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7"/>
  </p:notesMasterIdLst>
  <p:handoutMasterIdLst>
    <p:handoutMasterId r:id="rId38"/>
  </p:handoutMasterIdLst>
  <p:sldIdLst>
    <p:sldId id="256" r:id="rId4"/>
    <p:sldId id="328" r:id="rId5"/>
    <p:sldId id="261" r:id="rId6"/>
    <p:sldId id="329" r:id="rId7"/>
    <p:sldId id="280" r:id="rId8"/>
    <p:sldId id="259" r:id="rId9"/>
    <p:sldId id="347" r:id="rId10"/>
    <p:sldId id="306" r:id="rId11"/>
    <p:sldId id="260" r:id="rId12"/>
    <p:sldId id="349" r:id="rId13"/>
    <p:sldId id="332" r:id="rId14"/>
    <p:sldId id="334" r:id="rId15"/>
    <p:sldId id="305" r:id="rId16"/>
    <p:sldId id="323" r:id="rId17"/>
    <p:sldId id="324" r:id="rId18"/>
    <p:sldId id="346" r:id="rId19"/>
    <p:sldId id="325" r:id="rId20"/>
    <p:sldId id="338" r:id="rId21"/>
    <p:sldId id="339" r:id="rId22"/>
    <p:sldId id="326" r:id="rId23"/>
    <p:sldId id="327" r:id="rId24"/>
    <p:sldId id="340" r:id="rId25"/>
    <p:sldId id="341" r:id="rId26"/>
    <p:sldId id="342" r:id="rId27"/>
    <p:sldId id="343" r:id="rId28"/>
    <p:sldId id="344" r:id="rId29"/>
    <p:sldId id="345" r:id="rId30"/>
    <p:sldId id="335" r:id="rId31"/>
    <p:sldId id="336" r:id="rId32"/>
    <p:sldId id="348" r:id="rId33"/>
    <p:sldId id="350" r:id="rId34"/>
    <p:sldId id="284" r:id="rId35"/>
    <p:sldId id="258" r:id="rId36"/>
  </p:sldIdLst>
  <p:sldSz cx="9144000" cy="6858000" type="screen4x3"/>
  <p:notesSz cx="9866313" cy="673576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2C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4652" autoAdjust="0"/>
  </p:normalViewPr>
  <p:slideViewPr>
    <p:cSldViewPr>
      <p:cViewPr>
        <p:scale>
          <a:sx n="80" d="100"/>
          <a:sy n="80" d="100"/>
        </p:scale>
        <p:origin x="-132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cs-CZ"/>
              <a:t>Destrukce dioxinů za rok 2012 ve vztahu k množství PCDD/F přivezených s SKO (8,82 g)</a:t>
            </a:r>
          </a:p>
        </c:rich>
      </c:tx>
      <c:layout>
        <c:manualLayout>
          <c:xMode val="edge"/>
          <c:yMode val="edge"/>
          <c:x val="0.13303318680256992"/>
          <c:y val="1.6767206424778299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259933683282712E-2"/>
          <c:y val="0.22468176523820804"/>
          <c:w val="0.8902989315639992"/>
          <c:h val="0.5801484386001490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9"/>
          <c:dPt>
            <c:idx val="0"/>
            <c:bubble3D val="0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6969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66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1764002721246114E-3"/>
                  <c:y val="0.1073105298457411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destrukce!$A$5</c:f>
              <c:strCache>
                <c:ptCount val="1"/>
                <c:pt idx="0">
                  <c:v>Destrukce</c:v>
                </c:pt>
              </c:strCache>
            </c:strRef>
          </c:cat>
          <c:val>
            <c:numRef>
              <c:f>destrukce!$B$5</c:f>
              <c:numCache>
                <c:formatCode>General</c:formatCode>
                <c:ptCount val="1"/>
                <c:pt idx="0">
                  <c:v>8.8219999999999992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9749078789517622"/>
          <c:y val="0.88531317306266955"/>
          <c:w val="0.20038629676605227"/>
          <c:h val="8.719003147862336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cs-CZ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cs-CZ" sz="1050" dirty="0"/>
              <a:t>Bilance dioxinů za rok 2012 ve  vztahu k množství syntetizovaných PCDD/F při spalování SKO (2,545 g)</a:t>
            </a:r>
          </a:p>
        </c:rich>
      </c:tx>
      <c:layout>
        <c:manualLayout>
          <c:xMode val="edge"/>
          <c:yMode val="edge"/>
          <c:x val="9.3733802083994386E-2"/>
          <c:y val="2.6049737163706958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60008198075805E-2"/>
          <c:y val="0.20344323156788499"/>
          <c:w val="0.9270987181385647"/>
          <c:h val="0.59803369649216376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6969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66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4801282505263291"/>
                  <c:y val="2.39498231735117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1984358836241388E-2"/>
                  <c:y val="1.58279864984045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8115073188890532"/>
                  <c:y val="2.58091588461634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033977157575155"/>
                  <c:y val="-5.3268160528022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'k SKO'!$A$2:$A$4</c:f>
              <c:strCache>
                <c:ptCount val="3"/>
                <c:pt idx="0">
                  <c:v>End-produkt</c:v>
                </c:pt>
                <c:pt idx="1">
                  <c:v>Škvára</c:v>
                </c:pt>
                <c:pt idx="2">
                  <c:v>Emise</c:v>
                </c:pt>
              </c:strCache>
            </c:strRef>
          </c:cat>
          <c:val>
            <c:numRef>
              <c:f>'k SKO'!$B$2:$B$4</c:f>
              <c:numCache>
                <c:formatCode>General</c:formatCode>
                <c:ptCount val="3"/>
                <c:pt idx="0">
                  <c:v>2.4049</c:v>
                </c:pt>
                <c:pt idx="1">
                  <c:v>0.13800000000000001</c:v>
                </c:pt>
                <c:pt idx="2">
                  <c:v>2.0999999999999999E-3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7629969566687601"/>
          <c:y val="0.90208037948744779"/>
          <c:w val="0.60376600164243266"/>
          <c:h val="8.719003147862336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cs-CZ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cs-CZ"/>
              <a:t>Bilance dioxinů za rok 2012 ve vztahu k množství PCDD/F přivezených s SKO a nově syntetizovaných (11,37 g)</a:t>
            </a:r>
          </a:p>
        </c:rich>
      </c:tx>
      <c:layout>
        <c:manualLayout>
          <c:xMode val="edge"/>
          <c:yMode val="edge"/>
          <c:x val="0.13303318680256992"/>
          <c:y val="1.6767206424778299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3092497579132E-2"/>
          <c:y val="0.22917418341575227"/>
          <c:w val="0.8902989315639992"/>
          <c:h val="0.5801484386001490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9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6969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4849867322764389E-2"/>
                  <c:y val="-4.333347149433088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5412340539691239E-2"/>
                  <c:y val="3.663952537450837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5215220951019717"/>
                  <c:y val="0.1071640692800723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5759314420788031"/>
                  <c:y val="-0.1869810085099504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spal!$A$2:$A$5</c:f>
              <c:strCache>
                <c:ptCount val="4"/>
                <c:pt idx="0">
                  <c:v>End-produkt</c:v>
                </c:pt>
                <c:pt idx="1">
                  <c:v>Škvára</c:v>
                </c:pt>
                <c:pt idx="2">
                  <c:v>Emise</c:v>
                </c:pt>
                <c:pt idx="3">
                  <c:v>Destrukce</c:v>
                </c:pt>
              </c:strCache>
            </c:strRef>
          </c:cat>
          <c:val>
            <c:numRef>
              <c:f>spal!$B$2:$B$5</c:f>
              <c:numCache>
                <c:formatCode>General</c:formatCode>
                <c:ptCount val="4"/>
                <c:pt idx="0">
                  <c:v>2.4049</c:v>
                </c:pt>
                <c:pt idx="1">
                  <c:v>0.13800000000000001</c:v>
                </c:pt>
                <c:pt idx="2">
                  <c:v>2.0999999999999999E-3</c:v>
                </c:pt>
                <c:pt idx="3">
                  <c:v>8.8219999999999992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9852653387651698"/>
          <c:y val="0.88531317306266955"/>
          <c:w val="0.60376600164243277"/>
          <c:h val="8.719003147862336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cs-CZ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cs-CZ" sz="1400"/>
              <a:t>Emisní bilance, TZL, Aglomerace Brno 2012</a:t>
            </a:r>
            <a:endParaRPr lang="en-US" sz="140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735288671629069E-2"/>
          <c:y val="0.24343626848391345"/>
          <c:w val="0.81150810694117781"/>
          <c:h val="0.6798564167781207"/>
        </c:manualLayout>
      </c:layout>
      <c:pie3DChart>
        <c:varyColors val="1"/>
        <c:ser>
          <c:idx val="0"/>
          <c:order val="0"/>
          <c:tx>
            <c:strRef>
              <c:f>'[bilance_emise (1).xlsx]BN (2)'!$C$2</c:f>
              <c:strCache>
                <c:ptCount val="1"/>
                <c:pt idx="0">
                  <c:v>TZL</c:v>
                </c:pt>
              </c:strCache>
            </c:strRef>
          </c:tx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9.1071508623798134E-2"/>
                  <c:y val="8.8796846646668884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REZZO1
11%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9279777880430438E-2"/>
                  <c:y val="-4.47407849745090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2134450947945358E-2"/>
                  <c:y val="9.03645736893431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'[bilance_emise (1).xlsx]BN (2)'!$B$3:$B$6</c:f>
              <c:strCache>
                <c:ptCount val="4"/>
                <c:pt idx="0">
                  <c:v>REZZO1</c:v>
                </c:pt>
                <c:pt idx="1">
                  <c:v>REZZO2</c:v>
                </c:pt>
                <c:pt idx="2">
                  <c:v>REZZO3</c:v>
                </c:pt>
                <c:pt idx="3">
                  <c:v>REZZO4</c:v>
                </c:pt>
              </c:strCache>
            </c:strRef>
          </c:cat>
          <c:val>
            <c:numRef>
              <c:f>'[bilance_emise (1).xlsx]BN (2)'!$C$3:$C$6</c:f>
              <c:numCache>
                <c:formatCode>0.0</c:formatCode>
                <c:ptCount val="4"/>
                <c:pt idx="0">
                  <c:v>80.359001159667969</c:v>
                </c:pt>
                <c:pt idx="1">
                  <c:v>13.711000442504883</c:v>
                </c:pt>
                <c:pt idx="2">
                  <c:v>13.212550163269043</c:v>
                </c:pt>
                <c:pt idx="3">
                  <c:v>591.61670129959384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cs-CZ" sz="1400" dirty="0"/>
              <a:t>Emisní bilance, NOx, Aglomerace </a:t>
            </a:r>
            <a:r>
              <a:rPr lang="cs-CZ" sz="1400" b="1" i="0" u="none" strike="noStrike" baseline="0" dirty="0">
                <a:effectLst/>
              </a:rPr>
              <a:t>Brno</a:t>
            </a:r>
            <a:r>
              <a:rPr lang="cs-CZ" sz="1400" dirty="0"/>
              <a:t> 2012</a:t>
            </a:r>
            <a:endParaRPr lang="en-US" sz="1400" dirty="0"/>
          </a:p>
        </c:rich>
      </c:tx>
      <c:layout>
        <c:manualLayout>
          <c:xMode val="edge"/>
          <c:yMode val="edge"/>
          <c:x val="0.14191175962048475"/>
          <c:y val="2.939488205014257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01795230141687"/>
          <c:y val="0.25341512399089006"/>
          <c:w val="0.81150810694117781"/>
          <c:h val="0.6798564167781207"/>
        </c:manualLayout>
      </c:layout>
      <c:pie3DChart>
        <c:varyColors val="1"/>
        <c:ser>
          <c:idx val="0"/>
          <c:order val="0"/>
          <c:tx>
            <c:strRef>
              <c:f>'[bilance_emise (1).xlsx]BN (2)'!$E$2</c:f>
              <c:strCache>
                <c:ptCount val="1"/>
                <c:pt idx="0">
                  <c:v>NOx</c:v>
                </c:pt>
              </c:strCache>
            </c:strRef>
          </c:tx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6103850641152846E-2"/>
                  <c:y val="-0.155341536125615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2.99496043649471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'[bilance_emise (1).xlsx]BN (2)'!$B$3:$B$6</c:f>
              <c:strCache>
                <c:ptCount val="4"/>
                <c:pt idx="0">
                  <c:v>REZZO1</c:v>
                </c:pt>
                <c:pt idx="1">
                  <c:v>REZZO2</c:v>
                </c:pt>
                <c:pt idx="2">
                  <c:v>REZZO3</c:v>
                </c:pt>
                <c:pt idx="3">
                  <c:v>REZZO4</c:v>
                </c:pt>
              </c:strCache>
            </c:strRef>
          </c:cat>
          <c:val>
            <c:numRef>
              <c:f>'[bilance_emise (1).xlsx]BN (2)'!$E$3:$E$6</c:f>
              <c:numCache>
                <c:formatCode>0.0</c:formatCode>
                <c:ptCount val="4"/>
                <c:pt idx="0">
                  <c:v>562.8070068359375</c:v>
                </c:pt>
                <c:pt idx="1">
                  <c:v>112.14199829101562</c:v>
                </c:pt>
                <c:pt idx="2">
                  <c:v>103.27189636230469</c:v>
                </c:pt>
                <c:pt idx="3">
                  <c:v>2291.1991812146675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cs-CZ" sz="1400"/>
              <a:t>Emisní bilance, CO, Aglomerace </a:t>
            </a:r>
            <a:r>
              <a:rPr lang="cs-CZ" sz="1400" b="1" i="0" u="none" strike="noStrike" baseline="0">
                <a:effectLst/>
              </a:rPr>
              <a:t>Brno</a:t>
            </a:r>
            <a:r>
              <a:rPr lang="cs-CZ" sz="1400"/>
              <a:t> 2012</a:t>
            </a:r>
            <a:endParaRPr lang="en-US" sz="140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01789896036872"/>
          <c:y val="0.26953015458913909"/>
          <c:w val="0.81150810694117781"/>
          <c:h val="0.6798564167781207"/>
        </c:manualLayout>
      </c:layout>
      <c:pie3DChart>
        <c:varyColors val="1"/>
        <c:ser>
          <c:idx val="0"/>
          <c:order val="0"/>
          <c:tx>
            <c:strRef>
              <c:f>'[bilance_emise (1).xlsx]BN (2)'!$F$2</c:f>
              <c:strCache>
                <c:ptCount val="1"/>
                <c:pt idx="0">
                  <c:v>CO</c:v>
                </c:pt>
              </c:strCache>
            </c:strRef>
          </c:tx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8.1428230562088824E-2"/>
                  <c:y val="-1.30258809039071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8547227051164059E-3"/>
                  <c:y val="-2.63587427612263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8213405142538994E-2"/>
                  <c:y val="2.792869530278460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'[bilance_emise (1).xlsx]BN (2)'!$B$3:$B$6</c:f>
              <c:strCache>
                <c:ptCount val="4"/>
                <c:pt idx="0">
                  <c:v>REZZO1</c:v>
                </c:pt>
                <c:pt idx="1">
                  <c:v>REZZO2</c:v>
                </c:pt>
                <c:pt idx="2">
                  <c:v>REZZO3</c:v>
                </c:pt>
                <c:pt idx="3">
                  <c:v>REZZO4</c:v>
                </c:pt>
              </c:strCache>
            </c:strRef>
          </c:cat>
          <c:val>
            <c:numRef>
              <c:f>'[bilance_emise (1).xlsx]BN (2)'!$F$3:$F$6</c:f>
              <c:numCache>
                <c:formatCode>0.0</c:formatCode>
                <c:ptCount val="4"/>
                <c:pt idx="0">
                  <c:v>142.5679931640625</c:v>
                </c:pt>
                <c:pt idx="1">
                  <c:v>76.882003784179687</c:v>
                </c:pt>
                <c:pt idx="2">
                  <c:v>303.34979248046875</c:v>
                </c:pt>
                <c:pt idx="3">
                  <c:v>4246.1523302017031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36DC0-9E60-44B4-8B92-BC7913B997FB}" type="datetimeFigureOut">
              <a:rPr lang="cs-CZ" smtClean="0"/>
              <a:t>15.9.2015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5AD5E-54A3-45AB-93C1-7920FD2EBC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068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478" cy="336842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87533" y="1"/>
            <a:ext cx="4276478" cy="336842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fld id="{3E746DBA-A117-4840-B52A-B7C98E0B0E04}" type="datetimeFigureOut">
              <a:rPr lang="cs-CZ" smtClean="0"/>
              <a:t>15.9.2015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6" tIns="45528" rIns="91056" bIns="4552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6171" y="3199461"/>
            <a:ext cx="7893973" cy="3031581"/>
          </a:xfrm>
          <a:prstGeom prst="rect">
            <a:avLst/>
          </a:prstGeom>
        </p:spPr>
        <p:txBody>
          <a:bodyPr vert="horz" lIns="91056" tIns="45528" rIns="91056" bIns="45528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397838"/>
            <a:ext cx="4276478" cy="336842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87533" y="6397838"/>
            <a:ext cx="4276478" cy="336842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fld id="{4EF511F8-26A0-449B-B55A-88363C6631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0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40504-2A68-4333-A229-8AF164ECEE86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76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11F8-26A0-449B-B55A-88363C66316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686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11F8-26A0-449B-B55A-88363C66316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686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11F8-26A0-449B-B55A-88363C66316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68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11F8-26A0-449B-B55A-88363C66316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68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DEABF-28A1-4BCC-9707-08325CE59831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6EFBD-76E3-460A-BEB5-5D5FC6B155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18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0C7F-1FFE-405C-B2BA-3C08226B674E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F3EA7-2DA6-40AB-B841-F7D8D9CE9D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39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3ADD-4E63-4325-93DB-28E2B3E07FB3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9ECCA-F536-4390-ADFB-121CFE2837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BB45-ED2A-4F02-90DC-FAA210053E8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9D031-A0B1-40C7-914B-F73083C2BF4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77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03185-4924-4E10-8B67-61498BB0683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B223-1965-4513-985C-846AEE764C9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15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EBFE5-7217-43C2-82C4-E9F1A5D315E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B1F1-1E95-4B31-9997-C7840D9F4B1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50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5E6A3-9E2A-4A5A-9E67-878F3D5191C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60737-24E7-4309-9EBE-A8C2FC9115F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78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654CD-7F1C-4326-8270-77E853677CC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01389-4976-4111-ACC4-E5B3C94B472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9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B124-0DF8-4F9E-B7CA-80902D034F0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68BD5-5795-4DB2-A830-7B9A6082416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16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E18D0-60AE-4C5D-BE5D-E27B8B15ADB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416C-F2C7-4162-A2F0-3BE6A575527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65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75638-2B3F-4AF4-9EA8-408F7B57DAC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9AACD-0149-411F-9F23-03B32BCEF48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1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3A71-D9D6-4E78-BF55-8FAC31FC9250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DA8D-49AE-4127-8486-05ACBA7C77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825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289E6-A0E7-4F2D-A876-8A755B11ADA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ADE5B-A910-4618-96B5-9C99BBE745B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05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DD87-683C-4254-8D10-76143B07B7E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79206-5EB0-4249-A5AE-F70CF2C821E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23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51813-BFBC-4164-BA41-F6CB7553FD6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582D-F6BE-4594-B199-6F04A834F1D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97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1BF07-3D3A-4478-85DE-4DBFBC6B80E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03CD1-6E2A-491D-805A-DA14B475D52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0920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14FF2-785F-420B-971B-D833687CAA8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B3C17-3D35-4600-8834-6C4E50B0052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3680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7C7D6-7F78-4E3E-9F54-60C27FC9126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2B149-93F2-47C1-90A0-2D504FC97C3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6752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6D46D-0A36-444E-B656-8A98B9977A6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D3FEE-1017-471A-AEAE-B6E61F3DB81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4549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34C6-EB49-4033-AC03-651ED4B261F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307DF-BB7D-405C-8533-8E327E8B13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5293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344F8-3CD1-4FA0-804A-E7E10EB7E2A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D3BE6-6054-44C3-B344-42E8DEF661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9952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CD25-2DF1-4403-97EF-994CB2F7EAB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2301B-D7E6-45D8-A4FE-F2953B4E80E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370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4B25-542E-4C4D-B702-8187D3F72A6D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32D9-8F22-4C53-B410-0C73CE170F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523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81A1-5CD0-42D7-B3C3-BC721F37A4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E57F9-45B7-4395-9C94-E6DEBABEA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2783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E64B2-9868-4989-8200-93C8DCA78E9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D7FCA-10C3-4761-9F36-39392135ACF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0307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C73F-37AD-4FB1-ABE5-731DFE93B41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ACA91-1CAA-497E-9FE6-4352A028A33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742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7F5B-7310-40E2-ABE7-9FB23C7DF94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7B125-0ECF-4284-B8D1-57D82FDBBE2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630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46F7D-947E-490A-A344-7A1A8349BB44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E35F-21B9-4122-9AFD-C158E7CC03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07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02346-B65D-4589-B2B8-9C6E994FEA11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CF94-97E7-4A8D-B4E2-A4E85C8DB6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18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CB37-4A5B-4E4A-ACDB-C577ECAA574E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963B4-1AAA-4B0C-8159-BAAD11DABD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53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C2E5-B22F-4029-BBC9-009B26D3DA2E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D7CD3-94AD-427D-90ED-A0344BF253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73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0472-7497-45B7-B3C2-11D94E8F3D5E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99D91-9F4B-4D8E-9576-E41593B005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26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259AE-BF89-4C8C-A0E7-D684A9C4D10A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55F8-0D6E-4665-8194-14FE124A05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98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01F36E-F740-44FB-B539-FABA9C466C5E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F8A44C-E889-44D9-8146-02B97A18A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986ECD-06F8-4B15-B557-EF8CCD87782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FA8C91-9492-495C-B846-F9D17CC39C3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52AD14-8039-40A5-9888-AA1F570D9C6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F6F328-7323-43AA-BC8A-C98A6DCD1377}" type="slidenum"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8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suzova@sako.cz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689" y="3573016"/>
            <a:ext cx="8964613" cy="1681163"/>
          </a:xfrm>
        </p:spPr>
        <p:txBody>
          <a:bodyPr>
            <a:normAutofit/>
          </a:bodyPr>
          <a:lstStyle/>
          <a:p>
            <a:r>
              <a:rPr lang="cs-CZ" altLang="cs-CZ" sz="2800" b="1" dirty="0" smtClean="0">
                <a:solidFill>
                  <a:srgbClr val="0D0D0D"/>
                </a:solidFill>
                <a:cs typeface="Arial" charset="0"/>
              </a:rPr>
              <a:t>ZEVO SAKO Brno, a.s.</a:t>
            </a:r>
          </a:p>
          <a:p>
            <a:r>
              <a:rPr lang="cs-CZ" altLang="cs-CZ" sz="2800" b="1" dirty="0" smtClean="0">
                <a:solidFill>
                  <a:srgbClr val="0D0D0D"/>
                </a:solidFill>
                <a:cs typeface="Arial" charset="0"/>
              </a:rPr>
              <a:t> jako součást imisního prostředí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68313" y="5373688"/>
            <a:ext cx="31670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/>
              <a:t>RNDr. Jana Suzová</a:t>
            </a:r>
          </a:p>
          <a:p>
            <a:pPr>
              <a:spcBef>
                <a:spcPct val="50000"/>
              </a:spcBef>
            </a:pPr>
            <a:r>
              <a:rPr lang="cs-CZ" altLang="cs-CZ" sz="1400" b="1"/>
              <a:t>Environmentální specialista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55576" y="213285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Konference STEO „Odpady 2015 a jak dál“</a:t>
            </a:r>
          </a:p>
          <a:p>
            <a:pPr algn="ctr"/>
            <a:r>
              <a:rPr lang="cs-CZ" sz="2000" b="1" dirty="0" smtClean="0"/>
              <a:t> Brno, 16.9.2015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 idx="4294967295"/>
          </p:nvPr>
        </p:nvSpPr>
        <p:spPr>
          <a:xfrm>
            <a:off x="2124075" y="404813"/>
            <a:ext cx="6769100" cy="288925"/>
          </a:xfrm>
        </p:spPr>
        <p:txBody>
          <a:bodyPr/>
          <a:lstStyle/>
          <a:p>
            <a:pPr algn="l" eaLnBrk="1" hangingPunct="1"/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2400" b="1" u="sng" dirty="0" smtClean="0">
                <a:solidFill>
                  <a:srgbClr val="A2C037"/>
                </a:solidFill>
              </a:rPr>
              <a:t>Složení spalin a znečišťujících látek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641764" cy="396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411760" y="980728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Výstup z autorizovaného měření kotle K3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788023" y="2060848"/>
            <a:ext cx="4272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Sledované znečišťující látky vyjádřené jako 100%</a:t>
            </a:r>
            <a:endParaRPr lang="cs-CZ" sz="14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368626"/>
            <a:ext cx="4281867" cy="322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4211960" y="3947255"/>
            <a:ext cx="864096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6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 idx="4294967295"/>
          </p:nvPr>
        </p:nvSpPr>
        <p:spPr>
          <a:xfrm>
            <a:off x="2124075" y="404813"/>
            <a:ext cx="6769100" cy="288925"/>
          </a:xfrm>
        </p:spPr>
        <p:txBody>
          <a:bodyPr/>
          <a:lstStyle/>
          <a:p>
            <a:pPr eaLnBrk="1" hangingPunct="1"/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2000" b="1" u="sng" dirty="0" smtClean="0">
                <a:solidFill>
                  <a:srgbClr val="A2C037"/>
                </a:solidFill>
              </a:rPr>
              <a:t>Porovnání EL s hodnotami sledovaných škodlivin na kotli K2 v roce 2014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5443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7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 idx="4294967295"/>
          </p:nvPr>
        </p:nvSpPr>
        <p:spPr>
          <a:xfrm>
            <a:off x="1763713" y="836712"/>
            <a:ext cx="7380287" cy="288032"/>
          </a:xfrm>
        </p:spPr>
        <p:txBody>
          <a:bodyPr/>
          <a:lstStyle/>
          <a:p>
            <a:pPr eaLnBrk="1" hangingPunct="1"/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1800" b="1" u="sng" dirty="0" smtClean="0">
                <a:solidFill>
                  <a:srgbClr val="A2C037"/>
                </a:solidFill>
              </a:rPr>
              <a:t>Porovnání emisních limitů pro různé energetické zdroje</a:t>
            </a:r>
            <a:r>
              <a:rPr lang="cs-CZ" altLang="cs-CZ" sz="3600" b="1" dirty="0" smtClean="0">
                <a:solidFill>
                  <a:srgbClr val="A2C037"/>
                </a:solidFill>
              </a:rPr>
              <a:t/>
            </a:r>
            <a:br>
              <a:rPr lang="cs-CZ" altLang="cs-CZ" sz="36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9795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3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2195513" y="908050"/>
            <a:ext cx="6769100" cy="288925"/>
          </a:xfrm>
        </p:spPr>
        <p:txBody>
          <a:bodyPr/>
          <a:lstStyle/>
          <a:p>
            <a:pPr algn="l"/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3200" b="1" u="sng" dirty="0" smtClean="0">
                <a:solidFill>
                  <a:srgbClr val="A2C037"/>
                </a:solidFill>
              </a:rPr>
              <a:t>Destrukce dioxinů</a:t>
            </a:r>
            <a:r>
              <a:rPr lang="cs-CZ" altLang="cs-CZ" sz="3600" b="1" dirty="0" smtClean="0">
                <a:solidFill>
                  <a:srgbClr val="A2C037"/>
                </a:solidFill>
              </a:rPr>
              <a:t> </a:t>
            </a:r>
            <a:br>
              <a:rPr lang="cs-CZ" altLang="cs-CZ" sz="36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graphicFrame>
        <p:nvGraphicFramePr>
          <p:cNvPr id="4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670900"/>
              </p:ext>
            </p:extLst>
          </p:nvPr>
        </p:nvGraphicFramePr>
        <p:xfrm>
          <a:off x="107504" y="908720"/>
          <a:ext cx="4659630" cy="284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608211"/>
              </p:ext>
            </p:extLst>
          </p:nvPr>
        </p:nvGraphicFramePr>
        <p:xfrm>
          <a:off x="4932040" y="980728"/>
          <a:ext cx="393955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264725"/>
              </p:ext>
            </p:extLst>
          </p:nvPr>
        </p:nvGraphicFramePr>
        <p:xfrm>
          <a:off x="107504" y="3861048"/>
          <a:ext cx="4636770" cy="282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4084637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5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 idx="4294967295"/>
          </p:nvPr>
        </p:nvSpPr>
        <p:spPr>
          <a:xfrm>
            <a:off x="1908175" y="765175"/>
            <a:ext cx="7235825" cy="288925"/>
          </a:xfrm>
        </p:spPr>
        <p:txBody>
          <a:bodyPr/>
          <a:lstStyle/>
          <a:p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2000" b="1" u="sng" dirty="0">
                <a:solidFill>
                  <a:srgbClr val="A2C037"/>
                </a:solidFill>
              </a:rPr>
              <a:t>Stanice imisního monitoringu na území města Brna</a:t>
            </a:r>
            <a:r>
              <a:rPr lang="cs-CZ" altLang="cs-CZ" sz="3600" b="1" dirty="0" smtClean="0">
                <a:solidFill>
                  <a:srgbClr val="A2C037"/>
                </a:solidFill>
              </a:rPr>
              <a:t/>
            </a:r>
            <a:br>
              <a:rPr lang="cs-CZ" altLang="cs-CZ" sz="36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pic>
        <p:nvPicPr>
          <p:cNvPr id="4" name="Obrázek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424862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8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 idx="4294967295"/>
          </p:nvPr>
        </p:nvSpPr>
        <p:spPr>
          <a:xfrm>
            <a:off x="1908175" y="765175"/>
            <a:ext cx="7235825" cy="288925"/>
          </a:xfrm>
        </p:spPr>
        <p:txBody>
          <a:bodyPr/>
          <a:lstStyle/>
          <a:p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3600" b="1" dirty="0" smtClean="0">
                <a:solidFill>
                  <a:srgbClr val="A2C037"/>
                </a:solidFill>
              </a:rPr>
              <a:t/>
            </a:r>
            <a:br>
              <a:rPr lang="cs-CZ" altLang="cs-CZ" sz="36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1686448" y="716095"/>
            <a:ext cx="7451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1800" b="1" u="sng" dirty="0" smtClean="0">
                <a:solidFill>
                  <a:srgbClr val="A2C037"/>
                </a:solidFill>
              </a:rPr>
              <a:t>Imisní zatížení - průměrné roční příspěvky TZL dle zdrojů</a:t>
            </a:r>
            <a:r>
              <a:rPr lang="cs-CZ" altLang="cs-CZ" sz="1800" b="1" dirty="0" smtClean="0">
                <a:solidFill>
                  <a:srgbClr val="A2C037"/>
                </a:solidFill>
              </a:rPr>
              <a:t> </a:t>
            </a:r>
            <a:br>
              <a:rPr lang="cs-CZ" altLang="cs-CZ" sz="18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236614" y="436510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Podíl na celkových emisích TZL aglomerace Brno činil ze SAKO Brno, a.s. </a:t>
            </a:r>
            <a:r>
              <a:rPr lang="cs-CZ" b="1" dirty="0" smtClean="0">
                <a:solidFill>
                  <a:srgbClr val="FF0000"/>
                </a:solidFill>
              </a:rPr>
              <a:t>0,07 %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16" y="2676430"/>
            <a:ext cx="5816639" cy="418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211959" y="1027627"/>
            <a:ext cx="4601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Hlavním zdrojem PM10 v aglomeraci Brno je doprava cca 92 %, průmyslové zdroje produkují cca 7 %, příspěvek ZEVO SAKO Brno, a.s. je </a:t>
            </a:r>
            <a:r>
              <a:rPr lang="cs-CZ" b="1" dirty="0" smtClean="0">
                <a:solidFill>
                  <a:srgbClr val="FF0000"/>
                </a:solidFill>
              </a:rPr>
              <a:t>0,04 %</a:t>
            </a:r>
            <a:endParaRPr lang="cs-CZ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2625021580"/>
              </p:ext>
            </p:extLst>
          </p:nvPr>
        </p:nvGraphicFramePr>
        <p:xfrm>
          <a:off x="15526" y="1027627"/>
          <a:ext cx="4104456" cy="2545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22" y="2212880"/>
            <a:ext cx="3413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7594"/>
            <a:ext cx="3476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8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 idx="4294967295"/>
          </p:nvPr>
        </p:nvSpPr>
        <p:spPr>
          <a:xfrm>
            <a:off x="1908175" y="765175"/>
            <a:ext cx="7235825" cy="288925"/>
          </a:xfrm>
        </p:spPr>
        <p:txBody>
          <a:bodyPr/>
          <a:lstStyle/>
          <a:p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3600" b="1" dirty="0" smtClean="0">
                <a:solidFill>
                  <a:srgbClr val="A2C037"/>
                </a:solidFill>
              </a:rPr>
              <a:t/>
            </a:r>
            <a:br>
              <a:rPr lang="cs-CZ" altLang="cs-CZ" sz="36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1979712" y="781051"/>
            <a:ext cx="6875661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1800" b="1" u="sng" dirty="0">
                <a:solidFill>
                  <a:srgbClr val="A2C037"/>
                </a:solidFill>
              </a:rPr>
              <a:t>Průměrné 24hodinové koncentrace PM</a:t>
            </a:r>
            <a:r>
              <a:rPr lang="cs-CZ" altLang="cs-CZ" sz="1800" b="1" u="sng" baseline="-25000" dirty="0">
                <a:solidFill>
                  <a:srgbClr val="A2C037"/>
                </a:solidFill>
              </a:rPr>
              <a:t>10</a:t>
            </a:r>
            <a:r>
              <a:rPr lang="cs-CZ" altLang="cs-CZ" sz="1800" b="1" u="sng" dirty="0">
                <a:solidFill>
                  <a:srgbClr val="A2C037"/>
                </a:solidFill>
              </a:rPr>
              <a:t> během </a:t>
            </a:r>
            <a:r>
              <a:rPr lang="cs-CZ" altLang="cs-CZ" sz="1800" b="1" u="sng" dirty="0" smtClean="0">
                <a:solidFill>
                  <a:srgbClr val="A2C037"/>
                </a:solidFill>
              </a:rPr>
              <a:t>odstávky  </a:t>
            </a:r>
            <a:r>
              <a:rPr lang="cs-CZ" altLang="cs-CZ" sz="1800" b="1" u="sng" dirty="0">
                <a:solidFill>
                  <a:srgbClr val="A2C037"/>
                </a:solidFill>
              </a:rPr>
              <a:t>27. 9. – 20. 10. 2014</a:t>
            </a:r>
            <a:r>
              <a:rPr lang="cs-CZ" altLang="cs-CZ" sz="1800" b="1" dirty="0" smtClean="0">
                <a:solidFill>
                  <a:srgbClr val="A2C037"/>
                </a:solidFill>
              </a:rPr>
              <a:t/>
            </a:r>
            <a:br>
              <a:rPr lang="cs-CZ" altLang="cs-CZ" sz="18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069976"/>
            <a:ext cx="8387829" cy="563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3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 idx="4294967295"/>
          </p:nvPr>
        </p:nvSpPr>
        <p:spPr>
          <a:xfrm>
            <a:off x="1908175" y="765175"/>
            <a:ext cx="7235825" cy="288925"/>
          </a:xfrm>
        </p:spPr>
        <p:txBody>
          <a:bodyPr/>
          <a:lstStyle/>
          <a:p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3600" b="1" dirty="0" smtClean="0">
                <a:solidFill>
                  <a:srgbClr val="A2C037"/>
                </a:solidFill>
              </a:rPr>
              <a:t/>
            </a:r>
            <a:br>
              <a:rPr lang="cs-CZ" altLang="cs-CZ" sz="36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1714735" y="672251"/>
            <a:ext cx="7451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1800" b="1" u="sng" dirty="0" smtClean="0">
                <a:solidFill>
                  <a:srgbClr val="A2C037"/>
                </a:solidFill>
              </a:rPr>
              <a:t>Imisní zatížení - průměrné roční příspěvky NO</a:t>
            </a:r>
            <a:r>
              <a:rPr lang="cs-CZ" altLang="cs-CZ" sz="1800" b="1" u="sng" baseline="-25000" dirty="0" smtClean="0">
                <a:solidFill>
                  <a:srgbClr val="A2C037"/>
                </a:solidFill>
              </a:rPr>
              <a:t>x</a:t>
            </a:r>
            <a:r>
              <a:rPr lang="cs-CZ" altLang="cs-CZ" sz="1800" b="1" u="sng" dirty="0" smtClean="0">
                <a:solidFill>
                  <a:srgbClr val="A2C037"/>
                </a:solidFill>
              </a:rPr>
              <a:t> dle zdrojů</a:t>
            </a:r>
            <a:r>
              <a:rPr lang="cs-CZ" altLang="cs-CZ" sz="1800" b="1" dirty="0" smtClean="0">
                <a:solidFill>
                  <a:srgbClr val="A2C037"/>
                </a:solidFill>
              </a:rPr>
              <a:t> </a:t>
            </a:r>
            <a:br>
              <a:rPr lang="cs-CZ" altLang="cs-CZ" sz="18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r>
              <a:rPr lang="cs-CZ" altLang="cs-CZ" sz="1400" dirty="0" smtClean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504" y="400506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Podíl na celkových emisích NOx aglomerace Brno činil ze SAKO Brno, a.s. </a:t>
            </a:r>
            <a:r>
              <a:rPr lang="cs-CZ" b="1" dirty="0" smtClean="0">
                <a:solidFill>
                  <a:srgbClr val="FF0000"/>
                </a:solidFill>
              </a:rPr>
              <a:t>7,8 %</a:t>
            </a:r>
            <a:endParaRPr lang="cs-CZ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4007047222"/>
              </p:ext>
            </p:extLst>
          </p:nvPr>
        </p:nvGraphicFramePr>
        <p:xfrm>
          <a:off x="107504" y="863489"/>
          <a:ext cx="375932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180" y="2996952"/>
            <a:ext cx="6054047" cy="374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644008" y="1148551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Majoritním zdrojem NOx je v aglomeraci Brno doprava, ZEVO SAKO Brno, a.s. </a:t>
            </a:r>
            <a:r>
              <a:rPr lang="cs-CZ" b="1" dirty="0">
                <a:solidFill>
                  <a:srgbClr val="FF0000"/>
                </a:solidFill>
              </a:rPr>
              <a:t>9 %</a:t>
            </a:r>
            <a:r>
              <a:rPr lang="cs-CZ" dirty="0"/>
              <a:t>, veřejná energetika 8 %, 4 % kotelny a 4% průmyslové procesy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6382731" y="2564904"/>
            <a:ext cx="277997" cy="43204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nahoru 9"/>
          <p:cNvSpPr/>
          <p:nvPr/>
        </p:nvSpPr>
        <p:spPr>
          <a:xfrm>
            <a:off x="1115616" y="3501008"/>
            <a:ext cx="288032" cy="432048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9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 idx="4294967295"/>
          </p:nvPr>
        </p:nvSpPr>
        <p:spPr>
          <a:xfrm>
            <a:off x="1908175" y="765175"/>
            <a:ext cx="7235825" cy="288925"/>
          </a:xfrm>
        </p:spPr>
        <p:txBody>
          <a:bodyPr/>
          <a:lstStyle/>
          <a:p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3600" b="1" dirty="0" smtClean="0">
                <a:solidFill>
                  <a:srgbClr val="A2C037"/>
                </a:solidFill>
              </a:rPr>
              <a:t/>
            </a:r>
            <a:br>
              <a:rPr lang="cs-CZ" altLang="cs-CZ" sz="36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1714735" y="672251"/>
            <a:ext cx="7451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 b="1" u="sng" dirty="0" smtClean="0">
                <a:solidFill>
                  <a:srgbClr val="A2C037"/>
                </a:solidFill>
              </a:rPr>
              <a:t>Průměrné roční koncentrace NO</a:t>
            </a:r>
            <a:r>
              <a:rPr lang="cs-CZ" altLang="cs-CZ" sz="1800" b="1" u="sng" baseline="-25000" dirty="0" smtClean="0">
                <a:solidFill>
                  <a:srgbClr val="A2C037"/>
                </a:solidFill>
              </a:rPr>
              <a:t>2</a:t>
            </a:r>
            <a:r>
              <a:rPr lang="cs-CZ" altLang="cs-CZ" sz="1800" b="1" u="sng" dirty="0" smtClean="0">
                <a:solidFill>
                  <a:srgbClr val="A2C037"/>
                </a:solidFill>
              </a:rPr>
              <a:t> dle jednotlivých typů stanic, imisní limit = 40 </a:t>
            </a:r>
            <a:r>
              <a:rPr lang="el-GR" altLang="cs-CZ" sz="1800" b="1" u="sng" dirty="0">
                <a:solidFill>
                  <a:srgbClr val="A2C037"/>
                </a:solidFill>
              </a:rPr>
              <a:t>μ</a:t>
            </a:r>
            <a:r>
              <a:rPr lang="cs-CZ" altLang="cs-CZ" sz="1800" b="1" u="sng" dirty="0">
                <a:solidFill>
                  <a:srgbClr val="A2C037"/>
                </a:solidFill>
              </a:rPr>
              <a:t>g/m</a:t>
            </a:r>
            <a:r>
              <a:rPr lang="cs-CZ" altLang="cs-CZ" sz="1800" b="1" u="sng" baseline="30000" dirty="0">
                <a:solidFill>
                  <a:srgbClr val="A2C037"/>
                </a:solidFill>
              </a:rPr>
              <a:t>3</a:t>
            </a:r>
            <a:r>
              <a:rPr lang="cs-CZ" altLang="cs-CZ" sz="1800" b="1" dirty="0" smtClean="0">
                <a:solidFill>
                  <a:srgbClr val="A2C037"/>
                </a:solidFill>
              </a:rPr>
              <a:t> </a:t>
            </a:r>
            <a:br>
              <a:rPr lang="cs-CZ" altLang="cs-CZ" sz="18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r>
              <a:rPr lang="cs-CZ" altLang="cs-CZ" sz="1400" dirty="0" smtClean="0"/>
              <a:t>.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40" y="1340768"/>
            <a:ext cx="8882063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2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 idx="4294967295"/>
          </p:nvPr>
        </p:nvSpPr>
        <p:spPr>
          <a:xfrm>
            <a:off x="1908175" y="765175"/>
            <a:ext cx="7235825" cy="288925"/>
          </a:xfrm>
        </p:spPr>
        <p:txBody>
          <a:bodyPr/>
          <a:lstStyle/>
          <a:p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3600" b="1" dirty="0" smtClean="0">
                <a:solidFill>
                  <a:srgbClr val="A2C037"/>
                </a:solidFill>
              </a:rPr>
              <a:t/>
            </a:r>
            <a:br>
              <a:rPr lang="cs-CZ" altLang="cs-CZ" sz="36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1979712" y="672251"/>
            <a:ext cx="718674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900" b="1" u="sng" dirty="0">
                <a:solidFill>
                  <a:srgbClr val="A2C037"/>
                </a:solidFill>
              </a:rPr>
              <a:t>Průměrné 24hodinové koncentrace </a:t>
            </a:r>
            <a:r>
              <a:rPr lang="cs-CZ" altLang="cs-CZ" sz="1900" b="1" u="sng" dirty="0" smtClean="0">
                <a:solidFill>
                  <a:srgbClr val="A2C037"/>
                </a:solidFill>
              </a:rPr>
              <a:t>NO</a:t>
            </a:r>
            <a:r>
              <a:rPr lang="cs-CZ" altLang="cs-CZ" sz="1900" b="1" u="sng" baseline="-25000" dirty="0" smtClean="0">
                <a:solidFill>
                  <a:srgbClr val="A2C037"/>
                </a:solidFill>
              </a:rPr>
              <a:t>x</a:t>
            </a:r>
            <a:r>
              <a:rPr lang="cs-CZ" altLang="cs-CZ" sz="1900" b="1" u="sng" dirty="0" smtClean="0">
                <a:solidFill>
                  <a:srgbClr val="A2C037"/>
                </a:solidFill>
              </a:rPr>
              <a:t> </a:t>
            </a:r>
            <a:r>
              <a:rPr lang="cs-CZ" altLang="cs-CZ" sz="1900" b="1" u="sng" dirty="0">
                <a:solidFill>
                  <a:srgbClr val="A2C037"/>
                </a:solidFill>
              </a:rPr>
              <a:t>během odstávky </a:t>
            </a:r>
            <a:r>
              <a:rPr lang="cs-CZ" altLang="cs-CZ" sz="1900" b="1" u="sng" dirty="0" smtClean="0">
                <a:solidFill>
                  <a:srgbClr val="A2C037"/>
                </a:solidFill>
              </a:rPr>
              <a:t>27.9.–20.10.2014</a:t>
            </a:r>
            <a:r>
              <a:rPr lang="cs-CZ" altLang="cs-CZ" sz="1800" b="1" dirty="0" smtClean="0">
                <a:solidFill>
                  <a:srgbClr val="A2C037"/>
                </a:solidFill>
              </a:rPr>
              <a:t/>
            </a:r>
            <a:br>
              <a:rPr lang="cs-CZ" altLang="cs-CZ" sz="18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1400" dirty="0" smtClean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993467" cy="536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0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2051050" y="908050"/>
            <a:ext cx="6769100" cy="288925"/>
          </a:xfrm>
        </p:spPr>
        <p:txBody>
          <a:bodyPr/>
          <a:lstStyle/>
          <a:p>
            <a:pPr algn="l" eaLnBrk="1" hangingPunct="1"/>
            <a:r>
              <a:rPr lang="cs-CZ" altLang="cs-CZ" sz="3600" b="1" smtClean="0">
                <a:solidFill>
                  <a:srgbClr val="A2C037"/>
                </a:solidFill>
              </a:rPr>
              <a:t> </a:t>
            </a:r>
            <a:r>
              <a:rPr lang="cs-CZ" altLang="cs-CZ" sz="2000" b="1" u="sng" smtClean="0">
                <a:solidFill>
                  <a:srgbClr val="A2C037"/>
                </a:solidFill>
              </a:rPr>
              <a:t>Zařízení pro energetické využití odpadů v Evropě</a:t>
            </a:r>
            <a:r>
              <a:rPr lang="cs-CZ" altLang="cs-CZ" sz="2800" smtClean="0">
                <a:solidFill>
                  <a:srgbClr val="A2C037"/>
                </a:solidFill>
              </a:rPr>
              <a:t> </a:t>
            </a:r>
            <a:r>
              <a:rPr lang="cs-CZ" altLang="cs-CZ" sz="4000" b="1" smtClean="0">
                <a:solidFill>
                  <a:srgbClr val="A2C037"/>
                </a:solidFill>
              </a:rPr>
              <a:t/>
            </a:r>
            <a:br>
              <a:rPr lang="cs-CZ" altLang="cs-CZ" sz="4000" b="1" smtClean="0">
                <a:solidFill>
                  <a:srgbClr val="A2C037"/>
                </a:solidFill>
              </a:rPr>
            </a:br>
            <a:r>
              <a:rPr lang="cs-CZ" altLang="cs-CZ" sz="3800" smtClean="0"/>
              <a:t/>
            </a:r>
            <a:br>
              <a:rPr lang="cs-CZ" altLang="cs-CZ" sz="3800" smtClean="0"/>
            </a:br>
            <a:endParaRPr lang="cs-CZ" altLang="cs-CZ" sz="3800" smtClean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3" y="980728"/>
            <a:ext cx="8781817" cy="571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2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 idx="4294967295"/>
          </p:nvPr>
        </p:nvSpPr>
        <p:spPr>
          <a:xfrm>
            <a:off x="1908175" y="765175"/>
            <a:ext cx="7235825" cy="288925"/>
          </a:xfrm>
        </p:spPr>
        <p:txBody>
          <a:bodyPr/>
          <a:lstStyle/>
          <a:p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3600" b="1" dirty="0" smtClean="0">
                <a:solidFill>
                  <a:srgbClr val="A2C037"/>
                </a:solidFill>
              </a:rPr>
              <a:t/>
            </a:r>
            <a:br>
              <a:rPr lang="cs-CZ" altLang="cs-CZ" sz="36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1609681" y="840019"/>
            <a:ext cx="7451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1800" b="1" u="sng" dirty="0" smtClean="0">
                <a:solidFill>
                  <a:srgbClr val="A2C037"/>
                </a:solidFill>
              </a:rPr>
              <a:t>Imisní zatížení - průměrné roční příspěvky CO dle zdrojů</a:t>
            </a:r>
            <a:r>
              <a:rPr lang="cs-CZ" altLang="cs-CZ" sz="1800" b="1" dirty="0" smtClean="0">
                <a:solidFill>
                  <a:srgbClr val="A2C037"/>
                </a:solidFill>
              </a:rPr>
              <a:t> </a:t>
            </a:r>
            <a:br>
              <a:rPr lang="cs-CZ" altLang="cs-CZ" sz="18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465313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Podíl na celkových emisích CO aglomerace Brno činil ze SAKO Brno, a.s. </a:t>
            </a:r>
            <a:r>
              <a:rPr lang="cs-CZ" b="1" dirty="0" smtClean="0">
                <a:solidFill>
                  <a:srgbClr val="FF0000"/>
                </a:solidFill>
              </a:rPr>
              <a:t>0,33 %</a:t>
            </a:r>
            <a:endParaRPr lang="cs-CZ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734086957"/>
              </p:ext>
            </p:extLst>
          </p:nvPr>
        </p:nvGraphicFramePr>
        <p:xfrm>
          <a:off x="97512" y="996724"/>
          <a:ext cx="3754408" cy="3152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43" y="3140968"/>
            <a:ext cx="5707063" cy="355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490628" y="981002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Majoritním zdrojem CO v aglomeraci Brno/2013 je doprava z 95 %, na úrovni jednotek % se pohybují kotelny, průmyslové procesy, veřejná energetika a stavebnictví. Příspěvek ZEVO SAKO Brno, a.s. je </a:t>
            </a:r>
            <a:r>
              <a:rPr lang="cs-CZ" b="1" dirty="0" smtClean="0">
                <a:solidFill>
                  <a:srgbClr val="FF0000"/>
                </a:solidFill>
              </a:rPr>
              <a:t>0,21 %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07" y="4171773"/>
            <a:ext cx="3476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65247"/>
            <a:ext cx="3413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7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 idx="4294967295"/>
          </p:nvPr>
        </p:nvSpPr>
        <p:spPr>
          <a:xfrm>
            <a:off x="1908175" y="765175"/>
            <a:ext cx="7235825" cy="288925"/>
          </a:xfrm>
        </p:spPr>
        <p:txBody>
          <a:bodyPr/>
          <a:lstStyle/>
          <a:p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3600" b="1" dirty="0" smtClean="0">
                <a:solidFill>
                  <a:srgbClr val="A2C037"/>
                </a:solidFill>
              </a:rPr>
              <a:t/>
            </a:r>
            <a:br>
              <a:rPr lang="cs-CZ" altLang="cs-CZ" sz="36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1640769" y="908273"/>
            <a:ext cx="7451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1800" b="1" u="sng" dirty="0">
                <a:solidFill>
                  <a:srgbClr val="A2C037"/>
                </a:solidFill>
              </a:rPr>
              <a:t>Imisní zatížení těžkými kovy v lokalitě Brno – Líšeň  </a:t>
            </a:r>
            <a:br>
              <a:rPr lang="cs-CZ" altLang="cs-CZ" sz="1800" b="1" u="sng" dirty="0">
                <a:solidFill>
                  <a:srgbClr val="A2C037"/>
                </a:solidFill>
              </a:rPr>
            </a:br>
            <a:r>
              <a:rPr lang="cs-CZ" altLang="cs-CZ" sz="1800" b="1" u="sng" dirty="0">
                <a:solidFill>
                  <a:srgbClr val="A2C037"/>
                </a:solidFill>
              </a:rPr>
              <a:t>roční průměrné hodnoty</a:t>
            </a:r>
            <a:r>
              <a:rPr lang="cs-CZ" altLang="cs-CZ" sz="1800" b="1" dirty="0" smtClean="0">
                <a:solidFill>
                  <a:srgbClr val="A2C037"/>
                </a:solidFill>
              </a:rPr>
              <a:t/>
            </a:r>
            <a:br>
              <a:rPr lang="cs-CZ" altLang="cs-CZ" sz="18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951787"/>
              </p:ext>
            </p:extLst>
          </p:nvPr>
        </p:nvGraphicFramePr>
        <p:xfrm>
          <a:off x="179512" y="1052735"/>
          <a:ext cx="8856984" cy="4815891"/>
        </p:xfrm>
        <a:graphic>
          <a:graphicData uri="http://schemas.openxmlformats.org/drawingml/2006/table">
            <a:tbl>
              <a:tblPr/>
              <a:tblGrid>
                <a:gridCol w="2021453"/>
                <a:gridCol w="1099329"/>
                <a:gridCol w="1032057"/>
                <a:gridCol w="1143630"/>
                <a:gridCol w="1186292"/>
                <a:gridCol w="1187932"/>
                <a:gridCol w="1186291"/>
              </a:tblGrid>
              <a:tr h="5760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ROK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 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[ng*m</a:t>
                      </a:r>
                      <a:r>
                        <a:rPr kumimoji="0" lang="cs-CZ" altLang="cs-CZ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 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[ng*m</a:t>
                      </a:r>
                      <a:r>
                        <a:rPr kumimoji="0" lang="cs-CZ" altLang="cs-CZ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[ng*m</a:t>
                      </a:r>
                      <a:r>
                        <a:rPr kumimoji="0" lang="cs-CZ" altLang="cs-CZ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[ng*m</a:t>
                      </a:r>
                      <a:r>
                        <a:rPr kumimoji="0" lang="cs-CZ" altLang="cs-CZ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 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[ng*m</a:t>
                      </a:r>
                      <a:r>
                        <a:rPr kumimoji="0" lang="cs-CZ" altLang="cs-CZ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Pb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[ng*m</a:t>
                      </a:r>
                      <a:r>
                        <a:rPr kumimoji="0" lang="cs-CZ" altLang="cs-CZ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80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0,83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6,79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8,32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z imisního limitu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4,33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1,66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23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59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z imisního limitu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1,82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4288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71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z imisního limitu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1,72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94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257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z imisního limitu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94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94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z imisního limitu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1" u="none" strike="noStrike" kern="1200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1" u="none" strike="noStrike" kern="1200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159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Imisní limit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251520" y="6127681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cs-CZ" sz="1400" b="1" dirty="0"/>
              <a:t>Z dat ČHMI Brno za aglomeraci Brno vyplývá, že koncentrace </a:t>
            </a:r>
            <a:r>
              <a:rPr lang="cs-CZ" altLang="cs-CZ" sz="1400" b="1" dirty="0" err="1"/>
              <a:t>Pb</a:t>
            </a:r>
            <a:r>
              <a:rPr lang="cs-CZ" altLang="cs-CZ" sz="1400" b="1" dirty="0"/>
              <a:t>, As, Cd a Ni v ovzduší jsou nízké a dlouhodobě se pohybují pod dolní mezí pro posuzování</a:t>
            </a:r>
            <a:r>
              <a:rPr lang="cs-CZ" altLang="cs-CZ" sz="1400" b="1" dirty="0">
                <a:solidFill>
                  <a:schemeClr val="folHlink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06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 idx="4294967295"/>
          </p:nvPr>
        </p:nvSpPr>
        <p:spPr>
          <a:xfrm>
            <a:off x="1908175" y="765175"/>
            <a:ext cx="7235825" cy="288925"/>
          </a:xfrm>
        </p:spPr>
        <p:txBody>
          <a:bodyPr/>
          <a:lstStyle/>
          <a:p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3600" b="1" dirty="0" smtClean="0">
                <a:solidFill>
                  <a:srgbClr val="A2C037"/>
                </a:solidFill>
              </a:rPr>
              <a:t/>
            </a:r>
            <a:br>
              <a:rPr lang="cs-CZ" altLang="cs-CZ" sz="36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1714735" y="672251"/>
            <a:ext cx="7451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 b="1" u="sng" dirty="0">
                <a:solidFill>
                  <a:srgbClr val="A2C037"/>
                </a:solidFill>
              </a:rPr>
              <a:t>Průměrné roční koncentrace </a:t>
            </a:r>
            <a:r>
              <a:rPr lang="cs-CZ" altLang="cs-CZ" sz="1800" b="1" u="sng" dirty="0" err="1">
                <a:solidFill>
                  <a:srgbClr val="A2C037"/>
                </a:solidFill>
              </a:rPr>
              <a:t>Pb</a:t>
            </a:r>
            <a:r>
              <a:rPr lang="cs-CZ" altLang="cs-CZ" sz="1800" b="1" u="sng" dirty="0">
                <a:solidFill>
                  <a:srgbClr val="A2C037"/>
                </a:solidFill>
              </a:rPr>
              <a:t> (</a:t>
            </a:r>
            <a:r>
              <a:rPr lang="cs-CZ" altLang="cs-CZ" sz="1800" b="1" u="sng" dirty="0" err="1">
                <a:solidFill>
                  <a:srgbClr val="A2C037"/>
                </a:solidFill>
              </a:rPr>
              <a:t>ng</a:t>
            </a:r>
            <a:r>
              <a:rPr lang="cs-CZ" altLang="cs-CZ" sz="1800" b="1" u="sng" baseline="30000" dirty="0">
                <a:solidFill>
                  <a:srgbClr val="A2C037"/>
                </a:solidFill>
              </a:rPr>
              <a:t>*</a:t>
            </a:r>
            <a:r>
              <a:rPr lang="cs-CZ" altLang="cs-CZ" sz="1800" b="1" u="sng" dirty="0">
                <a:solidFill>
                  <a:srgbClr val="A2C037"/>
                </a:solidFill>
              </a:rPr>
              <a:t>m</a:t>
            </a:r>
            <a:r>
              <a:rPr lang="cs-CZ" altLang="cs-CZ" sz="1800" b="1" u="sng" baseline="30000" dirty="0">
                <a:solidFill>
                  <a:srgbClr val="A2C037"/>
                </a:solidFill>
              </a:rPr>
              <a:t>-3</a:t>
            </a:r>
            <a:r>
              <a:rPr lang="cs-CZ" altLang="cs-CZ" sz="1800" b="1" u="sng" dirty="0">
                <a:solidFill>
                  <a:srgbClr val="A2C037"/>
                </a:solidFill>
              </a:rPr>
              <a:t>) v aglomeraci Brno</a:t>
            </a:r>
            <a:r>
              <a:rPr lang="cs-CZ" altLang="cs-CZ" sz="1800" b="1" u="sng" dirty="0" smtClean="0">
                <a:solidFill>
                  <a:srgbClr val="A2C037"/>
                </a:solidFill>
              </a:rPr>
              <a:t>,       </a:t>
            </a:r>
            <a:r>
              <a:rPr lang="cs-CZ" altLang="cs-CZ" sz="1800" b="1" u="sng" dirty="0">
                <a:solidFill>
                  <a:srgbClr val="A2C037"/>
                </a:solidFill>
              </a:rPr>
              <a:t>roky 2005 - 2014</a:t>
            </a:r>
            <a:r>
              <a:rPr lang="cs-CZ" altLang="cs-CZ" sz="1800" b="1" dirty="0" smtClean="0">
                <a:solidFill>
                  <a:srgbClr val="A2C037"/>
                </a:solidFill>
              </a:rPr>
              <a:t/>
            </a:r>
            <a:br>
              <a:rPr lang="cs-CZ" altLang="cs-CZ" sz="18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r>
              <a:rPr lang="cs-CZ" altLang="cs-CZ" sz="1400" dirty="0" smtClean="0"/>
              <a:t>.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9" y="1412776"/>
            <a:ext cx="867699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8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 idx="4294967295"/>
          </p:nvPr>
        </p:nvSpPr>
        <p:spPr>
          <a:xfrm>
            <a:off x="1908175" y="765175"/>
            <a:ext cx="7235825" cy="288925"/>
          </a:xfrm>
        </p:spPr>
        <p:txBody>
          <a:bodyPr/>
          <a:lstStyle/>
          <a:p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3600" b="1" dirty="0" smtClean="0">
                <a:solidFill>
                  <a:srgbClr val="A2C037"/>
                </a:solidFill>
              </a:rPr>
              <a:t/>
            </a:r>
            <a:br>
              <a:rPr lang="cs-CZ" altLang="cs-CZ" sz="36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1714735" y="672251"/>
            <a:ext cx="7451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 b="1" u="sng" dirty="0">
                <a:solidFill>
                  <a:srgbClr val="A2C037"/>
                </a:solidFill>
              </a:rPr>
              <a:t>Průměrné roční koncentrace </a:t>
            </a:r>
            <a:r>
              <a:rPr lang="cs-CZ" altLang="cs-CZ" sz="1800" b="1" u="sng" dirty="0" smtClean="0">
                <a:solidFill>
                  <a:srgbClr val="A2C037"/>
                </a:solidFill>
              </a:rPr>
              <a:t>Cd </a:t>
            </a:r>
            <a:r>
              <a:rPr lang="cs-CZ" altLang="cs-CZ" sz="1800" b="1" u="sng" dirty="0">
                <a:solidFill>
                  <a:srgbClr val="A2C037"/>
                </a:solidFill>
              </a:rPr>
              <a:t>(</a:t>
            </a:r>
            <a:r>
              <a:rPr lang="cs-CZ" altLang="cs-CZ" sz="1800" b="1" u="sng" dirty="0" err="1">
                <a:solidFill>
                  <a:srgbClr val="A2C037"/>
                </a:solidFill>
              </a:rPr>
              <a:t>ng</a:t>
            </a:r>
            <a:r>
              <a:rPr lang="cs-CZ" altLang="cs-CZ" sz="1800" b="1" u="sng" baseline="30000" dirty="0">
                <a:solidFill>
                  <a:srgbClr val="A2C037"/>
                </a:solidFill>
              </a:rPr>
              <a:t>*</a:t>
            </a:r>
            <a:r>
              <a:rPr lang="cs-CZ" altLang="cs-CZ" sz="1800" b="1" u="sng" dirty="0">
                <a:solidFill>
                  <a:srgbClr val="A2C037"/>
                </a:solidFill>
              </a:rPr>
              <a:t>m</a:t>
            </a:r>
            <a:r>
              <a:rPr lang="cs-CZ" altLang="cs-CZ" sz="1800" b="1" u="sng" baseline="30000" dirty="0">
                <a:solidFill>
                  <a:srgbClr val="A2C037"/>
                </a:solidFill>
              </a:rPr>
              <a:t>-3</a:t>
            </a:r>
            <a:r>
              <a:rPr lang="cs-CZ" altLang="cs-CZ" sz="1800" b="1" u="sng" dirty="0">
                <a:solidFill>
                  <a:srgbClr val="A2C037"/>
                </a:solidFill>
              </a:rPr>
              <a:t>) v aglomeraci Brno</a:t>
            </a:r>
            <a:r>
              <a:rPr lang="cs-CZ" altLang="cs-CZ" sz="1800" b="1" u="sng" dirty="0" smtClean="0">
                <a:solidFill>
                  <a:srgbClr val="A2C037"/>
                </a:solidFill>
              </a:rPr>
              <a:t>,       </a:t>
            </a:r>
            <a:r>
              <a:rPr lang="cs-CZ" altLang="cs-CZ" sz="1800" b="1" u="sng" dirty="0">
                <a:solidFill>
                  <a:srgbClr val="A2C037"/>
                </a:solidFill>
              </a:rPr>
              <a:t>roky 2005 - 2014</a:t>
            </a:r>
            <a:r>
              <a:rPr lang="cs-CZ" altLang="cs-CZ" sz="1800" b="1" dirty="0" smtClean="0">
                <a:solidFill>
                  <a:srgbClr val="A2C037"/>
                </a:solidFill>
              </a:rPr>
              <a:t/>
            </a:r>
            <a:br>
              <a:rPr lang="cs-CZ" altLang="cs-CZ" sz="18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r>
              <a:rPr lang="cs-CZ" altLang="cs-CZ" sz="1400" dirty="0" smtClean="0"/>
              <a:t>.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8" y="1124744"/>
            <a:ext cx="875966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5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 idx="4294967295"/>
          </p:nvPr>
        </p:nvSpPr>
        <p:spPr>
          <a:xfrm>
            <a:off x="1908175" y="765175"/>
            <a:ext cx="7235825" cy="288925"/>
          </a:xfrm>
        </p:spPr>
        <p:txBody>
          <a:bodyPr/>
          <a:lstStyle/>
          <a:p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3600" b="1" dirty="0" smtClean="0">
                <a:solidFill>
                  <a:srgbClr val="A2C037"/>
                </a:solidFill>
              </a:rPr>
              <a:t/>
            </a:r>
            <a:br>
              <a:rPr lang="cs-CZ" altLang="cs-CZ" sz="36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1714735" y="672251"/>
            <a:ext cx="7451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 b="1" u="sng" dirty="0">
                <a:solidFill>
                  <a:srgbClr val="A2C037"/>
                </a:solidFill>
              </a:rPr>
              <a:t>Průměrné roční koncentrace </a:t>
            </a:r>
            <a:r>
              <a:rPr lang="cs-CZ" altLang="cs-CZ" sz="1800" b="1" u="sng" dirty="0" smtClean="0">
                <a:solidFill>
                  <a:srgbClr val="A2C037"/>
                </a:solidFill>
              </a:rPr>
              <a:t>As </a:t>
            </a:r>
            <a:r>
              <a:rPr lang="cs-CZ" altLang="cs-CZ" sz="1800" b="1" u="sng" dirty="0">
                <a:solidFill>
                  <a:srgbClr val="A2C037"/>
                </a:solidFill>
              </a:rPr>
              <a:t>(</a:t>
            </a:r>
            <a:r>
              <a:rPr lang="cs-CZ" altLang="cs-CZ" sz="1800" b="1" u="sng" dirty="0" err="1">
                <a:solidFill>
                  <a:srgbClr val="A2C037"/>
                </a:solidFill>
              </a:rPr>
              <a:t>ng</a:t>
            </a:r>
            <a:r>
              <a:rPr lang="cs-CZ" altLang="cs-CZ" sz="1800" b="1" u="sng" baseline="30000" dirty="0">
                <a:solidFill>
                  <a:srgbClr val="A2C037"/>
                </a:solidFill>
              </a:rPr>
              <a:t>*</a:t>
            </a:r>
            <a:r>
              <a:rPr lang="cs-CZ" altLang="cs-CZ" sz="1800" b="1" u="sng" dirty="0">
                <a:solidFill>
                  <a:srgbClr val="A2C037"/>
                </a:solidFill>
              </a:rPr>
              <a:t>m</a:t>
            </a:r>
            <a:r>
              <a:rPr lang="cs-CZ" altLang="cs-CZ" sz="1800" b="1" u="sng" baseline="30000" dirty="0">
                <a:solidFill>
                  <a:srgbClr val="A2C037"/>
                </a:solidFill>
              </a:rPr>
              <a:t>-3</a:t>
            </a:r>
            <a:r>
              <a:rPr lang="cs-CZ" altLang="cs-CZ" sz="1800" b="1" u="sng" dirty="0">
                <a:solidFill>
                  <a:srgbClr val="A2C037"/>
                </a:solidFill>
              </a:rPr>
              <a:t>) v aglomeraci Brno</a:t>
            </a:r>
            <a:r>
              <a:rPr lang="cs-CZ" altLang="cs-CZ" sz="1800" b="1" u="sng" dirty="0" smtClean="0">
                <a:solidFill>
                  <a:srgbClr val="A2C037"/>
                </a:solidFill>
              </a:rPr>
              <a:t>,       </a:t>
            </a:r>
            <a:r>
              <a:rPr lang="cs-CZ" altLang="cs-CZ" sz="1800" b="1" u="sng" dirty="0">
                <a:solidFill>
                  <a:srgbClr val="A2C037"/>
                </a:solidFill>
              </a:rPr>
              <a:t>roky 2005 - 2014</a:t>
            </a:r>
            <a:r>
              <a:rPr lang="cs-CZ" altLang="cs-CZ" sz="1800" b="1" dirty="0" smtClean="0">
                <a:solidFill>
                  <a:srgbClr val="A2C037"/>
                </a:solidFill>
              </a:rPr>
              <a:t/>
            </a:r>
            <a:br>
              <a:rPr lang="cs-CZ" altLang="cs-CZ" sz="18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r>
              <a:rPr lang="cs-CZ" altLang="cs-CZ" sz="1400" dirty="0" smtClean="0"/>
              <a:t>.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3" y="1196752"/>
            <a:ext cx="885041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9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 idx="4294967295"/>
          </p:nvPr>
        </p:nvSpPr>
        <p:spPr>
          <a:xfrm>
            <a:off x="1908175" y="765175"/>
            <a:ext cx="7235825" cy="288925"/>
          </a:xfrm>
        </p:spPr>
        <p:txBody>
          <a:bodyPr/>
          <a:lstStyle/>
          <a:p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3600" b="1" dirty="0" smtClean="0">
                <a:solidFill>
                  <a:srgbClr val="A2C037"/>
                </a:solidFill>
              </a:rPr>
              <a:t/>
            </a:r>
            <a:br>
              <a:rPr lang="cs-CZ" altLang="cs-CZ" sz="36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1714735" y="672251"/>
            <a:ext cx="7451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000" b="1" u="sng" dirty="0">
                <a:solidFill>
                  <a:srgbClr val="A2C037"/>
                </a:solidFill>
              </a:rPr>
              <a:t>Emise </a:t>
            </a:r>
            <a:r>
              <a:rPr lang="cs-CZ" altLang="cs-CZ" sz="2000" b="1" u="sng" dirty="0" err="1">
                <a:solidFill>
                  <a:srgbClr val="A2C037"/>
                </a:solidFill>
              </a:rPr>
              <a:t>benzo</a:t>
            </a:r>
            <a:r>
              <a:rPr lang="cs-CZ" altLang="cs-CZ" sz="2000" b="1" u="sng" dirty="0">
                <a:solidFill>
                  <a:srgbClr val="A2C037"/>
                </a:solidFill>
              </a:rPr>
              <a:t>(a)pyrenu v aglomeraci Brno dle kategorií zdrojů NFR (2013) </a:t>
            </a:r>
            <a:r>
              <a:rPr lang="cs-CZ" altLang="cs-CZ" sz="1800" b="1" dirty="0" smtClean="0">
                <a:solidFill>
                  <a:srgbClr val="A2C037"/>
                </a:solidFill>
              </a:rPr>
              <a:t/>
            </a:r>
            <a:br>
              <a:rPr lang="cs-CZ" altLang="cs-CZ" sz="18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1400" dirty="0" smtClean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28466"/>
            <a:ext cx="8136904" cy="49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5949279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Hlavním zdrojem </a:t>
            </a:r>
            <a:r>
              <a:rPr lang="cs-CZ" dirty="0" err="1"/>
              <a:t>benzo</a:t>
            </a:r>
            <a:r>
              <a:rPr lang="cs-CZ" dirty="0"/>
              <a:t>(a)pyrenu v aglomeraci Brno je </a:t>
            </a:r>
            <a:r>
              <a:rPr lang="cs-CZ" dirty="0" smtClean="0"/>
              <a:t>doprava a následně čerpací stanice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 idx="4294967295"/>
          </p:nvPr>
        </p:nvSpPr>
        <p:spPr>
          <a:xfrm>
            <a:off x="1908175" y="765175"/>
            <a:ext cx="7235825" cy="288925"/>
          </a:xfrm>
        </p:spPr>
        <p:txBody>
          <a:bodyPr/>
          <a:lstStyle/>
          <a:p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3600" b="1" dirty="0" smtClean="0">
                <a:solidFill>
                  <a:srgbClr val="A2C037"/>
                </a:solidFill>
              </a:rPr>
              <a:t/>
            </a:r>
            <a:br>
              <a:rPr lang="cs-CZ" altLang="cs-CZ" sz="36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1714735" y="672251"/>
            <a:ext cx="7451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000" b="1" u="sng" dirty="0">
                <a:solidFill>
                  <a:srgbClr val="A2C037"/>
                </a:solidFill>
              </a:rPr>
              <a:t>Průměrné roční koncentrace </a:t>
            </a:r>
            <a:r>
              <a:rPr lang="cs-CZ" altLang="cs-CZ" sz="2000" b="1" u="sng" dirty="0" err="1">
                <a:solidFill>
                  <a:srgbClr val="A2C037"/>
                </a:solidFill>
              </a:rPr>
              <a:t>benzo</a:t>
            </a:r>
            <a:r>
              <a:rPr lang="cs-CZ" altLang="cs-CZ" sz="2000" b="1" u="sng" dirty="0">
                <a:solidFill>
                  <a:srgbClr val="A2C037"/>
                </a:solidFill>
              </a:rPr>
              <a:t>(a)pyrenu (</a:t>
            </a:r>
            <a:r>
              <a:rPr lang="cs-CZ" altLang="cs-CZ" sz="2000" b="1" u="sng" dirty="0" err="1">
                <a:solidFill>
                  <a:srgbClr val="A2C037"/>
                </a:solidFill>
              </a:rPr>
              <a:t>ng</a:t>
            </a:r>
            <a:r>
              <a:rPr lang="cs-CZ" altLang="cs-CZ" sz="2000" b="1" u="sng" baseline="30000" dirty="0">
                <a:solidFill>
                  <a:srgbClr val="A2C037"/>
                </a:solidFill>
              </a:rPr>
              <a:t>*</a:t>
            </a:r>
            <a:r>
              <a:rPr lang="cs-CZ" altLang="cs-CZ" sz="2000" b="1" u="sng" dirty="0">
                <a:solidFill>
                  <a:srgbClr val="A2C037"/>
                </a:solidFill>
              </a:rPr>
              <a:t>m</a:t>
            </a:r>
            <a:r>
              <a:rPr lang="cs-CZ" altLang="cs-CZ" sz="2000" b="1" u="sng" baseline="30000" dirty="0">
                <a:solidFill>
                  <a:srgbClr val="A2C037"/>
                </a:solidFill>
              </a:rPr>
              <a:t>-3</a:t>
            </a:r>
            <a:r>
              <a:rPr lang="cs-CZ" altLang="cs-CZ" sz="2000" b="1" u="sng" dirty="0" smtClean="0">
                <a:solidFill>
                  <a:srgbClr val="A2C037"/>
                </a:solidFill>
              </a:rPr>
              <a:t>) v </a:t>
            </a:r>
            <a:r>
              <a:rPr lang="cs-CZ" altLang="cs-CZ" sz="2000" b="1" u="sng" dirty="0">
                <a:solidFill>
                  <a:srgbClr val="A2C037"/>
                </a:solidFill>
              </a:rPr>
              <a:t>aglomeraci Brno, roky 2005 - 2014</a:t>
            </a:r>
            <a:r>
              <a:rPr lang="cs-CZ" altLang="cs-CZ" sz="1800" b="1" dirty="0" smtClean="0">
                <a:solidFill>
                  <a:srgbClr val="A2C037"/>
                </a:solidFill>
              </a:rPr>
              <a:t/>
            </a:r>
            <a:br>
              <a:rPr lang="cs-CZ" altLang="cs-CZ" sz="18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1400" dirty="0" smtClean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24744"/>
            <a:ext cx="8576316" cy="540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1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 idx="4294967295"/>
          </p:nvPr>
        </p:nvSpPr>
        <p:spPr>
          <a:xfrm>
            <a:off x="1908175" y="765175"/>
            <a:ext cx="7235825" cy="288925"/>
          </a:xfrm>
        </p:spPr>
        <p:txBody>
          <a:bodyPr/>
          <a:lstStyle/>
          <a:p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3600" b="1" dirty="0" smtClean="0">
                <a:solidFill>
                  <a:srgbClr val="A2C037"/>
                </a:solidFill>
              </a:rPr>
              <a:t/>
            </a:r>
            <a:br>
              <a:rPr lang="cs-CZ" altLang="cs-CZ" sz="36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1714735" y="383326"/>
            <a:ext cx="7451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000" b="1" u="sng" dirty="0">
                <a:solidFill>
                  <a:srgbClr val="A2C037"/>
                </a:solidFill>
              </a:rPr>
              <a:t>Průměrné měsíční koncentrace </a:t>
            </a:r>
            <a:r>
              <a:rPr lang="cs-CZ" altLang="cs-CZ" sz="2000" b="1" u="sng" dirty="0" err="1">
                <a:solidFill>
                  <a:srgbClr val="A2C037"/>
                </a:solidFill>
              </a:rPr>
              <a:t>benzo</a:t>
            </a:r>
            <a:r>
              <a:rPr lang="cs-CZ" altLang="cs-CZ" sz="2000" b="1" u="sng" dirty="0">
                <a:solidFill>
                  <a:srgbClr val="A2C037"/>
                </a:solidFill>
              </a:rPr>
              <a:t>(a)pyrenu (</a:t>
            </a:r>
            <a:r>
              <a:rPr lang="cs-CZ" altLang="cs-CZ" sz="2000" b="1" u="sng" dirty="0" err="1">
                <a:solidFill>
                  <a:srgbClr val="A2C037"/>
                </a:solidFill>
              </a:rPr>
              <a:t>ng</a:t>
            </a:r>
            <a:r>
              <a:rPr lang="cs-CZ" altLang="cs-CZ" sz="2000" b="1" u="sng" baseline="30000" dirty="0">
                <a:solidFill>
                  <a:srgbClr val="A2C037"/>
                </a:solidFill>
              </a:rPr>
              <a:t>*</a:t>
            </a:r>
            <a:r>
              <a:rPr lang="cs-CZ" altLang="cs-CZ" sz="2000" b="1" u="sng" dirty="0">
                <a:solidFill>
                  <a:srgbClr val="A2C037"/>
                </a:solidFill>
              </a:rPr>
              <a:t>m</a:t>
            </a:r>
            <a:r>
              <a:rPr lang="cs-CZ" altLang="cs-CZ" sz="2000" b="1" u="sng" baseline="30000" dirty="0">
                <a:solidFill>
                  <a:srgbClr val="A2C037"/>
                </a:solidFill>
              </a:rPr>
              <a:t>-3</a:t>
            </a:r>
            <a:r>
              <a:rPr lang="cs-CZ" altLang="cs-CZ" sz="2000" b="1" u="sng" dirty="0">
                <a:solidFill>
                  <a:srgbClr val="A2C037"/>
                </a:solidFill>
              </a:rPr>
              <a:t>) v aglomeraci Brno, 2009 – 2014 včetně průměrných hodnot</a:t>
            </a:r>
            <a:endParaRPr lang="cs-CZ" altLang="cs-CZ" sz="1400" dirty="0" smtClean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052736"/>
            <a:ext cx="8882063" cy="560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5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 idx="4294967295"/>
          </p:nvPr>
        </p:nvSpPr>
        <p:spPr>
          <a:xfrm>
            <a:off x="2195513" y="404813"/>
            <a:ext cx="6769100" cy="288925"/>
          </a:xfrm>
        </p:spPr>
        <p:txBody>
          <a:bodyPr/>
          <a:lstStyle/>
          <a:p>
            <a:pPr eaLnBrk="1" hangingPunct="1"/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2800" b="1" u="sng" dirty="0" smtClean="0">
                <a:solidFill>
                  <a:srgbClr val="A2C037"/>
                </a:solidFill>
              </a:rPr>
              <a:t>Energetické přínosy - rok 2014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8569325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</a:rPr>
              <a:t>Množství spáleného odpadu :  237 </a:t>
            </a:r>
            <a:r>
              <a:rPr lang="cs-CZ" altLang="cs-CZ" dirty="0" smtClean="0">
                <a:solidFill>
                  <a:prstClr val="black"/>
                </a:solidFill>
              </a:rPr>
              <a:t>367 </a:t>
            </a:r>
            <a:r>
              <a:rPr lang="cs-CZ" altLang="cs-CZ" dirty="0">
                <a:solidFill>
                  <a:prstClr val="black"/>
                </a:solidFill>
              </a:rPr>
              <a:t>tun   (</a:t>
            </a:r>
            <a:r>
              <a:rPr lang="cs-CZ" altLang="cs-CZ" dirty="0" smtClean="0">
                <a:solidFill>
                  <a:prstClr val="black"/>
                </a:solidFill>
              </a:rPr>
              <a:t>29,4 </a:t>
            </a:r>
            <a:r>
              <a:rPr lang="cs-CZ" altLang="cs-CZ" dirty="0" err="1">
                <a:solidFill>
                  <a:prstClr val="black"/>
                </a:solidFill>
              </a:rPr>
              <a:t>t</a:t>
            </a:r>
            <a:r>
              <a:rPr lang="cs-CZ" altLang="cs-CZ" baseline="-25000" dirty="0" err="1">
                <a:solidFill>
                  <a:prstClr val="black"/>
                </a:solidFill>
              </a:rPr>
              <a:t>sko</a:t>
            </a:r>
            <a:r>
              <a:rPr lang="cs-CZ" altLang="cs-CZ" dirty="0">
                <a:solidFill>
                  <a:prstClr val="black"/>
                </a:solidFill>
              </a:rPr>
              <a:t>/h)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</a:rPr>
              <a:t>Provozní hodiny (8760) :                   K2 – 7 </a:t>
            </a:r>
            <a:r>
              <a:rPr lang="cs-CZ" altLang="cs-CZ" dirty="0" smtClean="0">
                <a:solidFill>
                  <a:prstClr val="black"/>
                </a:solidFill>
              </a:rPr>
              <a:t>985 </a:t>
            </a:r>
            <a:r>
              <a:rPr lang="cs-CZ" altLang="cs-CZ" dirty="0">
                <a:solidFill>
                  <a:prstClr val="black"/>
                </a:solidFill>
              </a:rPr>
              <a:t>h       K3 – </a:t>
            </a:r>
            <a:r>
              <a:rPr lang="cs-CZ" altLang="cs-CZ" dirty="0" smtClean="0">
                <a:solidFill>
                  <a:prstClr val="black"/>
                </a:solidFill>
              </a:rPr>
              <a:t>8 110h</a:t>
            </a:r>
            <a:endParaRPr lang="cs-CZ" altLang="cs-CZ" dirty="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</a:rPr>
              <a:t>Plánovaná technologická odstávka : K2 - </a:t>
            </a:r>
            <a:r>
              <a:rPr lang="cs-CZ" altLang="cs-CZ" dirty="0" smtClean="0">
                <a:solidFill>
                  <a:prstClr val="black"/>
                </a:solidFill>
              </a:rPr>
              <a:t>775 </a:t>
            </a:r>
            <a:r>
              <a:rPr lang="cs-CZ" altLang="cs-CZ" dirty="0">
                <a:solidFill>
                  <a:prstClr val="black"/>
                </a:solidFill>
              </a:rPr>
              <a:t>h           K3 – </a:t>
            </a:r>
            <a:r>
              <a:rPr lang="cs-CZ" altLang="cs-CZ" dirty="0" smtClean="0">
                <a:solidFill>
                  <a:prstClr val="black"/>
                </a:solidFill>
              </a:rPr>
              <a:t>650</a:t>
            </a:r>
            <a:endParaRPr lang="cs-CZ" altLang="cs-CZ" dirty="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</a:rPr>
              <a:t>Provozní hodiny kotelna :                  8 </a:t>
            </a:r>
            <a:r>
              <a:rPr lang="cs-CZ" altLang="cs-CZ" dirty="0" smtClean="0">
                <a:solidFill>
                  <a:prstClr val="black"/>
                </a:solidFill>
              </a:rPr>
              <a:t>442 </a:t>
            </a:r>
            <a:r>
              <a:rPr lang="cs-CZ" altLang="cs-CZ" dirty="0">
                <a:solidFill>
                  <a:prstClr val="black"/>
                </a:solidFill>
              </a:rPr>
              <a:t>h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</a:rPr>
              <a:t>Vyrobené teplo :                               2 </a:t>
            </a:r>
            <a:r>
              <a:rPr lang="cs-CZ" altLang="cs-CZ" dirty="0" smtClean="0">
                <a:solidFill>
                  <a:prstClr val="black"/>
                </a:solidFill>
              </a:rPr>
              <a:t>198 557 </a:t>
            </a:r>
            <a:r>
              <a:rPr lang="cs-CZ" altLang="cs-CZ" dirty="0">
                <a:solidFill>
                  <a:prstClr val="black"/>
                </a:solidFill>
              </a:rPr>
              <a:t>GJ    </a:t>
            </a:r>
            <a:r>
              <a:rPr lang="cs-CZ" altLang="cs-CZ" dirty="0" smtClean="0">
                <a:solidFill>
                  <a:prstClr val="black"/>
                </a:solidFill>
              </a:rPr>
              <a:t>(9,3 </a:t>
            </a:r>
            <a:r>
              <a:rPr lang="cs-CZ" altLang="cs-CZ" dirty="0">
                <a:solidFill>
                  <a:prstClr val="black"/>
                </a:solidFill>
              </a:rPr>
              <a:t>GJ/</a:t>
            </a:r>
            <a:r>
              <a:rPr lang="cs-CZ" altLang="cs-CZ" dirty="0" err="1">
                <a:solidFill>
                  <a:prstClr val="black"/>
                </a:solidFill>
              </a:rPr>
              <a:t>t</a:t>
            </a:r>
            <a:r>
              <a:rPr lang="cs-CZ" altLang="cs-CZ" baseline="-25000" dirty="0" err="1">
                <a:solidFill>
                  <a:prstClr val="black"/>
                </a:solidFill>
              </a:rPr>
              <a:t>sko</a:t>
            </a:r>
            <a:r>
              <a:rPr lang="cs-CZ" altLang="cs-CZ" dirty="0">
                <a:solidFill>
                  <a:prstClr val="black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</a:rPr>
              <a:t>Dodané teplo :                                  </a:t>
            </a:r>
            <a:r>
              <a:rPr lang="cs-CZ" altLang="cs-CZ" dirty="0" smtClean="0">
                <a:solidFill>
                  <a:prstClr val="black"/>
                </a:solidFill>
              </a:rPr>
              <a:t>1 112 475 GJ</a:t>
            </a:r>
            <a:endParaRPr lang="cs-CZ" altLang="cs-CZ" dirty="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</a:rPr>
              <a:t>Dodané teplo průměr </a:t>
            </a:r>
            <a:r>
              <a:rPr lang="cs-CZ" altLang="cs-CZ" dirty="0" smtClean="0">
                <a:solidFill>
                  <a:prstClr val="black"/>
                </a:solidFill>
              </a:rPr>
              <a:t>2014:                                                          131,8  </a:t>
            </a:r>
            <a:r>
              <a:rPr lang="cs-CZ" altLang="cs-CZ" dirty="0">
                <a:solidFill>
                  <a:prstClr val="black"/>
                </a:solidFill>
              </a:rPr>
              <a:t>GJ/h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</a:rPr>
              <a:t>Vyrobená elektrická energie :       </a:t>
            </a:r>
            <a:r>
              <a:rPr lang="cs-CZ" altLang="cs-CZ" dirty="0" smtClean="0">
                <a:solidFill>
                  <a:prstClr val="black"/>
                </a:solidFill>
              </a:rPr>
              <a:t>63 408 </a:t>
            </a:r>
            <a:r>
              <a:rPr lang="cs-CZ" altLang="cs-CZ" dirty="0" err="1" smtClean="0">
                <a:solidFill>
                  <a:prstClr val="black"/>
                </a:solidFill>
              </a:rPr>
              <a:t>MWh</a:t>
            </a:r>
            <a:r>
              <a:rPr lang="cs-CZ" altLang="cs-CZ" dirty="0" smtClean="0">
                <a:solidFill>
                  <a:prstClr val="black"/>
                </a:solidFill>
              </a:rPr>
              <a:t>   (228 269 GJ)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 smtClean="0">
                <a:solidFill>
                  <a:prstClr val="black"/>
                </a:solidFill>
              </a:rPr>
              <a:t>Vyrobená elektrická energie průměr 2014:                                   7,5 MW/h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 smtClean="0">
                <a:solidFill>
                  <a:prstClr val="black"/>
                </a:solidFill>
              </a:rPr>
              <a:t>Dodaná </a:t>
            </a:r>
            <a:r>
              <a:rPr lang="cs-CZ" altLang="cs-CZ" dirty="0">
                <a:solidFill>
                  <a:prstClr val="black"/>
                </a:solidFill>
              </a:rPr>
              <a:t>elektrická energie :         </a:t>
            </a:r>
            <a:r>
              <a:rPr lang="cs-CZ" altLang="cs-CZ" dirty="0" smtClean="0">
                <a:solidFill>
                  <a:prstClr val="black"/>
                </a:solidFill>
              </a:rPr>
              <a:t>46 204 </a:t>
            </a:r>
            <a:r>
              <a:rPr lang="cs-CZ" altLang="cs-CZ" dirty="0" err="1">
                <a:solidFill>
                  <a:prstClr val="black"/>
                </a:solidFill>
              </a:rPr>
              <a:t>MWh</a:t>
            </a:r>
            <a:endParaRPr lang="cs-CZ" altLang="cs-CZ" dirty="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</a:rPr>
              <a:t>Spotřeba zemního plynu :           </a:t>
            </a:r>
            <a:r>
              <a:rPr lang="cs-CZ" altLang="cs-CZ" dirty="0" smtClean="0">
                <a:solidFill>
                  <a:prstClr val="black"/>
                </a:solidFill>
              </a:rPr>
              <a:t>291 218 </a:t>
            </a:r>
            <a:r>
              <a:rPr lang="cs-CZ" altLang="cs-CZ" dirty="0">
                <a:solidFill>
                  <a:prstClr val="black"/>
                </a:solidFill>
              </a:rPr>
              <a:t>m</a:t>
            </a:r>
            <a:r>
              <a:rPr lang="cs-CZ" altLang="cs-CZ" baseline="30000" dirty="0">
                <a:solidFill>
                  <a:prstClr val="black"/>
                </a:solidFill>
              </a:rPr>
              <a:t>3      </a:t>
            </a:r>
            <a:r>
              <a:rPr lang="cs-CZ" altLang="cs-CZ" sz="1600" dirty="0">
                <a:solidFill>
                  <a:prstClr val="black"/>
                </a:solidFill>
              </a:rPr>
              <a:t>(pro najíždění a odstavování kotle)</a:t>
            </a:r>
            <a:endParaRPr lang="cs-CZ" altLang="cs-CZ" dirty="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cs-CZ" altLang="cs-CZ" sz="1600" dirty="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solidFill>
                  <a:prstClr val="black"/>
                </a:solidFill>
              </a:rPr>
              <a:t>Podíl výroby tepla ve formě páry z SKO pokryje : až 30 % roční spotřeby páry v Brně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33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 idx="4294967295"/>
          </p:nvPr>
        </p:nvSpPr>
        <p:spPr>
          <a:xfrm>
            <a:off x="2195513" y="836613"/>
            <a:ext cx="6769100" cy="288925"/>
          </a:xfrm>
        </p:spPr>
        <p:txBody>
          <a:bodyPr/>
          <a:lstStyle/>
          <a:p>
            <a:pPr algn="l" eaLnBrk="1" hangingPunct="1"/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2800" b="1" u="sng" dirty="0" smtClean="0">
                <a:solidFill>
                  <a:srgbClr val="A2C037"/>
                </a:solidFill>
              </a:rPr>
              <a:t>Produkce vybraných látek za rok 2014</a:t>
            </a:r>
            <a:r>
              <a:rPr lang="cs-CZ" altLang="cs-CZ" sz="3600" b="1" dirty="0" smtClean="0">
                <a:solidFill>
                  <a:srgbClr val="A2C037"/>
                </a:solidFill>
              </a:rPr>
              <a:t> </a:t>
            </a:r>
            <a:br>
              <a:rPr lang="cs-CZ" altLang="cs-CZ" sz="36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11188" y="1196975"/>
            <a:ext cx="8208962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prstClr val="black"/>
              </a:buClr>
              <a:buFont typeface="Times New Roman" pitchFamily="18" charset="0"/>
              <a:buChar char="-"/>
            </a:pPr>
            <a:r>
              <a:rPr lang="cs-CZ" altLang="cs-CZ" sz="24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cs-CZ" altLang="cs-CZ" sz="2000" b="1" dirty="0">
                <a:solidFill>
                  <a:prstClr val="black"/>
                </a:solidFill>
              </a:rPr>
              <a:t>V roce 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2014 </a:t>
            </a:r>
            <a:r>
              <a:rPr lang="cs-CZ" altLang="cs-CZ" sz="2000" b="1" dirty="0">
                <a:solidFill>
                  <a:prstClr val="black"/>
                </a:solidFill>
              </a:rPr>
              <a:t>se spálilo 237 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367 </a:t>
            </a:r>
            <a:r>
              <a:rPr lang="cs-CZ" altLang="cs-CZ" sz="2000" b="1" dirty="0">
                <a:solidFill>
                  <a:prstClr val="black"/>
                </a:solidFill>
              </a:rPr>
              <a:t>t odpadu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cs-CZ" altLang="cs-CZ" sz="2000" b="1" dirty="0">
                <a:solidFill>
                  <a:prstClr val="black"/>
                </a:solidFill>
              </a:rPr>
              <a:t> Vyprodukovalo se 1 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130 967 555 </a:t>
            </a:r>
            <a:r>
              <a:rPr lang="cs-CZ" altLang="cs-CZ" sz="2000" b="1" dirty="0">
                <a:solidFill>
                  <a:prstClr val="black"/>
                </a:solidFill>
              </a:rPr>
              <a:t>m</a:t>
            </a:r>
            <a:r>
              <a:rPr lang="cs-CZ" altLang="cs-CZ" sz="2000" b="1" baseline="30000" dirty="0">
                <a:solidFill>
                  <a:prstClr val="black"/>
                </a:solidFill>
              </a:rPr>
              <a:t>3</a:t>
            </a:r>
            <a:r>
              <a:rPr lang="cs-CZ" altLang="cs-CZ" sz="2000" b="1" dirty="0">
                <a:solidFill>
                  <a:prstClr val="black"/>
                </a:solidFill>
              </a:rPr>
              <a:t> spalin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cs-CZ" altLang="cs-CZ" sz="2000" b="1" dirty="0">
                <a:solidFill>
                  <a:prstClr val="black"/>
                </a:solidFill>
              </a:rPr>
              <a:t> Vzniklo 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59 145 </a:t>
            </a:r>
            <a:r>
              <a:rPr lang="cs-CZ" altLang="cs-CZ" sz="2000" b="1" dirty="0">
                <a:solidFill>
                  <a:prstClr val="black"/>
                </a:solidFill>
              </a:rPr>
              <a:t>t škváry, která obsahovala 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0,667 </a:t>
            </a:r>
            <a:r>
              <a:rPr lang="cs-CZ" altLang="cs-CZ" sz="2000" b="1" dirty="0">
                <a:solidFill>
                  <a:prstClr val="black"/>
                </a:solidFill>
              </a:rPr>
              <a:t>g PCDD/F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prstClr val="black"/>
                </a:solidFill>
              </a:rPr>
              <a:t>                                                                                    (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3,5 </a:t>
            </a:r>
            <a:r>
              <a:rPr lang="cs-CZ" altLang="cs-CZ" sz="2000" b="1" dirty="0" err="1">
                <a:solidFill>
                  <a:prstClr val="black"/>
                </a:solidFill>
              </a:rPr>
              <a:t>ng</a:t>
            </a:r>
            <a:r>
              <a:rPr lang="cs-CZ" altLang="cs-CZ" sz="2000" b="1" dirty="0">
                <a:solidFill>
                  <a:prstClr val="black"/>
                </a:solidFill>
              </a:rPr>
              <a:t>/kg)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prstClr val="black"/>
                </a:solidFill>
              </a:rPr>
              <a:t>                7 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140 </a:t>
            </a:r>
            <a:r>
              <a:rPr lang="cs-CZ" altLang="cs-CZ" sz="2000" b="1" dirty="0">
                <a:solidFill>
                  <a:prstClr val="black"/>
                </a:solidFill>
              </a:rPr>
              <a:t>t End-produktu, který obsahoval 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3,1 </a:t>
            </a:r>
            <a:r>
              <a:rPr lang="cs-CZ" altLang="cs-CZ" sz="2000" b="1" dirty="0">
                <a:solidFill>
                  <a:prstClr val="black"/>
                </a:solidFill>
              </a:rPr>
              <a:t>g PCDD/F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prstClr val="black"/>
                </a:solidFill>
              </a:rPr>
              <a:t>                                                                                (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0,000435 </a:t>
            </a:r>
            <a:r>
              <a:rPr lang="cs-CZ" altLang="cs-CZ" sz="2000" b="1" dirty="0">
                <a:solidFill>
                  <a:prstClr val="black"/>
                </a:solidFill>
              </a:rPr>
              <a:t>mg/kg)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prstClr val="black"/>
                </a:solidFill>
              </a:rPr>
              <a:t> Získalo se 3 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783 </a:t>
            </a:r>
            <a:r>
              <a:rPr lang="cs-CZ" altLang="cs-CZ" sz="2000" b="1" dirty="0">
                <a:solidFill>
                  <a:prstClr val="black"/>
                </a:solidFill>
              </a:rPr>
              <a:t>t železa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prstClr val="black"/>
                </a:solidFill>
              </a:rPr>
              <a:t>                       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243 </a:t>
            </a:r>
            <a:r>
              <a:rPr lang="cs-CZ" altLang="cs-CZ" sz="2000" b="1" dirty="0">
                <a:solidFill>
                  <a:prstClr val="black"/>
                </a:solidFill>
              </a:rPr>
              <a:t>t hliníku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cs-CZ" altLang="cs-CZ" sz="2000" b="1" dirty="0">
                <a:solidFill>
                  <a:prstClr val="black"/>
                </a:solidFill>
              </a:rPr>
              <a:t> Do atmosféry uniklo :  242 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818 </a:t>
            </a:r>
            <a:r>
              <a:rPr lang="cs-CZ" altLang="cs-CZ" sz="2000" b="1" dirty="0">
                <a:solidFill>
                  <a:prstClr val="black"/>
                </a:solidFill>
              </a:rPr>
              <a:t>t CO</a:t>
            </a:r>
            <a:r>
              <a:rPr lang="cs-CZ" altLang="cs-CZ" sz="2000" b="1" baseline="-25000" dirty="0">
                <a:solidFill>
                  <a:prstClr val="black"/>
                </a:solidFill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prstClr val="black"/>
                </a:solidFill>
              </a:rPr>
              <a:t>                                   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0,0073 </a:t>
            </a:r>
            <a:r>
              <a:rPr lang="cs-CZ" altLang="cs-CZ" sz="2000" b="1" dirty="0">
                <a:solidFill>
                  <a:prstClr val="black"/>
                </a:solidFill>
              </a:rPr>
              <a:t>g PCDD/F (účinnost čištění 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99,8 </a:t>
            </a:r>
            <a:r>
              <a:rPr lang="cs-CZ" altLang="cs-CZ" sz="2000" b="1" dirty="0">
                <a:solidFill>
                  <a:prstClr val="black"/>
                </a:solidFill>
              </a:rPr>
              <a:t>%)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 idx="4294967295"/>
          </p:nvPr>
        </p:nvSpPr>
        <p:spPr>
          <a:xfrm>
            <a:off x="2051050" y="836613"/>
            <a:ext cx="6769100" cy="288925"/>
          </a:xfrm>
        </p:spPr>
        <p:txBody>
          <a:bodyPr/>
          <a:lstStyle/>
          <a:p>
            <a:pPr algn="l"/>
            <a:r>
              <a:rPr lang="cs-CZ" altLang="cs-CZ" sz="3200" b="1" smtClean="0">
                <a:solidFill>
                  <a:srgbClr val="A2C037"/>
                </a:solidFill>
              </a:rPr>
              <a:t> </a:t>
            </a:r>
            <a:r>
              <a:rPr lang="cs-CZ" altLang="cs-CZ" sz="2000" b="1" u="sng" smtClean="0">
                <a:solidFill>
                  <a:srgbClr val="A2C037"/>
                </a:solidFill>
              </a:rPr>
              <a:t>Spalovny komunálního a nebezpečného odpadu v ČR</a:t>
            </a:r>
            <a:r>
              <a:rPr lang="cs-CZ" altLang="cs-CZ" sz="3600" smtClean="0">
                <a:solidFill>
                  <a:srgbClr val="A2C037"/>
                </a:solidFill>
              </a:rPr>
              <a:t> </a:t>
            </a:r>
            <a:r>
              <a:rPr lang="cs-CZ" altLang="cs-CZ" sz="3600" b="1" smtClean="0">
                <a:solidFill>
                  <a:srgbClr val="A2C037"/>
                </a:solidFill>
              </a:rPr>
              <a:t/>
            </a:r>
            <a:br>
              <a:rPr lang="cs-CZ" altLang="cs-CZ" sz="3600" b="1" smtClean="0">
                <a:solidFill>
                  <a:srgbClr val="A2C037"/>
                </a:solidFill>
              </a:rPr>
            </a:br>
            <a:r>
              <a:rPr lang="cs-CZ" altLang="cs-CZ" sz="3400" smtClean="0"/>
              <a:t/>
            </a:r>
            <a:br>
              <a:rPr lang="cs-CZ" altLang="cs-CZ" sz="3400" smtClean="0"/>
            </a:br>
            <a:endParaRPr lang="cs-CZ" altLang="cs-CZ" sz="3400" smtClean="0"/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497887" cy="53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05186"/>
            <a:ext cx="8138865" cy="532836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4329"/>
            <a:ext cx="6624736" cy="73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obcanepromedlanky.cz/new/wp-content/uploads/2015/03/SAKO_logo_C_bez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73" y="390081"/>
            <a:ext cx="1300583" cy="33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ětiúhelník 6"/>
          <p:cNvSpPr/>
          <p:nvPr/>
        </p:nvSpPr>
        <p:spPr>
          <a:xfrm>
            <a:off x="-1" y="392907"/>
            <a:ext cx="492919" cy="328612"/>
          </a:xfrm>
          <a:prstGeom prst="homePlate">
            <a:avLst/>
          </a:prstGeom>
          <a:solidFill>
            <a:srgbClr val="97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07" y="5013176"/>
            <a:ext cx="1803546" cy="163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1958508" y="513811"/>
            <a:ext cx="6884514" cy="4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200" b="1" u="sng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Výhody </a:t>
            </a:r>
            <a:r>
              <a:rPr lang="cs-CZ" altLang="cs-CZ" sz="2200" b="1" u="sng" dirty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energetického využívání odpadu - </a:t>
            </a:r>
            <a:r>
              <a:rPr lang="cs-CZ" altLang="cs-CZ" sz="2200" b="1" u="sng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ZEVO</a:t>
            </a:r>
            <a:endParaRPr lang="cs-CZ" altLang="cs-CZ" sz="2200" b="1" u="sng" dirty="0">
              <a:solidFill>
                <a:schemeClr val="bg2">
                  <a:lumMod val="50000"/>
                </a:schemeClr>
              </a:solidFill>
              <a:ea typeface="ＭＳ Ｐゴシック" pitchFamily="34" charset="-128"/>
            </a:endParaRPr>
          </a:p>
          <a:p>
            <a:pPr algn="l" eaLnBrk="1" hangingPunct="1"/>
            <a:endParaRPr lang="cs-CZ" altLang="cs-CZ" sz="2400" b="1" u="sng" dirty="0" smtClean="0">
              <a:solidFill>
                <a:srgbClr val="92D05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03591" y="727846"/>
            <a:ext cx="7616879" cy="57982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tabLst>
                <a:tab pos="0" algn="l"/>
              </a:tabLst>
              <a:defRPr/>
            </a:pPr>
            <a:endParaRPr lang="cs-CZ" altLang="cs-CZ" sz="1800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tabLst>
                <a:tab pos="0" algn="l"/>
              </a:tabLst>
              <a:defRPr/>
            </a:pPr>
            <a:r>
              <a:rPr lang="cs-CZ" altLang="cs-CZ" sz="2000" dirty="0" smtClean="0">
                <a:solidFill>
                  <a:prstClr val="black"/>
                </a:solidFill>
                <a:ea typeface="ＭＳ Ｐゴシック" pitchFamily="34" charset="-128"/>
              </a:rPr>
              <a:t>přesměrování SKO do ZEVO vede k omezení skládkování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2C037">
                  <a:lumMod val="75000"/>
                </a:srgbClr>
              </a:buClr>
              <a:tabLst>
                <a:tab pos="0" algn="l"/>
              </a:tabLst>
              <a:defRPr/>
            </a:pPr>
            <a:r>
              <a:rPr lang="cs-CZ" altLang="cs-CZ" sz="2000" dirty="0" smtClean="0">
                <a:solidFill>
                  <a:prstClr val="black"/>
                </a:solidFill>
                <a:ea typeface="ＭＳ Ｐゴシック" pitchFamily="34" charset="-128"/>
              </a:rPr>
              <a:t>spalování bez předchozí nutné úpravy odpadu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2C037">
                  <a:lumMod val="75000"/>
                </a:srgbClr>
              </a:buClr>
              <a:tabLst>
                <a:tab pos="0" algn="l"/>
              </a:tabLst>
              <a:defRPr/>
            </a:pPr>
            <a:r>
              <a:rPr lang="cs-CZ" altLang="cs-CZ" sz="2000" dirty="0" smtClean="0">
                <a:solidFill>
                  <a:prstClr val="black"/>
                </a:solidFill>
                <a:ea typeface="ＭＳ Ｐゴシック" pitchFamily="34" charset="-128"/>
              </a:rPr>
              <a:t>využití </a:t>
            </a:r>
            <a:r>
              <a:rPr lang="cs-CZ" altLang="cs-CZ" sz="2000" dirty="0">
                <a:solidFill>
                  <a:prstClr val="black"/>
                </a:solidFill>
                <a:ea typeface="ＭＳ Ｐゴシック" pitchFamily="34" charset="-128"/>
              </a:rPr>
              <a:t>tepelné energie ze spalovacího procesu k výrobě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A2C037">
                  <a:lumMod val="75000"/>
                </a:srgbClr>
              </a:buClr>
              <a:buNone/>
              <a:tabLst>
                <a:tab pos="0" algn="l"/>
              </a:tabLst>
              <a:defRPr/>
            </a:pPr>
            <a:r>
              <a:rPr lang="cs-CZ" altLang="cs-CZ" sz="2000" dirty="0" smtClean="0">
                <a:solidFill>
                  <a:prstClr val="black"/>
                </a:solidFill>
                <a:ea typeface="ＭＳ Ｐゴシック" pitchFamily="34" charset="-128"/>
              </a:rPr>
              <a:t>     tepelné </a:t>
            </a:r>
            <a:r>
              <a:rPr lang="cs-CZ" altLang="cs-CZ" sz="2000" dirty="0">
                <a:solidFill>
                  <a:prstClr val="black"/>
                </a:solidFill>
                <a:ea typeface="ＭＳ Ｐゴシック" pitchFamily="34" charset="-128"/>
              </a:rPr>
              <a:t>a elektrické </a:t>
            </a:r>
            <a:r>
              <a:rPr lang="cs-CZ" altLang="cs-CZ" sz="2000" dirty="0" smtClean="0">
                <a:solidFill>
                  <a:prstClr val="black"/>
                </a:solidFill>
                <a:ea typeface="ＭＳ Ｐゴシック" pitchFamily="34" charset="-128"/>
              </a:rPr>
              <a:t>energie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2C037">
                  <a:lumMod val="75000"/>
                </a:srgbClr>
              </a:buClr>
              <a:tabLst>
                <a:tab pos="0" algn="l"/>
              </a:tabLst>
              <a:defRPr/>
            </a:pPr>
            <a:r>
              <a:rPr lang="cs-CZ" altLang="cs-CZ" sz="2000" dirty="0" smtClean="0">
                <a:solidFill>
                  <a:prstClr val="black"/>
                </a:solidFill>
                <a:ea typeface="ＭＳ Ｐゴシック" pitchFamily="34" charset="-128"/>
              </a:rPr>
              <a:t>zvýšení energetické </a:t>
            </a:r>
            <a:r>
              <a:rPr lang="cs-CZ" altLang="cs-CZ" sz="2000" dirty="0">
                <a:solidFill>
                  <a:prstClr val="black"/>
                </a:solidFill>
                <a:ea typeface="ＭＳ Ｐゴシック" pitchFamily="34" charset="-128"/>
              </a:rPr>
              <a:t>bezpečnosti  a nezávislosti v Brně             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2C037">
                  <a:lumMod val="75000"/>
                </a:srgbClr>
              </a:buClr>
              <a:tabLst>
                <a:tab pos="0" algn="l"/>
              </a:tabLst>
              <a:defRPr/>
            </a:pPr>
            <a:r>
              <a:rPr lang="cs-CZ" altLang="cs-CZ" sz="2000" dirty="0">
                <a:solidFill>
                  <a:prstClr val="black"/>
                </a:solidFill>
                <a:ea typeface="ＭＳ Ｐゴシック" pitchFamily="34" charset="-128"/>
              </a:rPr>
              <a:t>úspora primárních neobnovitelných zdrojů surovin a energie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2C037">
                  <a:lumMod val="75000"/>
                </a:srgbClr>
              </a:buClr>
              <a:tabLst>
                <a:tab pos="0" algn="l"/>
              </a:tabLst>
              <a:defRPr/>
            </a:pPr>
            <a:r>
              <a:rPr lang="cs-CZ" altLang="cs-CZ" sz="2000" dirty="0" smtClean="0">
                <a:solidFill>
                  <a:prstClr val="black"/>
                </a:solidFill>
                <a:ea typeface="ＭＳ Ｐゴシック" pitchFamily="34" charset="-128"/>
              </a:rPr>
              <a:t>minimalizace </a:t>
            </a:r>
            <a:r>
              <a:rPr lang="cs-CZ" altLang="cs-CZ" sz="2000" dirty="0">
                <a:solidFill>
                  <a:prstClr val="black"/>
                </a:solidFill>
                <a:ea typeface="ＭＳ Ｐゴシック" pitchFamily="34" charset="-128"/>
              </a:rPr>
              <a:t>tvorby skleníkových </a:t>
            </a:r>
            <a:r>
              <a:rPr lang="cs-CZ" altLang="cs-CZ" sz="2000" dirty="0" smtClean="0">
                <a:solidFill>
                  <a:prstClr val="black"/>
                </a:solidFill>
                <a:ea typeface="ＭＳ Ｐゴシック" pitchFamily="34" charset="-128"/>
              </a:rPr>
              <a:t>plynů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2C037">
                  <a:lumMod val="75000"/>
                </a:srgbClr>
              </a:buClr>
              <a:tabLst>
                <a:tab pos="0" algn="l"/>
              </a:tabLst>
              <a:defRPr/>
            </a:pPr>
            <a:r>
              <a:rPr lang="cs-CZ" altLang="cs-CZ" sz="2000" dirty="0" smtClean="0">
                <a:solidFill>
                  <a:prstClr val="black"/>
                </a:solidFill>
                <a:ea typeface="ＭＳ Ｐゴシック" pitchFamily="34" charset="-128"/>
              </a:rPr>
              <a:t>účinné odloučení sledovaných škodlivin ze spalin díky několika     stupňovému čištění spalin </a:t>
            </a:r>
            <a:endParaRPr lang="cs-CZ" altLang="cs-CZ" sz="20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2C037">
                  <a:lumMod val="75000"/>
                </a:srgbClr>
              </a:buClr>
              <a:tabLst>
                <a:tab pos="0" algn="l"/>
              </a:tabLst>
              <a:defRPr/>
            </a:pPr>
            <a:r>
              <a:rPr lang="cs-CZ" altLang="cs-CZ" sz="2000" dirty="0" err="1" smtClean="0">
                <a:solidFill>
                  <a:prstClr val="black"/>
                </a:solidFill>
                <a:ea typeface="ＭＳ Ｐゴシック" pitchFamily="34" charset="-128"/>
              </a:rPr>
              <a:t>inertizace</a:t>
            </a:r>
            <a:r>
              <a:rPr lang="cs-CZ" altLang="cs-CZ" sz="2000" dirty="0" smtClean="0">
                <a:solidFill>
                  <a:prstClr val="black"/>
                </a:solidFill>
                <a:ea typeface="ＭＳ Ｐゴシック" pitchFamily="34" charset="-128"/>
              </a:rPr>
              <a:t> vstupujících odpadů až na inertní anorganický materiál škváru – 99 % jako R11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2C037">
                  <a:lumMod val="75000"/>
                </a:srgbClr>
              </a:buClr>
              <a:tabLst>
                <a:tab pos="0" algn="l"/>
              </a:tabLst>
              <a:defRPr/>
            </a:pPr>
            <a:r>
              <a:rPr lang="cs-CZ" altLang="cs-CZ" sz="2000" dirty="0" smtClean="0">
                <a:solidFill>
                  <a:prstClr val="black"/>
                </a:solidFill>
                <a:ea typeface="ＭＳ Ｐゴシック" pitchFamily="34" charset="-128"/>
              </a:rPr>
              <a:t>získávání druhotných surovin - železných a neželezných kovů ze škváry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2C037">
                  <a:lumMod val="75000"/>
                </a:srgbClr>
              </a:buClr>
              <a:tabLst>
                <a:tab pos="0" algn="l"/>
              </a:tabLst>
              <a:defRPr/>
            </a:pPr>
            <a:r>
              <a:rPr lang="cs-CZ" altLang="cs-CZ" sz="2000" dirty="0" smtClean="0">
                <a:solidFill>
                  <a:prstClr val="black"/>
                </a:solidFill>
                <a:ea typeface="ＭＳ Ｐゴシック" pitchFamily="34" charset="-128"/>
              </a:rPr>
              <a:t>redukce hmotnosti na 28 %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2C037">
                  <a:lumMod val="75000"/>
                </a:srgbClr>
              </a:buClr>
              <a:tabLst>
                <a:tab pos="0" algn="l"/>
              </a:tabLst>
              <a:defRPr/>
            </a:pPr>
            <a:r>
              <a:rPr lang="cs-CZ" altLang="cs-CZ" sz="2000" dirty="0" smtClean="0">
                <a:solidFill>
                  <a:prstClr val="black"/>
                </a:solidFill>
                <a:ea typeface="ＭＳ Ｐゴシック" pitchFamily="34" charset="-128"/>
              </a:rPr>
              <a:t>redukce objemu o 90 %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2C037">
                  <a:lumMod val="75000"/>
                </a:srgbClr>
              </a:buClr>
              <a:tabLst>
                <a:tab pos="0" algn="l"/>
              </a:tabLst>
              <a:defRPr/>
            </a:pPr>
            <a:r>
              <a:rPr lang="cs-CZ" altLang="cs-CZ" sz="2000" dirty="0" smtClean="0">
                <a:solidFill>
                  <a:prstClr val="black"/>
                </a:solidFill>
                <a:ea typeface="ＭＳ Ｐゴシック" pitchFamily="34" charset="-128"/>
              </a:rPr>
              <a:t>ZEVO - nezbytná součást oběhového </a:t>
            </a:r>
            <a:r>
              <a:rPr lang="cs-CZ" altLang="cs-CZ" sz="1900" dirty="0" smtClean="0">
                <a:solidFill>
                  <a:prstClr val="black"/>
                </a:solidFill>
                <a:ea typeface="ＭＳ Ｐゴシック" pitchFamily="34" charset="-128"/>
              </a:rPr>
              <a:t>hospodářství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A2C037">
                  <a:lumMod val="75000"/>
                </a:srgbClr>
              </a:buClr>
              <a:buFont typeface="Arial" pitchFamily="34" charset="0"/>
              <a:buChar char="•"/>
              <a:tabLst>
                <a:tab pos="0" algn="l"/>
              </a:tabLst>
              <a:defRPr/>
            </a:pPr>
            <a:endParaRPr lang="cs-CZ" altLang="cs-CZ" sz="1800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7" name="Picture 2" descr="http://obcanepromedlanky.cz/new/wp-content/uploads/2015/03/SAKO_logo_C_bez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73" y="390081"/>
            <a:ext cx="1300583" cy="33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ětiúhelník 7"/>
          <p:cNvSpPr/>
          <p:nvPr/>
        </p:nvSpPr>
        <p:spPr>
          <a:xfrm>
            <a:off x="-1" y="392907"/>
            <a:ext cx="492919" cy="328612"/>
          </a:xfrm>
          <a:prstGeom prst="homePlate">
            <a:avLst/>
          </a:prstGeom>
          <a:solidFill>
            <a:srgbClr val="97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Pětiúhelník 8"/>
          <p:cNvSpPr/>
          <p:nvPr/>
        </p:nvSpPr>
        <p:spPr>
          <a:xfrm>
            <a:off x="44644" y="906820"/>
            <a:ext cx="1187624" cy="144016"/>
          </a:xfrm>
          <a:prstGeom prst="homePlate">
            <a:avLst/>
          </a:prstGeom>
          <a:solidFill>
            <a:srgbClr val="97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1" name="Picture 9" descr="radlas spalovna 1905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4537075" cy="29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Nadpis 1"/>
          <p:cNvSpPr>
            <a:spLocks noGrp="1"/>
          </p:cNvSpPr>
          <p:nvPr>
            <p:ph type="title" idx="4294967295"/>
          </p:nvPr>
        </p:nvSpPr>
        <p:spPr>
          <a:xfrm>
            <a:off x="2195513" y="188913"/>
            <a:ext cx="6769100" cy="288925"/>
          </a:xfrm>
        </p:spPr>
        <p:txBody>
          <a:bodyPr/>
          <a:lstStyle/>
          <a:p>
            <a:pPr algn="l"/>
            <a:r>
              <a:rPr lang="cs-CZ" altLang="cs-CZ" sz="3600" b="1" smtClean="0">
                <a:solidFill>
                  <a:srgbClr val="A2C037"/>
                </a:solidFill>
              </a:rPr>
              <a:t>           </a:t>
            </a:r>
            <a:r>
              <a:rPr lang="cs-CZ" altLang="cs-CZ" sz="2600" b="1" u="sng" smtClean="0">
                <a:solidFill>
                  <a:srgbClr val="A2C037"/>
                </a:solidFill>
              </a:rPr>
              <a:t>Změna stavu</a:t>
            </a:r>
          </a:p>
        </p:txBody>
      </p:sp>
      <p:pic>
        <p:nvPicPr>
          <p:cNvPr id="49155" name="Picture 3" descr="Spalovna ze predu3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36613"/>
            <a:ext cx="4427537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spalovna a holubi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16325"/>
            <a:ext cx="4321175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056438" y="981075"/>
            <a:ext cx="2087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/>
              <a:t>1989 - 2009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268538" y="3933825"/>
            <a:ext cx="1657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/>
              <a:t>2010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2411413" y="1052513"/>
            <a:ext cx="2087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/>
              <a:t>1905 - 1941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539750" y="5661025"/>
            <a:ext cx="7848600" cy="80486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smtClean="0"/>
              <a:t>http://www.sako.cz      Tel. č.: 548 138 111       Fax: 548 138 102</a:t>
            </a:r>
          </a:p>
          <a:p>
            <a:endParaRPr lang="cs-CZ" altLang="cs-CZ" sz="160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1188" y="1268413"/>
            <a:ext cx="806608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cs-CZ" altLang="cs-CZ" sz="4800" b="1">
              <a:solidFill>
                <a:srgbClr val="A2C037"/>
              </a:solidFill>
            </a:endParaRPr>
          </a:p>
          <a:p>
            <a:pPr algn="ctr"/>
            <a:r>
              <a:rPr lang="cs-CZ" altLang="cs-CZ" sz="4800" b="1">
                <a:solidFill>
                  <a:srgbClr val="A2C037"/>
                </a:solidFill>
              </a:rPr>
              <a:t>Děkuji Vám za pozornost</a:t>
            </a:r>
          </a:p>
          <a:p>
            <a:pPr algn="ctr"/>
            <a:endParaRPr lang="cs-CZ" altLang="cs-CZ" sz="3600" b="1">
              <a:solidFill>
                <a:srgbClr val="A2C037"/>
              </a:solidFill>
            </a:endParaRPr>
          </a:p>
          <a:p>
            <a:pPr algn="ctr"/>
            <a:endParaRPr lang="cs-CZ" altLang="cs-CZ" sz="3600" b="1">
              <a:solidFill>
                <a:srgbClr val="A2C037"/>
              </a:solidFill>
            </a:endParaRPr>
          </a:p>
          <a:p>
            <a:pPr algn="ctr"/>
            <a:endParaRPr lang="cs-CZ" altLang="cs-CZ" sz="3600" b="1">
              <a:solidFill>
                <a:srgbClr val="A2C037"/>
              </a:solidFill>
            </a:endParaRPr>
          </a:p>
          <a:p>
            <a:r>
              <a:rPr lang="cs-CZ" altLang="cs-CZ" sz="1400" b="1"/>
              <a:t>RNDr. Jana Suzová</a:t>
            </a:r>
            <a:br>
              <a:rPr lang="cs-CZ" altLang="cs-CZ" sz="1400" b="1"/>
            </a:br>
            <a:r>
              <a:rPr lang="cs-CZ" altLang="cs-CZ" sz="1400" b="1"/>
              <a:t>environmentální specialista</a:t>
            </a:r>
          </a:p>
          <a:p>
            <a:r>
              <a:rPr lang="cs-CZ" altLang="cs-CZ" sz="1400" b="1"/>
              <a:t>tel.        +420 548 138 155 </a:t>
            </a:r>
            <a:br>
              <a:rPr lang="cs-CZ" altLang="cs-CZ" sz="1400" b="1"/>
            </a:br>
            <a:r>
              <a:rPr lang="cs-CZ" altLang="cs-CZ" sz="1400" b="1"/>
              <a:t>mobil:  +420 604 221 413 </a:t>
            </a:r>
          </a:p>
          <a:p>
            <a:r>
              <a:rPr lang="cs-CZ" altLang="cs-CZ" sz="1400" b="1"/>
              <a:t>e-mail: </a:t>
            </a:r>
            <a:r>
              <a:rPr lang="cs-CZ" altLang="cs-CZ" sz="1400" b="1">
                <a:hlinkClick r:id="rId3"/>
              </a:rPr>
              <a:t>suzova@sako.cz</a:t>
            </a:r>
            <a:endParaRPr lang="cs-CZ" altLang="cs-CZ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 idx="4294967295"/>
          </p:nvPr>
        </p:nvSpPr>
        <p:spPr>
          <a:xfrm>
            <a:off x="2051050" y="908050"/>
            <a:ext cx="6769100" cy="288925"/>
          </a:xfrm>
        </p:spPr>
        <p:txBody>
          <a:bodyPr/>
          <a:lstStyle/>
          <a:p>
            <a:pPr algn="l" eaLnBrk="1" hangingPunct="1"/>
            <a:r>
              <a:rPr lang="cs-CZ" altLang="cs-CZ" sz="3600" b="1" smtClean="0">
                <a:solidFill>
                  <a:srgbClr val="A2C037"/>
                </a:solidFill>
              </a:rPr>
              <a:t> </a:t>
            </a:r>
            <a:r>
              <a:rPr lang="cs-CZ" altLang="cs-CZ" sz="2400" b="1" u="sng" smtClean="0">
                <a:solidFill>
                  <a:srgbClr val="A2C037"/>
                </a:solidFill>
              </a:rPr>
              <a:t>Spalovny komunálního odpadu v ČR</a:t>
            </a:r>
            <a:r>
              <a:rPr lang="cs-CZ" altLang="cs-CZ" sz="4000" smtClean="0">
                <a:solidFill>
                  <a:srgbClr val="A2C037"/>
                </a:solidFill>
              </a:rPr>
              <a:t> </a:t>
            </a:r>
            <a:r>
              <a:rPr lang="cs-CZ" altLang="cs-CZ" sz="4000" b="1" smtClean="0">
                <a:solidFill>
                  <a:srgbClr val="A2C037"/>
                </a:solidFill>
              </a:rPr>
              <a:t/>
            </a:r>
            <a:br>
              <a:rPr lang="cs-CZ" altLang="cs-CZ" sz="4000" b="1" smtClean="0">
                <a:solidFill>
                  <a:srgbClr val="A2C037"/>
                </a:solidFill>
              </a:rPr>
            </a:br>
            <a:r>
              <a:rPr lang="cs-CZ" altLang="cs-CZ" sz="3800" smtClean="0"/>
              <a:t/>
            </a:r>
            <a:br>
              <a:rPr lang="cs-CZ" altLang="cs-CZ" sz="3800" smtClean="0"/>
            </a:br>
            <a:endParaRPr lang="cs-CZ" altLang="cs-CZ" sz="3800" smtClean="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07950" y="981075"/>
            <a:ext cx="8856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prstClr val="black"/>
                </a:solidFill>
              </a:rPr>
              <a:t>Teoretická kapacita 3 zdrojů na energetické využívání odpadů je 654000 tun,</a:t>
            </a:r>
          </a:p>
          <a:p>
            <a:pPr eaLnBrk="1" hangingPunct="1"/>
            <a:r>
              <a:rPr lang="cs-CZ" altLang="cs-CZ" b="1" dirty="0">
                <a:solidFill>
                  <a:prstClr val="black"/>
                </a:solidFill>
              </a:rPr>
              <a:t> což představuje </a:t>
            </a:r>
            <a:r>
              <a:rPr lang="cs-CZ" altLang="cs-CZ" b="1" dirty="0" smtClean="0">
                <a:solidFill>
                  <a:prstClr val="black"/>
                </a:solidFill>
              </a:rPr>
              <a:t>12,6 </a:t>
            </a:r>
            <a:r>
              <a:rPr lang="cs-CZ" altLang="cs-CZ" b="1" dirty="0">
                <a:solidFill>
                  <a:prstClr val="black"/>
                </a:solidFill>
              </a:rPr>
              <a:t>% z celkové produkce KO v </a:t>
            </a:r>
            <a:r>
              <a:rPr lang="cs-CZ" altLang="cs-CZ" b="1" dirty="0" smtClean="0">
                <a:solidFill>
                  <a:prstClr val="black"/>
                </a:solidFill>
              </a:rPr>
              <a:t>ČR/2013 (5 200 000 t)</a:t>
            </a:r>
            <a:endParaRPr lang="cs-CZ" altLang="cs-CZ" b="1" dirty="0">
              <a:solidFill>
                <a:prstClr val="black"/>
              </a:solidFill>
            </a:endParaRPr>
          </a:p>
        </p:txBody>
      </p:sp>
      <p:graphicFrame>
        <p:nvGraphicFramePr>
          <p:cNvPr id="2560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480602"/>
              </p:ext>
            </p:extLst>
          </p:nvPr>
        </p:nvGraphicFramePr>
        <p:xfrm>
          <a:off x="107950" y="1979613"/>
          <a:ext cx="8928100" cy="4530726"/>
        </p:xfrm>
        <a:graphic>
          <a:graphicData uri="http://schemas.openxmlformats.org/drawingml/2006/table">
            <a:tbl>
              <a:tblPr/>
              <a:tblGrid>
                <a:gridCol w="1428750"/>
                <a:gridCol w="1357313"/>
                <a:gridCol w="1427162"/>
                <a:gridCol w="1285875"/>
                <a:gridCol w="1571625"/>
                <a:gridCol w="1857375"/>
              </a:tblGrid>
              <a:tr h="166528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teoretick</a:t>
                      </a:r>
                      <a:r>
                        <a:rPr kumimoji="0" lang="cs-CZ" altLang="cs-CZ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á</a:t>
                      </a:r>
                      <a:r>
                        <a:rPr kumimoji="0" lang="cs-CZ" altLang="cs-CZ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kapacita v t/rok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energetick</a:t>
                      </a:r>
                      <a:r>
                        <a:rPr kumimoji="0" lang="cs-CZ" alt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é</a:t>
                      </a:r>
                      <a:r>
                        <a:rPr kumimoji="0" lang="cs-CZ" alt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využit</a:t>
                      </a:r>
                      <a:r>
                        <a:rPr kumimoji="0" lang="cs-CZ" alt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cs-CZ" alt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odpadu v roce 2014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využit</a:t>
                      </a:r>
                      <a:r>
                        <a:rPr kumimoji="0" lang="cs-CZ" altLang="cs-CZ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cs-CZ" altLang="cs-CZ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kapacity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Vyroben</a:t>
                      </a:r>
                      <a:r>
                        <a:rPr kumimoji="0" lang="cs-CZ" alt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é</a:t>
                      </a:r>
                      <a:r>
                        <a:rPr kumimoji="0" lang="cs-CZ" alt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množstv</a:t>
                      </a:r>
                      <a:r>
                        <a:rPr kumimoji="0" lang="cs-CZ" alt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cs-CZ" alt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el. energie v </a:t>
                      </a:r>
                      <a:r>
                        <a:rPr kumimoji="0" lang="cs-CZ" altLang="cs-CZ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MWh</a:t>
                      </a:r>
                      <a:r>
                        <a:rPr kumimoji="0" lang="cs-CZ" alt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/2014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dodan</a:t>
                      </a:r>
                      <a:r>
                        <a:rPr kumimoji="0" lang="cs-CZ" alt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é</a:t>
                      </a:r>
                      <a:r>
                        <a:rPr kumimoji="0" lang="cs-CZ" alt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množstv</a:t>
                      </a:r>
                      <a:r>
                        <a:rPr kumimoji="0" lang="cs-CZ" alt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cs-CZ" alt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tepla ve formě páry v GJ/2014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159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ZEVO Praha Male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š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ice 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310 000</a:t>
                      </a:r>
                      <a:endParaRPr kumimoji="0" lang="cs-CZ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311 900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850 000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159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TERMIZO Liberec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96 000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93 541</a:t>
                      </a:r>
                      <a:endParaRPr kumimoji="0" lang="cs-CZ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kumimoji="0" lang="cs-CZ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24 400</a:t>
                      </a:r>
                      <a:endParaRPr kumimoji="0" lang="cs-CZ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672 696</a:t>
                      </a:r>
                      <a:endParaRPr kumimoji="0" lang="cs-CZ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175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SAKO    Brno, a.s.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248 000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237 367</a:t>
                      </a:r>
                      <a:endParaRPr kumimoji="0" lang="cs-CZ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95,7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63 408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1 112 475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159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celkem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654 000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642 808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132 808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2 635 171</a:t>
                      </a:r>
                      <a:endParaRPr kumimoji="0" lang="cs-CZ" altLang="cs-CZ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2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 idx="4294967295"/>
          </p:nvPr>
        </p:nvSpPr>
        <p:spPr>
          <a:xfrm>
            <a:off x="2195513" y="333375"/>
            <a:ext cx="6769100" cy="288925"/>
          </a:xfrm>
        </p:spPr>
        <p:txBody>
          <a:bodyPr/>
          <a:lstStyle/>
          <a:p>
            <a:r>
              <a:rPr lang="cs-CZ" altLang="cs-CZ" sz="3600" b="1" smtClean="0">
                <a:solidFill>
                  <a:srgbClr val="A2C037"/>
                </a:solidFill>
              </a:rPr>
              <a:t> </a:t>
            </a:r>
            <a:r>
              <a:rPr lang="cs-CZ" altLang="cs-CZ" sz="2800" b="1" u="sng" smtClean="0">
                <a:solidFill>
                  <a:srgbClr val="A2C037"/>
                </a:solidFill>
              </a:rPr>
              <a:t>Celkové výdaje na projekt OHB</a:t>
            </a: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79388" y="1052513"/>
          <a:ext cx="8640762" cy="527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3" name="Graf" r:id="rId4" imgW="9239260" imgH="5648310" progId="Excel.Chart.8">
                  <p:embed/>
                </p:oleObj>
              </mc:Choice>
              <mc:Fallback>
                <p:oleObj name="Graf" r:id="rId4" imgW="9239260" imgH="564831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052513"/>
                        <a:ext cx="8640762" cy="527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051050" y="836613"/>
            <a:ext cx="6769100" cy="288925"/>
          </a:xfrm>
        </p:spPr>
        <p:txBody>
          <a:bodyPr/>
          <a:lstStyle/>
          <a:p>
            <a:pPr algn="l"/>
            <a:r>
              <a:rPr lang="cs-CZ" altLang="cs-CZ" sz="2800" b="1" smtClean="0">
                <a:solidFill>
                  <a:srgbClr val="A2C037"/>
                </a:solidFill>
              </a:rPr>
              <a:t> </a:t>
            </a:r>
            <a:r>
              <a:rPr lang="cs-CZ" altLang="cs-CZ" sz="2300" b="1" u="sng" smtClean="0">
                <a:solidFill>
                  <a:srgbClr val="A2C037"/>
                </a:solidFill>
              </a:rPr>
              <a:t>Nakládání s komunálními odpady za rok 2010</a:t>
            </a:r>
            <a:r>
              <a:rPr lang="cs-CZ" altLang="cs-CZ" sz="3200" smtClean="0">
                <a:solidFill>
                  <a:srgbClr val="A2C037"/>
                </a:solidFill>
              </a:rPr>
              <a:t> </a:t>
            </a:r>
            <a:r>
              <a:rPr lang="cs-CZ" altLang="cs-CZ" sz="3200" b="1" smtClean="0">
                <a:solidFill>
                  <a:srgbClr val="A2C037"/>
                </a:solidFill>
              </a:rPr>
              <a:t/>
            </a:r>
            <a:br>
              <a:rPr lang="cs-CZ" altLang="cs-CZ" sz="3200" b="1" smtClean="0">
                <a:solidFill>
                  <a:srgbClr val="A2C037"/>
                </a:solidFill>
              </a:rPr>
            </a:br>
            <a:r>
              <a:rPr lang="cs-CZ" altLang="cs-CZ" sz="3000" smtClean="0"/>
              <a:t/>
            </a:r>
            <a:br>
              <a:rPr lang="cs-CZ" altLang="cs-CZ" sz="3000" smtClean="0"/>
            </a:br>
            <a:endParaRPr lang="cs-CZ" altLang="cs-CZ" sz="3000" smtClean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79388" y="765175"/>
            <a:ext cx="8785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b="1"/>
              <a:t>Produkce KO za ČR – 5 362 000 t z toho: skládkování - 3 581 816 t, energetické využití - 477 218 t, materiálové využití – 1 302 966 t</a:t>
            </a: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0" y="1497013"/>
          <a:ext cx="4500563" cy="3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6" name="Graf" r:id="rId4" imgW="6981952" imgH="5371958" progId="Excel.Chart.8">
                  <p:embed/>
                </p:oleObj>
              </mc:Choice>
              <mc:Fallback>
                <p:oleObj name="Graf" r:id="rId4" imgW="6981952" imgH="5371958" progId="Excel.Chart.8">
                  <p:embed/>
                  <p:pic>
                    <p:nvPicPr>
                      <p:cNvPr id="0" name="Object 6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97013"/>
                        <a:ext cx="4500563" cy="346233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68313" y="19161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ČR</a:t>
            </a:r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4067175" y="1196975"/>
          <a:ext cx="4810125" cy="285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7" name="Graf" r:id="rId6" imgW="5124541" imgH="3038572" progId="Excel.Chart.8">
                  <p:embed/>
                </p:oleObj>
              </mc:Choice>
              <mc:Fallback>
                <p:oleObj name="Graf" r:id="rId6" imgW="5124541" imgH="3038572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196975"/>
                        <a:ext cx="4810125" cy="285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284663" y="1412875"/>
            <a:ext cx="1150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/>
              <a:t>BRNO 2010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427538" y="3429000"/>
            <a:ext cx="4319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200" b="1"/>
              <a:t>Celková produkce KO v Brně za rok 2010 - 104123 t, energetické využití 79999 t</a:t>
            </a:r>
          </a:p>
        </p:txBody>
      </p:sp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4067175" y="3997325"/>
          <a:ext cx="4932363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8" name="Graf" r:id="rId8" imgW="5057892" imgH="2933558" progId="Excel.Chart.8">
                  <p:embed/>
                </p:oleObj>
              </mc:Choice>
              <mc:Fallback>
                <p:oleObj name="Graf" r:id="rId8" imgW="5057892" imgH="2933558" progId="Excel.Char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997325"/>
                        <a:ext cx="4932363" cy="286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4284663" y="4271963"/>
            <a:ext cx="1150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/>
              <a:t>BRNO 2013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4643438" y="6237288"/>
            <a:ext cx="3871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 b="1"/>
              <a:t>Celková produkce KO v Brně za rok 2013 – 95 687 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t="550" r="827" b="1261"/>
          <a:stretch/>
        </p:blipFill>
        <p:spPr bwMode="auto">
          <a:xfrm>
            <a:off x="467544" y="843682"/>
            <a:ext cx="8568951" cy="573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2072837" y="620688"/>
            <a:ext cx="6769100" cy="432048"/>
          </a:xfrm>
        </p:spPr>
        <p:txBody>
          <a:bodyPr/>
          <a:lstStyle/>
          <a:p>
            <a:r>
              <a:rPr lang="cs-CZ" altLang="cs-CZ" sz="2400" b="1" u="sng" dirty="0" smtClean="0">
                <a:solidFill>
                  <a:srgbClr val="A2C037"/>
                </a:solidFill>
              </a:rPr>
              <a:t>Přehled vyprodukovaných odpadů v Brně za posledních deset let</a:t>
            </a:r>
            <a:r>
              <a:rPr lang="cs-CZ" altLang="cs-CZ" sz="2400" b="1" dirty="0" smtClean="0">
                <a:solidFill>
                  <a:srgbClr val="A2C037"/>
                </a:solidFill>
              </a:rPr>
              <a:t/>
            </a:r>
            <a:br>
              <a:rPr lang="cs-CZ" altLang="cs-CZ" sz="2400" b="1" dirty="0" smtClean="0">
                <a:solidFill>
                  <a:srgbClr val="A2C037"/>
                </a:solidFill>
              </a:rPr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endParaRPr lang="cs-CZ" altLang="cs-CZ" sz="2000" dirty="0" smtClean="0"/>
          </a:p>
        </p:txBody>
      </p:sp>
      <p:pic>
        <p:nvPicPr>
          <p:cNvPr id="10" name="Picture 2" descr="http://obcanepromedlanky.cz/new/wp-content/uploads/2015/03/SAKO_logo_C_bez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73" y="390081"/>
            <a:ext cx="1300583" cy="33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ětiúhelník 10"/>
          <p:cNvSpPr/>
          <p:nvPr/>
        </p:nvSpPr>
        <p:spPr>
          <a:xfrm>
            <a:off x="-1" y="392907"/>
            <a:ext cx="492919" cy="328612"/>
          </a:xfrm>
          <a:prstGeom prst="homePlate">
            <a:avLst/>
          </a:prstGeom>
          <a:solidFill>
            <a:srgbClr val="97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bdélník 7"/>
          <p:cNvSpPr/>
          <p:nvPr/>
        </p:nvSpPr>
        <p:spPr>
          <a:xfrm>
            <a:off x="1935956" y="1162035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Množství odpadu SMB</a:t>
            </a:r>
          </a:p>
        </p:txBody>
      </p:sp>
    </p:spTree>
    <p:extLst>
      <p:ext uri="{BB962C8B-B14F-4D97-AF65-F5344CB8AC3E}">
        <p14:creationId xmlns:p14="http://schemas.microsoft.com/office/powerpoint/2010/main" val="6346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 idx="4294967295"/>
          </p:nvPr>
        </p:nvSpPr>
        <p:spPr>
          <a:xfrm>
            <a:off x="2051050" y="836613"/>
            <a:ext cx="6769100" cy="288925"/>
          </a:xfrm>
        </p:spPr>
        <p:txBody>
          <a:bodyPr/>
          <a:lstStyle/>
          <a:p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2400" b="1" u="sng" dirty="0" smtClean="0">
                <a:solidFill>
                  <a:srgbClr val="A2C037"/>
                </a:solidFill>
              </a:rPr>
              <a:t>Konference - Hradec Králové – 6/2014 statistická data </a:t>
            </a:r>
            <a:r>
              <a:rPr lang="cs-CZ" altLang="cs-CZ" sz="3600" b="1" dirty="0" smtClean="0">
                <a:solidFill>
                  <a:srgbClr val="A2C037"/>
                </a:solidFill>
              </a:rPr>
              <a:t/>
            </a:r>
            <a:br>
              <a:rPr lang="cs-CZ" altLang="cs-CZ" sz="3600" b="1" dirty="0" smtClean="0">
                <a:solidFill>
                  <a:srgbClr val="A2C037"/>
                </a:solidFill>
              </a:rPr>
            </a:b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539552" y="1196752"/>
            <a:ext cx="82089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dirty="0" smtClean="0"/>
              <a:t>Průměrná výše poplatku za KO – </a:t>
            </a:r>
            <a:r>
              <a:rPr lang="cs-CZ" sz="2000" b="1" i="1" dirty="0" smtClean="0"/>
              <a:t>489,70 Kč/osoba/2013/ČR</a:t>
            </a:r>
          </a:p>
          <a:p>
            <a:endParaRPr lang="cs-CZ" sz="2000" dirty="0" smtClean="0"/>
          </a:p>
          <a:p>
            <a:pPr marL="285750" indent="-285750">
              <a:buFontTx/>
              <a:buChar char="-"/>
            </a:pPr>
            <a:r>
              <a:rPr lang="cs-CZ" sz="2000" dirty="0" smtClean="0"/>
              <a:t>Průměrné </a:t>
            </a:r>
            <a:r>
              <a:rPr lang="cs-CZ" sz="2000" dirty="0"/>
              <a:t>n</a:t>
            </a:r>
            <a:r>
              <a:rPr lang="cs-CZ" sz="2000" dirty="0" smtClean="0"/>
              <a:t>áklady obce za nakládání s KO:                              </a:t>
            </a:r>
            <a:r>
              <a:rPr lang="cs-CZ" sz="2000" b="1" i="1" dirty="0" smtClean="0"/>
              <a:t>889,70 Kč/osoba/2013/ČR</a:t>
            </a:r>
          </a:p>
          <a:p>
            <a:endParaRPr lang="cs-CZ" sz="2000" dirty="0" smtClean="0"/>
          </a:p>
          <a:p>
            <a:pPr marL="285750" indent="-285750">
              <a:buFontTx/>
              <a:buChar char="-"/>
            </a:pPr>
            <a:r>
              <a:rPr lang="cs-CZ" sz="2000" dirty="0" smtClean="0"/>
              <a:t>Průměrný poplatek od občanů pokryje – </a:t>
            </a:r>
            <a:r>
              <a:rPr lang="cs-CZ" sz="2000" b="1" i="1" dirty="0" smtClean="0"/>
              <a:t>55 %</a:t>
            </a:r>
            <a:r>
              <a:rPr lang="cs-CZ" sz="2000" dirty="0" smtClean="0"/>
              <a:t> celkových nákladů s KO v ČR</a:t>
            </a:r>
          </a:p>
          <a:p>
            <a:endParaRPr lang="cs-CZ" sz="2000" dirty="0" smtClean="0"/>
          </a:p>
          <a:p>
            <a:pPr marL="285750" indent="-285750">
              <a:buFontTx/>
              <a:buChar char="-"/>
            </a:pPr>
            <a:r>
              <a:rPr lang="cs-CZ" sz="2000" dirty="0" smtClean="0"/>
              <a:t>Průměrná cena skládkování – </a:t>
            </a:r>
            <a:r>
              <a:rPr lang="cs-CZ" sz="2000" b="1" i="1" dirty="0" smtClean="0"/>
              <a:t>1 142,00 Kč/t/2013                   </a:t>
            </a:r>
            <a:r>
              <a:rPr lang="cs-CZ" sz="1600" dirty="0" smtClean="0"/>
              <a:t>(Pardubice 1 246,00 Kč/t/2013; Hradec Králové 1 217,00 Kč/t/2013)</a:t>
            </a:r>
          </a:p>
          <a:p>
            <a:endParaRPr lang="cs-CZ" sz="2000" dirty="0" smtClean="0"/>
          </a:p>
          <a:p>
            <a:pPr marL="285750" indent="-285750">
              <a:buFontTx/>
              <a:buChar char="-"/>
            </a:pPr>
            <a:r>
              <a:rPr lang="cs-CZ" sz="2000" dirty="0" smtClean="0"/>
              <a:t>Průměrná cena spalování SKO – </a:t>
            </a:r>
            <a:r>
              <a:rPr lang="cs-CZ" sz="2000" b="1" i="1" dirty="0" smtClean="0"/>
              <a:t>1 171,00 Kč/t/2013                   </a:t>
            </a:r>
            <a:r>
              <a:rPr lang="cs-CZ" sz="1600" dirty="0" smtClean="0"/>
              <a:t>(SAKO – 850,00 Kč/t/2013)</a:t>
            </a:r>
          </a:p>
          <a:p>
            <a:endParaRPr lang="cs-CZ" sz="2000" dirty="0" smtClean="0"/>
          </a:p>
          <a:p>
            <a:pPr marL="285750" indent="-285750">
              <a:buFontTx/>
              <a:buChar char="-"/>
            </a:pPr>
            <a:r>
              <a:rPr lang="cs-CZ" sz="2000" dirty="0" smtClean="0"/>
              <a:t>Průměrné náklady na třídění a separaci plastů – </a:t>
            </a:r>
            <a:r>
              <a:rPr lang="cs-CZ" sz="2000" b="1" i="1" dirty="0" smtClean="0"/>
              <a:t>7 855,00 Kč/t/2013</a:t>
            </a:r>
          </a:p>
          <a:p>
            <a:endParaRPr lang="cs-CZ" sz="2000" dirty="0" smtClean="0"/>
          </a:p>
          <a:p>
            <a:pPr marL="285750" indent="-285750">
              <a:buFontTx/>
              <a:buChar char="-"/>
            </a:pPr>
            <a:r>
              <a:rPr lang="cs-CZ" sz="2000" dirty="0" smtClean="0"/>
              <a:t>Průměrné náklady na třídění a separaci skla – </a:t>
            </a:r>
            <a:r>
              <a:rPr lang="cs-CZ" sz="2000" b="1" i="1" dirty="0" smtClean="0"/>
              <a:t>1 986,00 Kč/t/2013  </a:t>
            </a:r>
            <a:endParaRPr lang="cs-CZ" sz="2000" b="1" i="1" dirty="0"/>
          </a:p>
        </p:txBody>
      </p:sp>
    </p:spTree>
    <p:extLst>
      <p:ext uri="{BB962C8B-B14F-4D97-AF65-F5344CB8AC3E}">
        <p14:creationId xmlns:p14="http://schemas.microsoft.com/office/powerpoint/2010/main" val="20121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 idx="4294967295"/>
          </p:nvPr>
        </p:nvSpPr>
        <p:spPr>
          <a:xfrm>
            <a:off x="2484438" y="188913"/>
            <a:ext cx="6480175" cy="647700"/>
          </a:xfrm>
        </p:spPr>
        <p:txBody>
          <a:bodyPr/>
          <a:lstStyle/>
          <a:p>
            <a:pPr algn="l"/>
            <a:r>
              <a:rPr lang="cs-CZ" altLang="cs-CZ" sz="3200" b="1" dirty="0" smtClean="0">
                <a:solidFill>
                  <a:srgbClr val="A2C037"/>
                </a:solidFill>
              </a:rPr>
              <a:t/>
            </a:r>
            <a:br>
              <a:rPr lang="cs-CZ" altLang="cs-CZ" sz="3200" b="1" dirty="0" smtClean="0">
                <a:solidFill>
                  <a:srgbClr val="A2C037"/>
                </a:solidFill>
              </a:rPr>
            </a:br>
            <a:r>
              <a:rPr lang="cs-CZ" altLang="cs-CZ" sz="3200" b="1" dirty="0" smtClean="0">
                <a:solidFill>
                  <a:srgbClr val="A2C037"/>
                </a:solidFill>
              </a:rPr>
              <a:t> </a:t>
            </a:r>
            <a:r>
              <a:rPr lang="cs-CZ" altLang="cs-CZ" sz="2400" b="1" u="sng" dirty="0" smtClean="0">
                <a:solidFill>
                  <a:srgbClr val="A2C037"/>
                </a:solidFill>
              </a:rPr>
              <a:t>Návoz odpadu za rok 2013 </a:t>
            </a:r>
            <a:r>
              <a:rPr lang="cs-CZ" altLang="cs-CZ" sz="3400" dirty="0" smtClean="0"/>
              <a:t/>
            </a:r>
            <a:br>
              <a:rPr lang="cs-CZ" altLang="cs-CZ" sz="3400" dirty="0" smtClean="0"/>
            </a:br>
            <a:endParaRPr lang="cs-CZ" altLang="cs-CZ" sz="3400" dirty="0" smtClean="0"/>
          </a:p>
        </p:txBody>
      </p:sp>
      <p:graphicFrame>
        <p:nvGraphicFramePr>
          <p:cNvPr id="23556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306538"/>
              </p:ext>
            </p:extLst>
          </p:nvPr>
        </p:nvGraphicFramePr>
        <p:xfrm>
          <a:off x="611560" y="980728"/>
          <a:ext cx="8064896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6" r:id="rId4" imgW="7663336" imgH="5218628" progId="Excel.Chart.8">
                  <p:embed/>
                </p:oleObj>
              </mc:Choice>
              <mc:Fallback>
                <p:oleObj r:id="rId4" imgW="7663336" imgH="5218628" progId="Excel.Chart.8">
                  <p:embed/>
                  <p:pic>
                    <p:nvPicPr>
                      <p:cNvPr id="0" name="Graf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980728"/>
                        <a:ext cx="8064896" cy="56166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ovéPole 7"/>
          <p:cNvSpPr txBox="1">
            <a:spLocks noChangeArrowheads="1"/>
          </p:cNvSpPr>
          <p:nvPr/>
        </p:nvSpPr>
        <p:spPr bwMode="auto">
          <a:xfrm>
            <a:off x="2123728" y="1302410"/>
            <a:ext cx="19446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1600" b="1" dirty="0"/>
              <a:t>ostatní</a:t>
            </a:r>
            <a:br>
              <a:rPr lang="cs-CZ" altLang="cs-CZ" sz="1600" b="1" dirty="0"/>
            </a:br>
            <a:r>
              <a:rPr lang="cs-CZ" altLang="cs-CZ" sz="1600" b="1" dirty="0"/>
              <a:t> 12 000 tun</a:t>
            </a:r>
          </a:p>
        </p:txBody>
      </p:sp>
      <p:sp>
        <p:nvSpPr>
          <p:cNvPr id="23558" name="TextovéPole 5"/>
          <p:cNvSpPr txBox="1">
            <a:spLocks noChangeArrowheads="1"/>
          </p:cNvSpPr>
          <p:nvPr/>
        </p:nvSpPr>
        <p:spPr bwMode="auto">
          <a:xfrm>
            <a:off x="3382152" y="3864449"/>
            <a:ext cx="158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1600" b="1" dirty="0"/>
              <a:t>JMK</a:t>
            </a:r>
            <a:br>
              <a:rPr lang="cs-CZ" altLang="cs-CZ" sz="1600" b="1" dirty="0"/>
            </a:br>
            <a:r>
              <a:rPr lang="cs-CZ" altLang="cs-CZ" sz="1600" b="1" dirty="0"/>
              <a:t>125 740 tun</a:t>
            </a:r>
          </a:p>
        </p:txBody>
      </p:sp>
      <p:sp>
        <p:nvSpPr>
          <p:cNvPr id="23559" name="TextovéPole 4"/>
          <p:cNvSpPr txBox="1">
            <a:spLocks noChangeArrowheads="1"/>
          </p:cNvSpPr>
          <p:nvPr/>
        </p:nvSpPr>
        <p:spPr bwMode="auto">
          <a:xfrm>
            <a:off x="5148263" y="2417762"/>
            <a:ext cx="158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1600" b="1" dirty="0"/>
              <a:t>Brno</a:t>
            </a:r>
            <a:br>
              <a:rPr lang="cs-CZ" altLang="cs-CZ" sz="1600" b="1" dirty="0"/>
            </a:br>
            <a:r>
              <a:rPr lang="cs-CZ" altLang="cs-CZ" sz="1600" b="1" dirty="0"/>
              <a:t>74 879 tun</a:t>
            </a:r>
          </a:p>
        </p:txBody>
      </p:sp>
      <p:sp>
        <p:nvSpPr>
          <p:cNvPr id="23560" name="TextovéPole 10"/>
          <p:cNvSpPr txBox="1">
            <a:spLocks noChangeArrowheads="1"/>
          </p:cNvSpPr>
          <p:nvPr/>
        </p:nvSpPr>
        <p:spPr bwMode="auto">
          <a:xfrm>
            <a:off x="1223481" y="1922628"/>
            <a:ext cx="19446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1600" b="1" dirty="0"/>
              <a:t>Olomoucký kraj </a:t>
            </a:r>
            <a:br>
              <a:rPr lang="cs-CZ" altLang="cs-CZ" sz="1600" b="1" dirty="0"/>
            </a:br>
            <a:r>
              <a:rPr lang="cs-CZ" altLang="cs-CZ" sz="1600" b="1" dirty="0"/>
              <a:t>26 000 tun</a:t>
            </a:r>
          </a:p>
        </p:txBody>
      </p:sp>
      <p:sp>
        <p:nvSpPr>
          <p:cNvPr id="23561" name="TextovéPole 8"/>
          <p:cNvSpPr txBox="1">
            <a:spLocks noChangeArrowheads="1"/>
          </p:cNvSpPr>
          <p:nvPr/>
        </p:nvSpPr>
        <p:spPr bwMode="auto">
          <a:xfrm>
            <a:off x="3635896" y="1124744"/>
            <a:ext cx="1728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1600" b="1" dirty="0"/>
              <a:t>volná kapacita</a:t>
            </a:r>
            <a:br>
              <a:rPr lang="cs-CZ" altLang="cs-CZ" sz="1600" b="1" dirty="0"/>
            </a:br>
            <a:r>
              <a:rPr lang="cs-CZ" altLang="cs-CZ" sz="1600" b="1" dirty="0"/>
              <a:t>9 336 tun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KO_Template">
  <a:themeElements>
    <a:clrScheme name="SAKO">
      <a:dk1>
        <a:sysClr val="windowText" lastClr="000000"/>
      </a:dk1>
      <a:lt1>
        <a:sysClr val="window" lastClr="FFFFFF"/>
      </a:lt1>
      <a:dk2>
        <a:srgbClr val="A2C037"/>
      </a:dk2>
      <a:lt2>
        <a:srgbClr val="EDF3D5"/>
      </a:lt2>
      <a:accent1>
        <a:srgbClr val="F58220"/>
      </a:accent1>
      <a:accent2>
        <a:srgbClr val="0072BC"/>
      </a:accent2>
      <a:accent3>
        <a:srgbClr val="C9252C"/>
      </a:accent3>
      <a:accent4>
        <a:srgbClr val="F58220"/>
      </a:accent4>
      <a:accent5>
        <a:srgbClr val="0072BC"/>
      </a:accent5>
      <a:accent6>
        <a:srgbClr val="FF0000"/>
      </a:accent6>
      <a:hlink>
        <a:srgbClr val="0000FF"/>
      </a:hlink>
      <a:folHlink>
        <a:srgbClr val="800080"/>
      </a:folHlink>
    </a:clrScheme>
    <a:fontScheme name="SAK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AKO_Template">
  <a:themeElements>
    <a:clrScheme name="SAKO">
      <a:dk1>
        <a:sysClr val="windowText" lastClr="000000"/>
      </a:dk1>
      <a:lt1>
        <a:sysClr val="window" lastClr="FFFFFF"/>
      </a:lt1>
      <a:dk2>
        <a:srgbClr val="A2C037"/>
      </a:dk2>
      <a:lt2>
        <a:srgbClr val="EDF3D5"/>
      </a:lt2>
      <a:accent1>
        <a:srgbClr val="F58220"/>
      </a:accent1>
      <a:accent2>
        <a:srgbClr val="0072BC"/>
      </a:accent2>
      <a:accent3>
        <a:srgbClr val="C9252C"/>
      </a:accent3>
      <a:accent4>
        <a:srgbClr val="F58220"/>
      </a:accent4>
      <a:accent5>
        <a:srgbClr val="0072BC"/>
      </a:accent5>
      <a:accent6>
        <a:srgbClr val="FF0000"/>
      </a:accent6>
      <a:hlink>
        <a:srgbClr val="0000FF"/>
      </a:hlink>
      <a:folHlink>
        <a:srgbClr val="800080"/>
      </a:folHlink>
    </a:clrScheme>
    <a:fontScheme name="SAK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AKO_Template">
  <a:themeElements>
    <a:clrScheme name="SAKO">
      <a:dk1>
        <a:sysClr val="windowText" lastClr="000000"/>
      </a:dk1>
      <a:lt1>
        <a:sysClr val="window" lastClr="FFFFFF"/>
      </a:lt1>
      <a:dk2>
        <a:srgbClr val="A2C037"/>
      </a:dk2>
      <a:lt2>
        <a:srgbClr val="EDF3D5"/>
      </a:lt2>
      <a:accent1>
        <a:srgbClr val="F58220"/>
      </a:accent1>
      <a:accent2>
        <a:srgbClr val="0072BC"/>
      </a:accent2>
      <a:accent3>
        <a:srgbClr val="C9252C"/>
      </a:accent3>
      <a:accent4>
        <a:srgbClr val="F58220"/>
      </a:accent4>
      <a:accent5>
        <a:srgbClr val="0072BC"/>
      </a:accent5>
      <a:accent6>
        <a:srgbClr val="FF0000"/>
      </a:accent6>
      <a:hlink>
        <a:srgbClr val="0000FF"/>
      </a:hlink>
      <a:folHlink>
        <a:srgbClr val="800080"/>
      </a:folHlink>
    </a:clrScheme>
    <a:fontScheme name="SAK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SAKO_Template</Template>
  <TotalTime>1318</TotalTime>
  <Words>1350</Words>
  <Application>Microsoft Office PowerPoint</Application>
  <PresentationFormat>Předvádění na obrazovce (4:3)</PresentationFormat>
  <Paragraphs>283</Paragraphs>
  <Slides>33</Slides>
  <Notes>5</Notes>
  <HiddenSlides>0</HiddenSlides>
  <MMClips>0</MMClips>
  <ScaleCrop>false</ScaleCrop>
  <HeadingPairs>
    <vt:vector size="6" baseType="variant">
      <vt:variant>
        <vt:lpstr>Motiv</vt:lpstr>
      </vt:variant>
      <vt:variant>
        <vt:i4>3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SAKO_Template</vt:lpstr>
      <vt:lpstr>1_SAKO_Template</vt:lpstr>
      <vt:lpstr>2_SAKO_Template</vt:lpstr>
      <vt:lpstr>Graf</vt:lpstr>
      <vt:lpstr>Graf aplikace Microsoft Excel</vt:lpstr>
      <vt:lpstr>Prezentace aplikace PowerPoint</vt:lpstr>
      <vt:lpstr> Zařízení pro energetické využití odpadů v Evropě   </vt:lpstr>
      <vt:lpstr> Spalovny komunálního a nebezpečného odpadu v ČR   </vt:lpstr>
      <vt:lpstr> Spalovny komunálního odpadu v ČR   </vt:lpstr>
      <vt:lpstr> Celkové výdaje na projekt OHB</vt:lpstr>
      <vt:lpstr> Nakládání s komunálními odpady za rok 2010   </vt:lpstr>
      <vt:lpstr>Přehled vyprodukovaných odpadů v Brně za posledních deset let  </vt:lpstr>
      <vt:lpstr> Konference - Hradec Králové – 6/2014 statistická data   </vt:lpstr>
      <vt:lpstr>  Návoz odpadu za rok 2013  </vt:lpstr>
      <vt:lpstr> Složení spalin a znečišťujících látek</vt:lpstr>
      <vt:lpstr> Porovnání EL s hodnotami sledovaných škodlivin na kotli K2 v roce 2014</vt:lpstr>
      <vt:lpstr> Porovnání emisních limitů pro různé energetické zdroje  </vt:lpstr>
      <vt:lpstr> Destrukce dioxinů   </vt:lpstr>
      <vt:lpstr> Stanice imisního monitoringu na území města Brna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Energetické přínosy - rok 2014</vt:lpstr>
      <vt:lpstr> Produkce vybraných látek za rok 2014   </vt:lpstr>
      <vt:lpstr>Prezentace aplikace PowerPoint</vt:lpstr>
      <vt:lpstr>Prezentace aplikace PowerPoint</vt:lpstr>
      <vt:lpstr>           Změna stavu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Stoupencova</dc:creator>
  <cp:keywords>SAKO</cp:keywords>
  <cp:lastModifiedBy>Stoupencova</cp:lastModifiedBy>
  <cp:revision>191</cp:revision>
  <cp:lastPrinted>2015-09-15T13:30:26Z</cp:lastPrinted>
  <dcterms:created xsi:type="dcterms:W3CDTF">2014-01-24T11:10:55Z</dcterms:created>
  <dcterms:modified xsi:type="dcterms:W3CDTF">2015-09-15T13:47:54Z</dcterms:modified>
</cp:coreProperties>
</file>