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87" r:id="rId2"/>
    <p:sldId id="323" r:id="rId3"/>
    <p:sldId id="312" r:id="rId4"/>
    <p:sldId id="313" r:id="rId5"/>
    <p:sldId id="309" r:id="rId6"/>
    <p:sldId id="314" r:id="rId7"/>
    <p:sldId id="316" r:id="rId8"/>
    <p:sldId id="304" r:id="rId9"/>
    <p:sldId id="30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7" r:id="rId23"/>
    <p:sldId id="338" r:id="rId24"/>
    <p:sldId id="339" r:id="rId25"/>
    <p:sldId id="340" r:id="rId26"/>
    <p:sldId id="341" r:id="rId27"/>
    <p:sldId id="342" r:id="rId28"/>
    <p:sldId id="345" r:id="rId29"/>
    <p:sldId id="346" r:id="rId30"/>
    <p:sldId id="347" r:id="rId31"/>
    <p:sldId id="348" r:id="rId32"/>
    <p:sldId id="300" r:id="rId33"/>
    <p:sldId id="308" r:id="rId34"/>
    <p:sldId id="311" r:id="rId35"/>
    <p:sldId id="349" r:id="rId36"/>
    <p:sldId id="350" r:id="rId37"/>
    <p:sldId id="351" r:id="rId38"/>
    <p:sldId id="352" r:id="rId39"/>
    <p:sldId id="353" r:id="rId40"/>
    <p:sldId id="354" r:id="rId41"/>
    <p:sldId id="355" r:id="rId42"/>
    <p:sldId id="356" r:id="rId43"/>
    <p:sldId id="289" r:id="rId4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E2001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řední styl 3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Střední styl 3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133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rehlik\Documents\tvo\Bilance\bilance%20v&#253;roby_new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\Spolecne\ekologie\IRZ-EPRTR\2015\Bilance%202015\Spaliny%202015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title>
      <c:tx>
        <c:rich>
          <a:bodyPr/>
          <a:lstStyle/>
          <a:p>
            <a:pPr>
              <a:defRPr/>
            </a:pPr>
            <a:r>
              <a:rPr lang="cs-CZ"/>
              <a:t>Bilance páry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6.196809169963672E-2"/>
          <c:y val="0.13726460742299296"/>
          <c:w val="0.7114463978640595"/>
          <c:h val="0.72545687033876005"/>
        </c:manualLayout>
      </c:layout>
      <c:scatterChart>
        <c:scatterStyle val="smoothMarker"/>
        <c:ser>
          <c:idx val="0"/>
          <c:order val="0"/>
          <c:tx>
            <c:strRef>
              <c:f>'kondenzace 2015'!$A$2</c:f>
              <c:strCache>
                <c:ptCount val="1"/>
                <c:pt idx="0">
                  <c:v>Výroba páry (plán)</c:v>
                </c:pt>
              </c:strCache>
            </c:strRef>
          </c:tx>
          <c:spPr>
            <a:ln w="47625">
              <a:solidFill>
                <a:schemeClr val="accent1"/>
              </a:solidFill>
            </a:ln>
          </c:spPr>
          <c:xVal>
            <c:numRef>
              <c:f>'kondenzace 2015'!$B$1:$M$1</c:f>
              <c:numCache>
                <c:formatCode>[$-405]mmm\-yy;@</c:formatCode>
                <c:ptCount val="12"/>
                <c:pt idx="0">
                  <c:v>42278</c:v>
                </c:pt>
                <c:pt idx="1">
                  <c:v>42309</c:v>
                </c:pt>
                <c:pt idx="2">
                  <c:v>42339</c:v>
                </c:pt>
                <c:pt idx="3">
                  <c:v>42370</c:v>
                </c:pt>
                <c:pt idx="4">
                  <c:v>42401</c:v>
                </c:pt>
                <c:pt idx="5">
                  <c:v>42430</c:v>
                </c:pt>
                <c:pt idx="6">
                  <c:v>42461</c:v>
                </c:pt>
                <c:pt idx="7">
                  <c:v>42491</c:v>
                </c:pt>
                <c:pt idx="8">
                  <c:v>42522</c:v>
                </c:pt>
                <c:pt idx="9">
                  <c:v>42552</c:v>
                </c:pt>
                <c:pt idx="10">
                  <c:v>42583</c:v>
                </c:pt>
                <c:pt idx="11">
                  <c:v>42614</c:v>
                </c:pt>
              </c:numCache>
            </c:numRef>
          </c:xVal>
          <c:yVal>
            <c:numRef>
              <c:f>'kondenzace 2015'!$B$2:$M$2</c:f>
              <c:numCache>
                <c:formatCode>0.0</c:formatCode>
                <c:ptCount val="12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  <c:pt idx="8">
                  <c:v>40</c:v>
                </c:pt>
                <c:pt idx="9">
                  <c:v>40</c:v>
                </c:pt>
                <c:pt idx="10">
                  <c:v>40</c:v>
                </c:pt>
                <c:pt idx="11">
                  <c:v>40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3816-46C5-BE22-FCC03DA4FC6C}"/>
            </c:ext>
          </c:extLst>
        </c:ser>
        <c:ser>
          <c:idx val="1"/>
          <c:order val="1"/>
          <c:tx>
            <c:strRef>
              <c:f>'kondenzace 2015'!$A$3</c:f>
              <c:strCache>
                <c:ptCount val="1"/>
                <c:pt idx="0">
                  <c:v>Výroba páry (skutečnost - FR 14/15)</c:v>
                </c:pt>
              </c:strCache>
            </c:strRef>
          </c:tx>
          <c:xVal>
            <c:numRef>
              <c:f>'kondenzace 2015'!$B$1:$M$1</c:f>
              <c:numCache>
                <c:formatCode>[$-405]mmm\-yy;@</c:formatCode>
                <c:ptCount val="12"/>
                <c:pt idx="0">
                  <c:v>42278</c:v>
                </c:pt>
                <c:pt idx="1">
                  <c:v>42309</c:v>
                </c:pt>
                <c:pt idx="2">
                  <c:v>42339</c:v>
                </c:pt>
                <c:pt idx="3">
                  <c:v>42370</c:v>
                </c:pt>
                <c:pt idx="4">
                  <c:v>42401</c:v>
                </c:pt>
                <c:pt idx="5">
                  <c:v>42430</c:v>
                </c:pt>
                <c:pt idx="6">
                  <c:v>42461</c:v>
                </c:pt>
                <c:pt idx="7">
                  <c:v>42491</c:v>
                </c:pt>
                <c:pt idx="8">
                  <c:v>42522</c:v>
                </c:pt>
                <c:pt idx="9">
                  <c:v>42552</c:v>
                </c:pt>
                <c:pt idx="10">
                  <c:v>42583</c:v>
                </c:pt>
                <c:pt idx="11">
                  <c:v>42614</c:v>
                </c:pt>
              </c:numCache>
            </c:numRef>
          </c:xVal>
          <c:yVal>
            <c:numRef>
              <c:f>'kondenzace 2015'!$B$3:$M$3</c:f>
              <c:numCache>
                <c:formatCode>General</c:formatCode>
                <c:ptCount val="12"/>
                <c:pt idx="0">
                  <c:v>37.800000000000004</c:v>
                </c:pt>
                <c:pt idx="1">
                  <c:v>40.800000000000004</c:v>
                </c:pt>
                <c:pt idx="2">
                  <c:v>41.3</c:v>
                </c:pt>
                <c:pt idx="3">
                  <c:v>39.9</c:v>
                </c:pt>
                <c:pt idx="4">
                  <c:v>40</c:v>
                </c:pt>
                <c:pt idx="5">
                  <c:v>40.9</c:v>
                </c:pt>
                <c:pt idx="6">
                  <c:v>39.6</c:v>
                </c:pt>
                <c:pt idx="7">
                  <c:v>39.4</c:v>
                </c:pt>
                <c:pt idx="8">
                  <c:v>39.300000000000004</c:v>
                </c:pt>
                <c:pt idx="9">
                  <c:v>34.5</c:v>
                </c:pt>
                <c:pt idx="10">
                  <c:v>32.200000000000003</c:v>
                </c:pt>
                <c:pt idx="11">
                  <c:v>37.6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3816-46C5-BE22-FCC03DA4FC6C}"/>
            </c:ext>
          </c:extLst>
        </c:ser>
        <c:ser>
          <c:idx val="2"/>
          <c:order val="2"/>
          <c:tx>
            <c:strRef>
              <c:f>'kondenzace 2015'!$A$4</c:f>
              <c:strCache>
                <c:ptCount val="1"/>
                <c:pt idx="0">
                  <c:v>Dodávka páry do TLIB (skutečnost - FR 14/15)</c:v>
                </c:pt>
              </c:strCache>
            </c:strRef>
          </c:tx>
          <c:xVal>
            <c:numRef>
              <c:f>'kondenzace 2015'!$B$1:$M$1</c:f>
              <c:numCache>
                <c:formatCode>[$-405]mmm\-yy;@</c:formatCode>
                <c:ptCount val="12"/>
                <c:pt idx="0">
                  <c:v>42278</c:v>
                </c:pt>
                <c:pt idx="1">
                  <c:v>42309</c:v>
                </c:pt>
                <c:pt idx="2">
                  <c:v>42339</c:v>
                </c:pt>
                <c:pt idx="3">
                  <c:v>42370</c:v>
                </c:pt>
                <c:pt idx="4">
                  <c:v>42401</c:v>
                </c:pt>
                <c:pt idx="5">
                  <c:v>42430</c:v>
                </c:pt>
                <c:pt idx="6">
                  <c:v>42461</c:v>
                </c:pt>
                <c:pt idx="7">
                  <c:v>42491</c:v>
                </c:pt>
                <c:pt idx="8">
                  <c:v>42522</c:v>
                </c:pt>
                <c:pt idx="9">
                  <c:v>42552</c:v>
                </c:pt>
                <c:pt idx="10">
                  <c:v>42583</c:v>
                </c:pt>
                <c:pt idx="11">
                  <c:v>42614</c:v>
                </c:pt>
              </c:numCache>
            </c:numRef>
          </c:xVal>
          <c:yVal>
            <c:numRef>
              <c:f>'kondenzace 2015'!$B$4:$M$4</c:f>
              <c:numCache>
                <c:formatCode>0.0</c:formatCode>
                <c:ptCount val="12"/>
                <c:pt idx="0">
                  <c:v>29.283602150537625</c:v>
                </c:pt>
                <c:pt idx="1">
                  <c:v>33.69186046511625</c:v>
                </c:pt>
                <c:pt idx="2">
                  <c:v>33.736994219653177</c:v>
                </c:pt>
                <c:pt idx="3">
                  <c:v>32.626886145404654</c:v>
                </c:pt>
                <c:pt idx="4">
                  <c:v>33.005952380952394</c:v>
                </c:pt>
                <c:pt idx="5">
                  <c:v>34.2013888888889</c:v>
                </c:pt>
                <c:pt idx="6">
                  <c:v>31.658192090395481</c:v>
                </c:pt>
                <c:pt idx="7">
                  <c:v>30.09375</c:v>
                </c:pt>
                <c:pt idx="8">
                  <c:v>21.555555555555557</c:v>
                </c:pt>
                <c:pt idx="9">
                  <c:v>18.502688172043012</c:v>
                </c:pt>
                <c:pt idx="10">
                  <c:v>17.213709677419349</c:v>
                </c:pt>
                <c:pt idx="11">
                  <c:v>24.070833333333322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3816-46C5-BE22-FCC03DA4FC6C}"/>
            </c:ext>
          </c:extLst>
        </c:ser>
        <c:ser>
          <c:idx val="3"/>
          <c:order val="3"/>
          <c:tx>
            <c:strRef>
              <c:f>'kondenzace 2015'!$A$5</c:f>
              <c:strCache>
                <c:ptCount val="1"/>
                <c:pt idx="0">
                  <c:v>Kondenzace (skutečnost - FR 14/15)</c:v>
                </c:pt>
              </c:strCache>
            </c:strRef>
          </c:tx>
          <c:marker>
            <c:symbol val="circle"/>
            <c:size val="7"/>
          </c:marker>
          <c:xVal>
            <c:numRef>
              <c:f>'kondenzace 2015'!$B$1:$M$1</c:f>
              <c:numCache>
                <c:formatCode>[$-405]mmm\-yy;@</c:formatCode>
                <c:ptCount val="12"/>
                <c:pt idx="0">
                  <c:v>42278</c:v>
                </c:pt>
                <c:pt idx="1">
                  <c:v>42309</c:v>
                </c:pt>
                <c:pt idx="2">
                  <c:v>42339</c:v>
                </c:pt>
                <c:pt idx="3">
                  <c:v>42370</c:v>
                </c:pt>
                <c:pt idx="4">
                  <c:v>42401</c:v>
                </c:pt>
                <c:pt idx="5">
                  <c:v>42430</c:v>
                </c:pt>
                <c:pt idx="6">
                  <c:v>42461</c:v>
                </c:pt>
                <c:pt idx="7">
                  <c:v>42491</c:v>
                </c:pt>
                <c:pt idx="8">
                  <c:v>42522</c:v>
                </c:pt>
                <c:pt idx="9">
                  <c:v>42552</c:v>
                </c:pt>
                <c:pt idx="10">
                  <c:v>42583</c:v>
                </c:pt>
                <c:pt idx="11">
                  <c:v>42614</c:v>
                </c:pt>
              </c:numCache>
            </c:numRef>
          </c:xVal>
          <c:yVal>
            <c:numRef>
              <c:f>'kondenzace 2015'!$B$5:$M$5</c:f>
              <c:numCache>
                <c:formatCode>0.0</c:formatCode>
                <c:ptCount val="12"/>
                <c:pt idx="0">
                  <c:v>3.067204301075269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1.8375706214689265</c:v>
                </c:pt>
                <c:pt idx="7">
                  <c:v>6.567708333333333</c:v>
                </c:pt>
                <c:pt idx="8">
                  <c:v>12.959722222222226</c:v>
                </c:pt>
                <c:pt idx="9">
                  <c:v>12.536290322580646</c:v>
                </c:pt>
                <c:pt idx="10">
                  <c:v>11.90456989247312</c:v>
                </c:pt>
                <c:pt idx="11">
                  <c:v>9.1347222222222229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3816-46C5-BE22-FCC03DA4FC6C}"/>
            </c:ext>
          </c:extLst>
        </c:ser>
        <c:ser>
          <c:idx val="4"/>
          <c:order val="4"/>
          <c:tx>
            <c:strRef>
              <c:f>'kondenzace 2015'!$A$6</c:f>
              <c:strCache>
                <c:ptCount val="1"/>
                <c:pt idx="0">
                  <c:v>Výroba páry (skutečnost - FR 15/16)</c:v>
                </c:pt>
              </c:strCache>
            </c:strRef>
          </c:tx>
          <c:xVal>
            <c:numRef>
              <c:f>'kondenzace 2015'!$B$1:$M$1</c:f>
              <c:numCache>
                <c:formatCode>[$-405]mmm\-yy;@</c:formatCode>
                <c:ptCount val="12"/>
                <c:pt idx="0">
                  <c:v>42278</c:v>
                </c:pt>
                <c:pt idx="1">
                  <c:v>42309</c:v>
                </c:pt>
                <c:pt idx="2">
                  <c:v>42339</c:v>
                </c:pt>
                <c:pt idx="3">
                  <c:v>42370</c:v>
                </c:pt>
                <c:pt idx="4">
                  <c:v>42401</c:v>
                </c:pt>
                <c:pt idx="5">
                  <c:v>42430</c:v>
                </c:pt>
                <c:pt idx="6">
                  <c:v>42461</c:v>
                </c:pt>
                <c:pt idx="7">
                  <c:v>42491</c:v>
                </c:pt>
                <c:pt idx="8">
                  <c:v>42522</c:v>
                </c:pt>
                <c:pt idx="9">
                  <c:v>42552</c:v>
                </c:pt>
                <c:pt idx="10">
                  <c:v>42583</c:v>
                </c:pt>
                <c:pt idx="11">
                  <c:v>42614</c:v>
                </c:pt>
              </c:numCache>
            </c:numRef>
          </c:xVal>
          <c:yVal>
            <c:numRef>
              <c:f>'kondenzace 2015'!$B$6:$M$6</c:f>
              <c:numCache>
                <c:formatCode>0.0</c:formatCode>
                <c:ptCount val="12"/>
                <c:pt idx="0">
                  <c:v>41</c:v>
                </c:pt>
                <c:pt idx="1">
                  <c:v>40.9</c:v>
                </c:pt>
                <c:pt idx="2">
                  <c:v>40.6</c:v>
                </c:pt>
                <c:pt idx="3">
                  <c:v>41</c:v>
                </c:pt>
                <c:pt idx="4">
                  <c:v>40.800000000000004</c:v>
                </c:pt>
                <c:pt idx="5">
                  <c:v>42.5</c:v>
                </c:pt>
                <c:pt idx="6">
                  <c:v>38.1</c:v>
                </c:pt>
                <c:pt idx="7">
                  <c:v>40.700000000000003</c:v>
                </c:pt>
                <c:pt idx="8">
                  <c:v>40.200000000000003</c:v>
                </c:pt>
                <c:pt idx="9">
                  <c:v>39.1</c:v>
                </c:pt>
                <c:pt idx="10">
                  <c:v>39.5</c:v>
                </c:pt>
                <c:pt idx="11">
                  <c:v>39.800000000000004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3816-46C5-BE22-FCC03DA4FC6C}"/>
            </c:ext>
          </c:extLst>
        </c:ser>
        <c:ser>
          <c:idx val="5"/>
          <c:order val="5"/>
          <c:tx>
            <c:strRef>
              <c:f>'kondenzace 2015'!$A$7</c:f>
              <c:strCache>
                <c:ptCount val="1"/>
                <c:pt idx="0">
                  <c:v>Dodávka páry do TLIB (skutečnost - FR 15/16)</c:v>
                </c:pt>
              </c:strCache>
            </c:strRef>
          </c:tx>
          <c:xVal>
            <c:numRef>
              <c:f>'kondenzace 2015'!$B$1:$M$1</c:f>
              <c:numCache>
                <c:formatCode>[$-405]mmm\-yy;@</c:formatCode>
                <c:ptCount val="12"/>
                <c:pt idx="0">
                  <c:v>42278</c:v>
                </c:pt>
                <c:pt idx="1">
                  <c:v>42309</c:v>
                </c:pt>
                <c:pt idx="2">
                  <c:v>42339</c:v>
                </c:pt>
                <c:pt idx="3">
                  <c:v>42370</c:v>
                </c:pt>
                <c:pt idx="4">
                  <c:v>42401</c:v>
                </c:pt>
                <c:pt idx="5">
                  <c:v>42430</c:v>
                </c:pt>
                <c:pt idx="6">
                  <c:v>42461</c:v>
                </c:pt>
                <c:pt idx="7">
                  <c:v>42491</c:v>
                </c:pt>
                <c:pt idx="8">
                  <c:v>42522</c:v>
                </c:pt>
                <c:pt idx="9">
                  <c:v>42552</c:v>
                </c:pt>
                <c:pt idx="10">
                  <c:v>42583</c:v>
                </c:pt>
                <c:pt idx="11">
                  <c:v>42614</c:v>
                </c:pt>
              </c:numCache>
            </c:numRef>
          </c:xVal>
          <c:yVal>
            <c:numRef>
              <c:f>'kondenzace 2015'!$B$7:$M$7</c:f>
              <c:numCache>
                <c:formatCode>0.0</c:formatCode>
                <c:ptCount val="12"/>
                <c:pt idx="0">
                  <c:v>32.594790159189579</c:v>
                </c:pt>
                <c:pt idx="1">
                  <c:v>33.645833333333336</c:v>
                </c:pt>
                <c:pt idx="2">
                  <c:v>33.861559139784951</c:v>
                </c:pt>
                <c:pt idx="3">
                  <c:v>34.533602150537625</c:v>
                </c:pt>
                <c:pt idx="4">
                  <c:v>34.625000000000014</c:v>
                </c:pt>
                <c:pt idx="5">
                  <c:v>35.10488505747125</c:v>
                </c:pt>
                <c:pt idx="6">
                  <c:v>33.005555555555553</c:v>
                </c:pt>
                <c:pt idx="7">
                  <c:v>25.798387096774189</c:v>
                </c:pt>
                <c:pt idx="8">
                  <c:v>19.220000000000027</c:v>
                </c:pt>
                <c:pt idx="9">
                  <c:v>17.217499999999969</c:v>
                </c:pt>
                <c:pt idx="10">
                  <c:v>18.954301075268816</c:v>
                </c:pt>
                <c:pt idx="11">
                  <c:v>21.218055555555555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3816-46C5-BE22-FCC03DA4FC6C}"/>
            </c:ext>
          </c:extLst>
        </c:ser>
        <c:ser>
          <c:idx val="6"/>
          <c:order val="6"/>
          <c:tx>
            <c:strRef>
              <c:f>'kondenzace 2015'!$A$8</c:f>
              <c:strCache>
                <c:ptCount val="1"/>
                <c:pt idx="0">
                  <c:v>Kondenzace (skutečnost - FR 15/16)</c:v>
                </c:pt>
              </c:strCache>
            </c:strRef>
          </c:tx>
          <c:xVal>
            <c:numRef>
              <c:f>'kondenzace 2015'!$B$1:$M$1</c:f>
              <c:numCache>
                <c:formatCode>[$-405]mmm\-yy;@</c:formatCode>
                <c:ptCount val="12"/>
                <c:pt idx="0">
                  <c:v>42278</c:v>
                </c:pt>
                <c:pt idx="1">
                  <c:v>42309</c:v>
                </c:pt>
                <c:pt idx="2">
                  <c:v>42339</c:v>
                </c:pt>
                <c:pt idx="3">
                  <c:v>42370</c:v>
                </c:pt>
                <c:pt idx="4">
                  <c:v>42401</c:v>
                </c:pt>
                <c:pt idx="5">
                  <c:v>42430</c:v>
                </c:pt>
                <c:pt idx="6">
                  <c:v>42461</c:v>
                </c:pt>
                <c:pt idx="7">
                  <c:v>42491</c:v>
                </c:pt>
                <c:pt idx="8">
                  <c:v>42522</c:v>
                </c:pt>
                <c:pt idx="9">
                  <c:v>42552</c:v>
                </c:pt>
                <c:pt idx="10">
                  <c:v>42583</c:v>
                </c:pt>
                <c:pt idx="11">
                  <c:v>42614</c:v>
                </c:pt>
              </c:numCache>
            </c:numRef>
          </c:xVal>
          <c:yVal>
            <c:numRef>
              <c:f>'kondenzace 2015'!$B$8:$M$8</c:f>
              <c:numCache>
                <c:formatCode>0.0</c:formatCode>
                <c:ptCount val="12"/>
                <c:pt idx="0">
                  <c:v>1.4515195369030391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10.196908602150533</c:v>
                </c:pt>
                <c:pt idx="8">
                  <c:v>17.090972222222224</c:v>
                </c:pt>
                <c:pt idx="9">
                  <c:v>18.523611111111112</c:v>
                </c:pt>
                <c:pt idx="10">
                  <c:v>17.48252688172041</c:v>
                </c:pt>
                <c:pt idx="11">
                  <c:v>18.836111111111119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3816-46C5-BE22-FCC03DA4FC6C}"/>
            </c:ext>
          </c:extLst>
        </c:ser>
        <c:dLbls/>
        <c:axId val="86160512"/>
        <c:axId val="86162048"/>
      </c:scatterChart>
      <c:valAx>
        <c:axId val="86160512"/>
        <c:scaling>
          <c:orientation val="minMax"/>
        </c:scaling>
        <c:axPos val="b"/>
        <c:numFmt formatCode="[$-405]mmmm\ yy;@" sourceLinked="0"/>
        <c:majorTickMark val="none"/>
        <c:tickLblPos val="nextTo"/>
        <c:txPr>
          <a:bodyPr rot="-2700000"/>
          <a:lstStyle/>
          <a:p>
            <a:pPr>
              <a:defRPr/>
            </a:pPr>
            <a:endParaRPr lang="cs-CZ"/>
          </a:p>
        </c:txPr>
        <c:crossAx val="86162048"/>
        <c:crosses val="autoZero"/>
        <c:crossBetween val="midCat"/>
      </c:valAx>
      <c:valAx>
        <c:axId val="86162048"/>
        <c:scaling>
          <c:orientation val="minMax"/>
          <c:min val="0"/>
        </c:scaling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cs-CZ" b="0"/>
                  <a:t>t/h</a:t>
                </a:r>
              </a:p>
            </c:rich>
          </c:tx>
          <c:layout>
            <c:manualLayout>
              <c:xMode val="edge"/>
              <c:yMode val="edge"/>
              <c:x val="4.3103448275861947E-2"/>
              <c:y val="6.5191711175963174E-2"/>
            </c:manualLayout>
          </c:layout>
        </c:title>
        <c:numFmt formatCode="0.0" sourceLinked="1"/>
        <c:majorTickMark val="none"/>
        <c:tickLblPos val="nextTo"/>
        <c:crossAx val="8616051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8872411788956442"/>
          <c:y val="0.12113080894261292"/>
          <c:w val="0.18501984627970636"/>
          <c:h val="0.8160431801121798"/>
        </c:manualLayout>
      </c:layout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title>
      <c:tx>
        <c:rich>
          <a:bodyPr/>
          <a:lstStyle/>
          <a:p>
            <a:pPr>
              <a:defRPr/>
            </a:pPr>
            <a:r>
              <a:rPr lang="cs-CZ"/>
              <a:t>Složení spalin (% limitu)</a:t>
            </a:r>
          </a:p>
        </c:rich>
      </c:tx>
      <c:layout>
        <c:manualLayout>
          <c:xMode val="edge"/>
          <c:yMode val="edge"/>
          <c:x val="0.35827005811614809"/>
          <c:y val="5.3045181359777226E-2"/>
        </c:manualLayout>
      </c:layout>
    </c:title>
    <c:plotArea>
      <c:layout>
        <c:manualLayout>
          <c:layoutTarget val="inner"/>
          <c:xMode val="edge"/>
          <c:yMode val="edge"/>
          <c:x val="0.11683886573001906"/>
          <c:y val="0.19930268056754191"/>
          <c:w val="0.84394544799547133"/>
          <c:h val="0.65762876856295749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FF0000"/>
            </a:solidFill>
          </c:spPr>
          <c:dLbls>
            <c:numFmt formatCode="#,##0.00" sourceLinked="0"/>
            <c:spPr>
              <a:noFill/>
              <a:ln w="25400">
                <a:noFill/>
              </a:ln>
            </c:sp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'2015'!$M$37:$M$45</c:f>
              <c:strCache>
                <c:ptCount val="9"/>
                <c:pt idx="0">
                  <c:v>TZL</c:v>
                </c:pt>
                <c:pt idx="1">
                  <c:v>  SO2</c:v>
                </c:pt>
                <c:pt idx="2">
                  <c:v>  NO2</c:v>
                </c:pt>
                <c:pt idx="3">
                  <c:v>  CO</c:v>
                </c:pt>
                <c:pt idx="4">
                  <c:v>  TOC</c:v>
                </c:pt>
                <c:pt idx="5">
                  <c:v>  HCl</c:v>
                </c:pt>
                <c:pt idx="6">
                  <c:v>Kovy </c:v>
                </c:pt>
                <c:pt idx="7">
                  <c:v>PCDD/F</c:v>
                </c:pt>
                <c:pt idx="8">
                  <c:v>HF</c:v>
                </c:pt>
              </c:strCache>
            </c:strRef>
          </c:cat>
          <c:val>
            <c:numRef>
              <c:f>'2015'!$N$37:$N$45</c:f>
              <c:numCache>
                <c:formatCode>0.000</c:formatCode>
                <c:ptCount val="9"/>
                <c:pt idx="0">
                  <c:v>1.0669999999999997</c:v>
                </c:pt>
                <c:pt idx="1">
                  <c:v>0.38700000000000007</c:v>
                </c:pt>
                <c:pt idx="2" formatCode="0">
                  <c:v>78</c:v>
                </c:pt>
                <c:pt idx="3">
                  <c:v>7.4700000000000006</c:v>
                </c:pt>
                <c:pt idx="4">
                  <c:v>0.45</c:v>
                </c:pt>
                <c:pt idx="5" formatCode="0.00">
                  <c:v>2.0000000000000004E-2</c:v>
                </c:pt>
                <c:pt idx="6" formatCode="General">
                  <c:v>14.42</c:v>
                </c:pt>
                <c:pt idx="7">
                  <c:v>36</c:v>
                </c:pt>
                <c:pt idx="8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0E4-4CA3-B7E4-3BA557664FDD}"/>
            </c:ext>
          </c:extLst>
        </c:ser>
        <c:dLbls/>
        <c:gapWidth val="75"/>
        <c:overlap val="-25"/>
        <c:axId val="96763904"/>
        <c:axId val="96765440"/>
      </c:barChart>
      <c:catAx>
        <c:axId val="96763904"/>
        <c:scaling>
          <c:orientation val="minMax"/>
        </c:scaling>
        <c:axPos val="b"/>
        <c:numFmt formatCode="General" sourceLinked="1"/>
        <c:maj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 rot="0" vert="horz"/>
          <a:lstStyle/>
          <a:p>
            <a:pPr>
              <a:defRPr/>
            </a:pPr>
            <a:endParaRPr lang="cs-CZ"/>
          </a:p>
        </c:txPr>
        <c:crossAx val="96765440"/>
        <c:crossesAt val="1.0000000000000002E-4"/>
        <c:auto val="1"/>
        <c:lblAlgn val="ctr"/>
        <c:lblOffset val="100"/>
      </c:catAx>
      <c:valAx>
        <c:axId val="96765440"/>
        <c:scaling>
          <c:logBase val="10"/>
          <c:orientation val="minMax"/>
          <c:max val="1000"/>
          <c:min val="1.0000000000000002E-4"/>
        </c:scaling>
        <c:axPos val="l"/>
        <c:numFmt formatCode="General" sourceLinked="0"/>
        <c:maj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/>
            </a:pPr>
            <a:endParaRPr lang="cs-CZ"/>
          </a:p>
        </c:txPr>
        <c:crossAx val="96763904"/>
        <c:crosses val="autoZero"/>
        <c:crossBetween val="between"/>
        <c:majorUnit val="10"/>
        <c:minorUnit val="10"/>
      </c:valAx>
      <c:spPr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c:spPr>
    </c:plotArea>
    <c:plotVisOnly val="1"/>
    <c:dispBlanksAs val="gap"/>
  </c:chart>
  <c:spPr>
    <a:gradFill rotWithShape="1">
      <a:gsLst>
        <a:gs pos="0">
          <a:schemeClr val="accent3">
            <a:shade val="51000"/>
            <a:satMod val="130000"/>
          </a:schemeClr>
        </a:gs>
        <a:gs pos="80000">
          <a:schemeClr val="accent3">
            <a:shade val="93000"/>
            <a:satMod val="130000"/>
          </a:schemeClr>
        </a:gs>
        <a:gs pos="100000">
          <a:schemeClr val="accent3">
            <a:shade val="94000"/>
            <a:satMod val="135000"/>
          </a:schemeClr>
        </a:gs>
      </a:gsLst>
      <a:lin ang="16200000" scaled="0"/>
    </a:gradFill>
    <a:ln>
      <a:noFill/>
    </a:ln>
    <a:effectLst>
      <a:outerShdw blurRad="40000" dist="23000" dir="5400000" rotWithShape="0">
        <a:srgbClr val="000000">
          <a:alpha val="35000"/>
        </a:srgbClr>
      </a:outerShdw>
    </a:effectLst>
    <a:scene3d>
      <a:camera prst="orthographicFront">
        <a:rot lat="0" lon="0" rev="0"/>
      </a:camera>
      <a:lightRig rig="threePt" dir="t">
        <a:rot lat="0" lon="0" rev="1200000"/>
      </a:lightRig>
    </a:scene3d>
    <a:sp3d>
      <a:bevelT w="63500" h="25400"/>
    </a:sp3d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cs-CZ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4818DF-DEA7-48E6-BB36-5D62A7C1EB48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9263213-97A2-4FF0-9FDA-854C0ED02153}">
      <dgm:prSet phldrT="[Text]" custT="1"/>
      <dgm:spPr/>
      <dgm:t>
        <a:bodyPr vert="vert"/>
        <a:lstStyle/>
        <a:p>
          <a:r>
            <a:rPr lang="cs-CZ" sz="1200" dirty="0"/>
            <a:t>Výstup:</a:t>
          </a:r>
        </a:p>
        <a:p>
          <a:r>
            <a:rPr lang="cs-CZ" sz="1200" dirty="0"/>
            <a:t>1000 t/rok vyseparovaného železa</a:t>
          </a:r>
        </a:p>
        <a:p>
          <a:r>
            <a:rPr lang="cs-CZ" sz="1200" dirty="0"/>
            <a:t>1000 t/rok filtrační koláč (</a:t>
          </a:r>
          <a:r>
            <a:rPr lang="cs-CZ" sz="1200" dirty="0" err="1"/>
            <a:t>Zn</a:t>
          </a:r>
          <a:r>
            <a:rPr lang="cs-CZ" sz="1200" dirty="0"/>
            <a:t>)</a:t>
          </a:r>
        </a:p>
        <a:p>
          <a:r>
            <a:rPr lang="cs-CZ" sz="1200" dirty="0"/>
            <a:t>50 t/r popílek</a:t>
          </a:r>
        </a:p>
        <a:p>
          <a:r>
            <a:rPr lang="cs-CZ" sz="1200" dirty="0"/>
            <a:t>15 t/rok ostatní NO (absorpční činidla, oleje, kaly) </a:t>
          </a:r>
        </a:p>
      </dgm:t>
    </dgm:pt>
    <dgm:pt modelId="{F0B32431-A384-4951-83E3-F7605CE9C086}" type="parTrans" cxnId="{69984A97-7850-4EF9-9C96-284581E16223}">
      <dgm:prSet/>
      <dgm:spPr/>
      <dgm:t>
        <a:bodyPr/>
        <a:lstStyle/>
        <a:p>
          <a:endParaRPr lang="cs-CZ"/>
        </a:p>
      </dgm:t>
    </dgm:pt>
    <dgm:pt modelId="{9BC05A93-70FA-40C8-891D-A6E07B57ACEE}" type="sibTrans" cxnId="{69984A97-7850-4EF9-9C96-284581E16223}">
      <dgm:prSet/>
      <dgm:spPr/>
      <dgm:t>
        <a:bodyPr/>
        <a:lstStyle/>
        <a:p>
          <a:endParaRPr lang="cs-CZ"/>
        </a:p>
      </dgm:t>
    </dgm:pt>
    <dgm:pt modelId="{1954550C-01C9-44B9-A46D-951FFCDD021D}">
      <dgm:prSet phldrT="[Text]" custT="1"/>
      <dgm:spPr/>
      <dgm:t>
        <a:bodyPr/>
        <a:lstStyle/>
        <a:p>
          <a:r>
            <a:rPr lang="cs-CZ" sz="1200" dirty="0"/>
            <a:t>Vstup: cca 100 000 t/ rok</a:t>
          </a:r>
        </a:p>
        <a:p>
          <a:r>
            <a:rPr lang="cs-CZ" sz="1200" dirty="0"/>
            <a:t>17 % průmyslový odpad (plasty, obaly, kompozitní tkaniny) – aut. </a:t>
          </a:r>
          <a:r>
            <a:rPr lang="cs-CZ" sz="1200" dirty="0" smtClean="0"/>
            <a:t>Průmysl</a:t>
          </a:r>
        </a:p>
        <a:p>
          <a:r>
            <a:rPr lang="cs-CZ" sz="1200" dirty="0" err="1" smtClean="0"/>
            <a:t>Přeshraniční</a:t>
          </a:r>
          <a:r>
            <a:rPr lang="cs-CZ" sz="1200" dirty="0" smtClean="0"/>
            <a:t> doprava cca 1000 t/rok (1%)</a:t>
          </a:r>
          <a:endParaRPr lang="cs-CZ" sz="1200" dirty="0"/>
        </a:p>
      </dgm:t>
    </dgm:pt>
    <dgm:pt modelId="{BA20AFD8-B74D-419B-B02B-1B1EDCC916E9}" type="parTrans" cxnId="{FA76D2B6-84A4-401A-B087-06374D7B131A}">
      <dgm:prSet/>
      <dgm:spPr/>
      <dgm:t>
        <a:bodyPr/>
        <a:lstStyle/>
        <a:p>
          <a:endParaRPr lang="cs-CZ"/>
        </a:p>
      </dgm:t>
    </dgm:pt>
    <dgm:pt modelId="{F3598FE3-A12F-4729-8B2C-BCF646CE0D5D}" type="sibTrans" cxnId="{FA76D2B6-84A4-401A-B087-06374D7B131A}">
      <dgm:prSet/>
      <dgm:spPr/>
      <dgm:t>
        <a:bodyPr/>
        <a:lstStyle/>
        <a:p>
          <a:endParaRPr lang="cs-CZ"/>
        </a:p>
      </dgm:t>
    </dgm:pt>
    <dgm:pt modelId="{7EBD66DC-78B2-4D1B-9459-A600CE2FA96B}">
      <dgm:prSet phldrT="[Text]" custT="1"/>
      <dgm:spPr/>
      <dgm:t>
        <a:bodyPr/>
        <a:lstStyle/>
        <a:p>
          <a:r>
            <a:rPr lang="cs-CZ" sz="1200" dirty="0"/>
            <a:t>Výstup výrobek:</a:t>
          </a:r>
        </a:p>
        <a:p>
          <a:r>
            <a:rPr lang="cs-CZ" sz="1200" dirty="0"/>
            <a:t>30 000 t/rok </a:t>
          </a:r>
        </a:p>
        <a:p>
          <a:r>
            <a:rPr lang="cs-CZ" sz="1200" dirty="0"/>
            <a:t>Odpad 190 111 vs. výrobek – legislativní spor</a:t>
          </a:r>
        </a:p>
        <a:p>
          <a:r>
            <a:rPr lang="cs-CZ" sz="1200" dirty="0"/>
            <a:t>Chemická látka – česká certifikace, EU registrace REACH </a:t>
          </a:r>
        </a:p>
      </dgm:t>
    </dgm:pt>
    <dgm:pt modelId="{85740F60-96E8-49D3-9F1C-D9579CC57E8C}" type="parTrans" cxnId="{7686C24E-88FD-4EE1-B8DE-07E58BEA71EB}">
      <dgm:prSet/>
      <dgm:spPr/>
      <dgm:t>
        <a:bodyPr/>
        <a:lstStyle/>
        <a:p>
          <a:endParaRPr lang="cs-CZ"/>
        </a:p>
      </dgm:t>
    </dgm:pt>
    <dgm:pt modelId="{DD9238CC-B60F-4BC3-B8F3-C1A1E8E03A79}" type="sibTrans" cxnId="{7686C24E-88FD-4EE1-B8DE-07E58BEA71EB}">
      <dgm:prSet/>
      <dgm:spPr/>
      <dgm:t>
        <a:bodyPr/>
        <a:lstStyle/>
        <a:p>
          <a:endParaRPr lang="cs-CZ"/>
        </a:p>
      </dgm:t>
    </dgm:pt>
    <dgm:pt modelId="{160FF85F-D03B-492C-8815-B98965A68BF8}" type="pres">
      <dgm:prSet presAssocID="{9B4818DF-DEA7-48E6-BB36-5D62A7C1EB4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2BF70A4E-5DB1-491E-ADF9-AA19D50EB0C1}" type="pres">
      <dgm:prSet presAssocID="{E9263213-97A2-4FF0-9FDA-854C0ED02153}" presName="arrow" presStyleLbl="node1" presStyleIdx="0" presStyleCnt="3" custAng="16200000" custScaleX="86477" custScaleY="200253" custRadScaleRad="152592" custRadScaleInc="3084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6AA011E-2121-4BE3-8693-93DB1E4C8E8B}" type="pres">
      <dgm:prSet presAssocID="{1954550C-01C9-44B9-A46D-951FFCDD021D}" presName="arrow" presStyleLbl="node1" presStyleIdx="1" presStyleCnt="3" custAng="19800000" custScaleX="83190" custScaleY="200235" custRadScaleRad="103850" custRadScaleInc="13624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3097D5-8FFF-437B-B7B8-017CE9815C31}" type="pres">
      <dgm:prSet presAssocID="{7EBD66DC-78B2-4D1B-9459-A600CE2FA96B}" presName="arrow" presStyleLbl="node1" presStyleIdx="2" presStyleCnt="3" custAng="1800000" custScaleX="83167" custScaleY="200258" custRadScaleRad="113935" custRadScaleInc="-9734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FED99B19-9F3C-43FE-A872-D851E6D7270E}" type="presOf" srcId="{7EBD66DC-78B2-4D1B-9459-A600CE2FA96B}" destId="{A83097D5-8FFF-437B-B7B8-017CE9815C31}" srcOrd="0" destOrd="0" presId="urn:microsoft.com/office/officeart/2005/8/layout/arrow1"/>
    <dgm:cxn modelId="{03834668-17B0-4709-8CEA-66BA9184D502}" type="presOf" srcId="{9B4818DF-DEA7-48E6-BB36-5D62A7C1EB48}" destId="{160FF85F-D03B-492C-8815-B98965A68BF8}" srcOrd="0" destOrd="0" presId="urn:microsoft.com/office/officeart/2005/8/layout/arrow1"/>
    <dgm:cxn modelId="{E9851BC1-5B23-4E67-8813-FD94021F7D5C}" type="presOf" srcId="{1954550C-01C9-44B9-A46D-951FFCDD021D}" destId="{36AA011E-2121-4BE3-8693-93DB1E4C8E8B}" srcOrd="0" destOrd="0" presId="urn:microsoft.com/office/officeart/2005/8/layout/arrow1"/>
    <dgm:cxn modelId="{64489BB3-EE91-4943-9324-CF4E2BBB72ED}" type="presOf" srcId="{E9263213-97A2-4FF0-9FDA-854C0ED02153}" destId="{2BF70A4E-5DB1-491E-ADF9-AA19D50EB0C1}" srcOrd="0" destOrd="0" presId="urn:microsoft.com/office/officeart/2005/8/layout/arrow1"/>
    <dgm:cxn modelId="{7686C24E-88FD-4EE1-B8DE-07E58BEA71EB}" srcId="{9B4818DF-DEA7-48E6-BB36-5D62A7C1EB48}" destId="{7EBD66DC-78B2-4D1B-9459-A600CE2FA96B}" srcOrd="2" destOrd="0" parTransId="{85740F60-96E8-49D3-9F1C-D9579CC57E8C}" sibTransId="{DD9238CC-B60F-4BC3-B8F3-C1A1E8E03A79}"/>
    <dgm:cxn modelId="{69984A97-7850-4EF9-9C96-284581E16223}" srcId="{9B4818DF-DEA7-48E6-BB36-5D62A7C1EB48}" destId="{E9263213-97A2-4FF0-9FDA-854C0ED02153}" srcOrd="0" destOrd="0" parTransId="{F0B32431-A384-4951-83E3-F7605CE9C086}" sibTransId="{9BC05A93-70FA-40C8-891D-A6E07B57ACEE}"/>
    <dgm:cxn modelId="{FA76D2B6-84A4-401A-B087-06374D7B131A}" srcId="{9B4818DF-DEA7-48E6-BB36-5D62A7C1EB48}" destId="{1954550C-01C9-44B9-A46D-951FFCDD021D}" srcOrd="1" destOrd="0" parTransId="{BA20AFD8-B74D-419B-B02B-1B1EDCC916E9}" sibTransId="{F3598FE3-A12F-4729-8B2C-BCF646CE0D5D}"/>
    <dgm:cxn modelId="{2DA12520-5480-4985-9C4B-275349E32FA8}" type="presParOf" srcId="{160FF85F-D03B-492C-8815-B98965A68BF8}" destId="{2BF70A4E-5DB1-491E-ADF9-AA19D50EB0C1}" srcOrd="0" destOrd="0" presId="urn:microsoft.com/office/officeart/2005/8/layout/arrow1"/>
    <dgm:cxn modelId="{B322B28E-3118-4A9A-A07E-6D7F1261B019}" type="presParOf" srcId="{160FF85F-D03B-492C-8815-B98965A68BF8}" destId="{36AA011E-2121-4BE3-8693-93DB1E4C8E8B}" srcOrd="1" destOrd="0" presId="urn:microsoft.com/office/officeart/2005/8/layout/arrow1"/>
    <dgm:cxn modelId="{D2ABFA20-427D-4F51-8A3A-E922F9485420}" type="presParOf" srcId="{160FF85F-D03B-492C-8815-B98965A68BF8}" destId="{A83097D5-8FFF-437B-B7B8-017CE9815C31}" srcOrd="2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F70A4E-5DB1-491E-ADF9-AA19D50EB0C1}">
      <dsp:nvSpPr>
        <dsp:cNvPr id="0" name=""/>
        <dsp:cNvSpPr/>
      </dsp:nvSpPr>
      <dsp:spPr>
        <a:xfrm rot="16200000">
          <a:off x="4968328" y="-1523939"/>
          <a:ext cx="2316581" cy="5364459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Výstup: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1000 t/rok vyseparovaného železa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1000 t/rok filtrační koláč (</a:t>
          </a:r>
          <a:r>
            <a:rPr lang="cs-CZ" sz="1200" kern="1200" dirty="0" err="1"/>
            <a:t>Zn</a:t>
          </a:r>
          <a:r>
            <a:rPr lang="cs-CZ" sz="1200" kern="1200" dirty="0"/>
            <a:t>)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50 t/r popílek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15 t/rok ostatní NO (absorpční činidla, oleje, kaly) </a:t>
          </a:r>
        </a:p>
      </dsp:txBody>
      <dsp:txXfrm>
        <a:off x="5750174" y="-1321238"/>
        <a:ext cx="1158291" cy="4959057"/>
      </dsp:txXfrm>
    </dsp:sp>
    <dsp:sp modelId="{36AA011E-2121-4BE3-8693-93DB1E4C8E8B}">
      <dsp:nvSpPr>
        <dsp:cNvPr id="0" name=""/>
        <dsp:cNvSpPr/>
      </dsp:nvSpPr>
      <dsp:spPr>
        <a:xfrm rot="5400000">
          <a:off x="1567724" y="13896"/>
          <a:ext cx="2228527" cy="5363977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Vstup: cca 100 000 t/ rok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17 % průmyslový odpad (plasty, obaly, kompozitní tkaniny) – aut. průmysl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KULK - upuštění od třídění nebo odpadů zařazení pod 200 301</a:t>
          </a:r>
        </a:p>
      </dsp:txBody>
      <dsp:txXfrm rot="-5400000">
        <a:off x="-1" y="2138753"/>
        <a:ext cx="4973985" cy="1114263"/>
      </dsp:txXfrm>
    </dsp:sp>
    <dsp:sp modelId="{A83097D5-8FFF-437B-B7B8-017CE9815C31}">
      <dsp:nvSpPr>
        <dsp:cNvPr id="0" name=""/>
        <dsp:cNvSpPr/>
      </dsp:nvSpPr>
      <dsp:spPr>
        <a:xfrm rot="16200000">
          <a:off x="5074977" y="1563867"/>
          <a:ext cx="2227911" cy="5364593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Výstup výrobek: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30 000 t/rok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Odpad 190 111 vs. výrobek – legislativní spor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Chemická látka – česká certifikace, EU registrace REACH </a:t>
          </a:r>
        </a:p>
      </dsp:txBody>
      <dsp:txXfrm rot="5400000">
        <a:off x="3896520" y="3689186"/>
        <a:ext cx="4974709" cy="11139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D059F60-6B20-4F2E-B3F0-BC0B1A16C310}" type="datetimeFigureOut">
              <a:rPr lang="cs-CZ"/>
              <a:pPr>
                <a:defRPr/>
              </a:pPr>
              <a:t>6. 10. 2016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CD8A8D0-5E1B-40DD-B203-34B871D5B1D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ovací čára 1"/>
          <p:cNvCxnSpPr/>
          <p:nvPr/>
        </p:nvCxnSpPr>
        <p:spPr>
          <a:xfrm>
            <a:off x="357188" y="855663"/>
            <a:ext cx="8358187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Přímá spojovací čára 2"/>
          <p:cNvCxnSpPr/>
          <p:nvPr/>
        </p:nvCxnSpPr>
        <p:spPr>
          <a:xfrm>
            <a:off x="428625" y="6143625"/>
            <a:ext cx="835818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15" descr="logotyp_mv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13" y="6286500"/>
            <a:ext cx="17145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9" descr="logo_termiz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71438"/>
            <a:ext cx="8350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5" descr="logotyp_mv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13" y="6286500"/>
            <a:ext cx="17145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Přímá spojovací čára 2"/>
          <p:cNvCxnSpPr/>
          <p:nvPr/>
        </p:nvCxnSpPr>
        <p:spPr>
          <a:xfrm>
            <a:off x="357188" y="855663"/>
            <a:ext cx="8358187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ovací čára 3"/>
          <p:cNvCxnSpPr/>
          <p:nvPr/>
        </p:nvCxnSpPr>
        <p:spPr>
          <a:xfrm>
            <a:off x="428625" y="6143625"/>
            <a:ext cx="835818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9" descr="logo_termiz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71438"/>
            <a:ext cx="8350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ovací čára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5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E6B6C-CBDB-42BE-AE5D-FA9C4F3DBBB4}" type="datetimeFigureOut">
              <a:rPr lang="cs-CZ"/>
              <a:pPr>
                <a:defRPr/>
              </a:pPr>
              <a:t>6. 10. 2016</a:t>
            </a:fld>
            <a:endParaRPr lang="cs-CZ" dirty="0"/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97A3F-3583-4C38-8F01-923DDD9537B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E099EA-DA0C-47D7-865F-F7BA1BB90CAC}" type="datetimeFigureOut">
              <a:rPr lang="cs-CZ"/>
              <a:pPr>
                <a:defRPr/>
              </a:pPr>
              <a:t>6. 10. 2016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870D33-ACC1-4C8C-9745-B8A3405FD47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microsoft.com/office/2007/relationships/diagramDrawing" Target="../diagrams/drawing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A160012"/>
          <p:cNvPicPr>
            <a:picLocks noChangeAspect="1" noChangeArrowheads="1"/>
          </p:cNvPicPr>
          <p:nvPr/>
        </p:nvPicPr>
        <p:blipFill>
          <a:blip r:embed="rId2" cstate="print">
            <a:lum bright="62000" contrast="6000"/>
          </a:blip>
          <a:srcRect/>
          <a:stretch>
            <a:fillRect/>
          </a:stretch>
        </p:blipFill>
        <p:spPr bwMode="auto">
          <a:xfrm>
            <a:off x="1941513" y="0"/>
            <a:ext cx="7202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47700" y="1412875"/>
            <a:ext cx="7407275" cy="45799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cs-CZ" sz="4400" b="1" i="1" dirty="0">
                <a:solidFill>
                  <a:schemeClr val="tx1"/>
                </a:solidFill>
              </a:rPr>
              <a:t>Provoz v liberecké spalovně</a:t>
            </a:r>
            <a:endParaRPr lang="en-US" sz="44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cs-CZ" sz="3200" b="1" dirty="0">
                <a:solidFill>
                  <a:srgbClr val="006600"/>
                </a:solidFill>
              </a:rPr>
              <a:t>Martin Křehlík, Josef Jadrný</a:t>
            </a:r>
            <a:endParaRPr lang="en-US" sz="3200" b="1" dirty="0">
              <a:solidFill>
                <a:srgbClr val="006600"/>
              </a:solidFill>
            </a:endParaRPr>
          </a:p>
          <a:p>
            <a:pPr eaLnBrk="1" hangingPunct="1">
              <a:defRPr/>
            </a:pPr>
            <a:r>
              <a:rPr lang="cs-CZ" sz="3200" b="1" dirty="0">
                <a:solidFill>
                  <a:srgbClr val="006600"/>
                </a:solidFill>
              </a:rPr>
              <a:t>Liberec</a:t>
            </a:r>
            <a:r>
              <a:rPr lang="en-US" sz="3200" b="1" dirty="0">
                <a:solidFill>
                  <a:srgbClr val="006600"/>
                </a:solidFill>
              </a:rPr>
              <a:t>, </a:t>
            </a:r>
            <a:r>
              <a:rPr lang="cs-CZ" sz="3200" b="1" dirty="0">
                <a:solidFill>
                  <a:srgbClr val="006600"/>
                </a:solidFill>
              </a:rPr>
              <a:t>6</a:t>
            </a:r>
            <a:r>
              <a:rPr lang="en-US" sz="3200" b="1" dirty="0">
                <a:solidFill>
                  <a:srgbClr val="006600"/>
                </a:solidFill>
              </a:rPr>
              <a:t>.</a:t>
            </a:r>
            <a:r>
              <a:rPr lang="cs-CZ" sz="3200" b="1" dirty="0">
                <a:solidFill>
                  <a:srgbClr val="006600"/>
                </a:solidFill>
              </a:rPr>
              <a:t>10</a:t>
            </a:r>
            <a:r>
              <a:rPr lang="en-US" sz="3200" b="1" dirty="0">
                <a:solidFill>
                  <a:srgbClr val="006600"/>
                </a:solidFill>
              </a:rPr>
              <a:t>.2016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3571868" y="214290"/>
            <a:ext cx="52863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>
                <a:cs typeface="Arial" charset="0"/>
              </a:rPr>
              <a:t>Ž</a:t>
            </a:r>
            <a:r>
              <a:rPr lang="cs-CZ" sz="2800" dirty="0">
                <a:cs typeface="Arial" charset="0"/>
              </a:rPr>
              <a:t>ivotnost tlakového celku kotle</a:t>
            </a:r>
            <a:endParaRPr lang="en-US" sz="2800" dirty="0">
              <a:cs typeface="Arial" charset="0"/>
            </a:endParaRPr>
          </a:p>
        </p:txBody>
      </p:sp>
      <p:graphicFrame>
        <p:nvGraphicFramePr>
          <p:cNvPr id="42" name="Tabulka 41"/>
          <p:cNvGraphicFramePr>
            <a:graphicFrameLocks noGrp="1"/>
          </p:cNvGraphicFramePr>
          <p:nvPr/>
        </p:nvGraphicFramePr>
        <p:xfrm>
          <a:off x="503548" y="1160748"/>
          <a:ext cx="8064896" cy="489204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962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noProof="0" dirty="0"/>
                        <a:t>Celek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0"/>
                        <a:t>Výhřevná plocha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0"/>
                        <a:t>Materiál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0"/>
                        <a:t>Životnost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b="0" noProof="0"/>
                        <a:t>MeS</a:t>
                      </a:r>
                      <a:r>
                        <a:rPr lang="cs-CZ" sz="1400" b="0" baseline="0" noProof="0"/>
                        <a:t> – 1. tah</a:t>
                      </a:r>
                      <a:endParaRPr lang="cs-CZ" sz="1400" b="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noProof="0"/>
                        <a:t>366 m</a:t>
                      </a:r>
                      <a:r>
                        <a:rPr lang="cs-CZ" sz="1400" baseline="30000" noProof="0"/>
                        <a:t>2</a:t>
                      </a:r>
                      <a:r>
                        <a:rPr lang="cs-CZ" sz="1400" baseline="0" noProof="0"/>
                        <a:t> + 51 m</a:t>
                      </a:r>
                      <a:r>
                        <a:rPr lang="cs-CZ" sz="1400" baseline="30000" noProof="0"/>
                        <a:t>2</a:t>
                      </a:r>
                      <a:r>
                        <a:rPr lang="cs-CZ" sz="1400" baseline="0" noProof="0"/>
                        <a:t> </a:t>
                      </a:r>
                      <a:endParaRPr lang="cs-CZ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noProof="0" dirty="0"/>
                        <a:t>St 45.8 + </a:t>
                      </a:r>
                      <a:r>
                        <a:rPr lang="cs-CZ" sz="1400" noProof="0" dirty="0" err="1"/>
                        <a:t>inconel</a:t>
                      </a:r>
                      <a:r>
                        <a:rPr lang="cs-CZ" sz="1400" noProof="0" dirty="0"/>
                        <a:t> 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noProof="0" dirty="0"/>
                        <a:t>12 let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noProof="0"/>
                        <a:t>MeS – 2. tah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noProof="0"/>
                        <a:t>244 </a:t>
                      </a:r>
                      <a:r>
                        <a:rPr lang="cs-CZ" sz="1400" baseline="0" noProof="0"/>
                        <a:t>m</a:t>
                      </a:r>
                      <a:r>
                        <a:rPr lang="cs-CZ" sz="1400" baseline="30000" noProof="0"/>
                        <a:t>2</a:t>
                      </a:r>
                      <a:endParaRPr lang="cs-CZ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noProof="0" dirty="0"/>
                        <a:t>15 Mo3 + St 45.8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noProof="0" dirty="0"/>
                        <a:t>horní část 14 let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noProof="0"/>
                        <a:t>MeS – 3. tah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noProof="0"/>
                        <a:t>231 </a:t>
                      </a:r>
                      <a:r>
                        <a:rPr lang="cs-CZ" sz="1400" baseline="0" noProof="0"/>
                        <a:t>m</a:t>
                      </a:r>
                      <a:r>
                        <a:rPr lang="cs-CZ" sz="1400" baseline="30000" noProof="0"/>
                        <a:t>2 </a:t>
                      </a:r>
                      <a:r>
                        <a:rPr lang="cs-CZ" sz="1400" noProof="0"/>
                        <a:t>+28 m</a:t>
                      </a:r>
                      <a:r>
                        <a:rPr lang="cs-CZ" sz="1400" baseline="30000" noProof="0"/>
                        <a:t>2</a:t>
                      </a:r>
                      <a:r>
                        <a:rPr lang="cs-CZ" sz="1400" baseline="0" noProof="0"/>
                        <a:t> + 9 m</a:t>
                      </a:r>
                      <a:r>
                        <a:rPr lang="cs-CZ" sz="1400" baseline="30000" noProof="0"/>
                        <a:t>2</a:t>
                      </a:r>
                      <a:endParaRPr lang="cs-CZ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noProof="0" dirty="0"/>
                        <a:t>St. 45.8 + 12 022.1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noProof="0" dirty="0"/>
                        <a:t>tloušťka</a:t>
                      </a:r>
                      <a:r>
                        <a:rPr lang="cs-CZ" sz="1400" baseline="0" noProof="0" dirty="0"/>
                        <a:t> cca 4 mm</a:t>
                      </a:r>
                      <a:endParaRPr lang="cs-CZ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noProof="0"/>
                        <a:t>MeS – 4. tah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aseline="0" noProof="0"/>
                        <a:t>168 m</a:t>
                      </a:r>
                      <a:r>
                        <a:rPr lang="cs-CZ" sz="1400" baseline="30000" noProof="0"/>
                        <a:t>2</a:t>
                      </a:r>
                      <a:endParaRPr lang="cs-CZ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noProof="0"/>
                        <a:t>St 45.8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noProof="0" dirty="0"/>
                        <a:t>původní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b="0" noProof="0"/>
                        <a:t>výparník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noProof="0"/>
                        <a:t>62,2 </a:t>
                      </a:r>
                      <a:r>
                        <a:rPr lang="cs-CZ" sz="1400" baseline="0" noProof="0"/>
                        <a:t>m</a:t>
                      </a:r>
                      <a:r>
                        <a:rPr lang="cs-CZ" sz="1400" baseline="30000" noProof="0"/>
                        <a:t>2</a:t>
                      </a:r>
                      <a:endParaRPr lang="cs-CZ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noProof="0"/>
                        <a:t>St 45.8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noProof="0" dirty="0"/>
                        <a:t>7 let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b="0" noProof="0"/>
                        <a:t>přehřívák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noProof="0"/>
                        <a:t>292</a:t>
                      </a:r>
                      <a:r>
                        <a:rPr lang="cs-CZ" sz="1400" baseline="0" noProof="0"/>
                        <a:t> m</a:t>
                      </a:r>
                      <a:r>
                        <a:rPr lang="cs-CZ" sz="1400" baseline="30000" noProof="0"/>
                        <a:t>2</a:t>
                      </a:r>
                      <a:endParaRPr lang="cs-CZ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noProof="0"/>
                        <a:t>15 Mo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noProof="0" dirty="0"/>
                        <a:t>10 let</a:t>
                      </a:r>
                    </a:p>
                    <a:p>
                      <a:pPr algn="ctr"/>
                      <a:r>
                        <a:rPr lang="cs-CZ" sz="1400" noProof="0" dirty="0"/>
                        <a:t>(první</a:t>
                      </a:r>
                      <a:r>
                        <a:rPr lang="cs-CZ" sz="1400" baseline="0" noProof="0" dirty="0"/>
                        <a:t> dvě řady 5 let)</a:t>
                      </a:r>
                      <a:endParaRPr lang="cs-CZ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b="0" baseline="0" noProof="0"/>
                        <a:t>přehřívák 2</a:t>
                      </a:r>
                      <a:endParaRPr lang="cs-CZ" sz="1400" b="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noProof="0"/>
                        <a:t>457,7 </a:t>
                      </a:r>
                      <a:r>
                        <a:rPr lang="cs-CZ" sz="1400" baseline="0" noProof="0"/>
                        <a:t>m</a:t>
                      </a:r>
                      <a:r>
                        <a:rPr lang="cs-CZ" sz="1400" baseline="30000" noProof="0"/>
                        <a:t>2</a:t>
                      </a:r>
                      <a:endParaRPr lang="cs-CZ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noProof="0"/>
                        <a:t>15 Mo 3 / St 45.8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noProof="0" dirty="0"/>
                        <a:t>16 let</a:t>
                      </a:r>
                    </a:p>
                    <a:p>
                      <a:pPr algn="ctr"/>
                      <a:r>
                        <a:rPr lang="cs-CZ" sz="1400" noProof="0" dirty="0"/>
                        <a:t>(první</a:t>
                      </a:r>
                      <a:r>
                        <a:rPr lang="cs-CZ" sz="1400" baseline="0" noProof="0" dirty="0"/>
                        <a:t> dvě řady 7 let)</a:t>
                      </a:r>
                      <a:endParaRPr lang="cs-CZ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b="0" noProof="0"/>
                        <a:t>přehřívák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noProof="0"/>
                        <a:t>391,9 </a:t>
                      </a:r>
                      <a:r>
                        <a:rPr lang="cs-CZ" sz="1400" baseline="0" noProof="0"/>
                        <a:t>m</a:t>
                      </a:r>
                      <a:r>
                        <a:rPr lang="cs-CZ" sz="1400" baseline="30000" noProof="0"/>
                        <a:t>2</a:t>
                      </a:r>
                      <a:endParaRPr lang="cs-CZ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noProof="0"/>
                        <a:t>St 45.8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noProof="0" dirty="0"/>
                        <a:t>původní (20 let)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b="0" noProof="0"/>
                        <a:t>výparník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noProof="0"/>
                        <a:t>391,9 </a:t>
                      </a:r>
                      <a:r>
                        <a:rPr lang="cs-CZ" sz="1400" baseline="0" noProof="0"/>
                        <a:t>m</a:t>
                      </a:r>
                      <a:r>
                        <a:rPr lang="cs-CZ" sz="1400" baseline="30000" noProof="0"/>
                        <a:t>2</a:t>
                      </a:r>
                      <a:endParaRPr lang="cs-CZ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noProof="0"/>
                        <a:t>St 45.8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noProof="0" dirty="0"/>
                        <a:t>původní (20 let)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b="0" noProof="0"/>
                        <a:t>ekonomizér</a:t>
                      </a:r>
                      <a:r>
                        <a:rPr lang="cs-CZ" sz="1400" b="0" baseline="0" noProof="0"/>
                        <a:t> 2</a:t>
                      </a:r>
                      <a:endParaRPr lang="cs-CZ" sz="1400" b="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noProof="0"/>
                        <a:t>752,4 </a:t>
                      </a:r>
                      <a:r>
                        <a:rPr lang="cs-CZ" sz="1400" baseline="0" noProof="0"/>
                        <a:t>m</a:t>
                      </a:r>
                      <a:r>
                        <a:rPr lang="cs-CZ" sz="1400" baseline="30000" noProof="0"/>
                        <a:t>2</a:t>
                      </a:r>
                      <a:endParaRPr lang="cs-CZ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noProof="0"/>
                        <a:t>St 45.8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noProof="0" dirty="0"/>
                        <a:t>nejčastější opravy – investice každý 3. rok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b="0" noProof="0"/>
                        <a:t>ekonomizér</a:t>
                      </a:r>
                      <a:r>
                        <a:rPr lang="cs-CZ" sz="1400" b="0" baseline="0" noProof="0"/>
                        <a:t> 1</a:t>
                      </a:r>
                      <a:endParaRPr lang="cs-CZ" sz="1400" b="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noProof="0"/>
                        <a:t>746,6 </a:t>
                      </a:r>
                      <a:r>
                        <a:rPr lang="cs-CZ" sz="1400" baseline="0" noProof="0"/>
                        <a:t>m</a:t>
                      </a:r>
                      <a:r>
                        <a:rPr lang="cs-CZ" sz="1400" baseline="30000" noProof="0"/>
                        <a:t>2</a:t>
                      </a:r>
                      <a:endParaRPr lang="cs-CZ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noProof="0"/>
                        <a:t>St 45.8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noProof="0" dirty="0"/>
                        <a:t>původní – malé opravy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3571868" y="214290"/>
            <a:ext cx="52863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>
                <a:cs typeface="Arial" charset="0"/>
              </a:rPr>
              <a:t>V</a:t>
            </a:r>
            <a:r>
              <a:rPr lang="cs-CZ" sz="2800" dirty="0">
                <a:cs typeface="Arial" charset="0"/>
              </a:rPr>
              <a:t>ý</a:t>
            </a:r>
            <a:r>
              <a:rPr lang="cs-CZ" sz="2800" dirty="0"/>
              <a:t>měna ekonomizéru 2</a:t>
            </a:r>
            <a:endParaRPr lang="en-US" sz="2800" dirty="0">
              <a:cs typeface="Arial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744924"/>
            <a:ext cx="4121632" cy="267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548" y="1304764"/>
            <a:ext cx="4320479" cy="32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3571868" y="214290"/>
            <a:ext cx="52863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V</a:t>
            </a:r>
            <a:r>
              <a:rPr lang="cs-CZ" sz="2800" dirty="0"/>
              <a:t>ýměna ekonomizéru 2</a:t>
            </a: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872" y="1052736"/>
            <a:ext cx="8609232" cy="457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3571868" y="214290"/>
            <a:ext cx="52863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V</a:t>
            </a:r>
            <a:r>
              <a:rPr lang="cs-CZ" sz="2800" dirty="0"/>
              <a:t>ýměna ekonomizéru 2</a:t>
            </a:r>
            <a:endParaRPr lang="en-US" sz="2800" dirty="0"/>
          </a:p>
        </p:txBody>
      </p:sp>
      <p:pic>
        <p:nvPicPr>
          <p:cNvPr id="5" name="Picture 4" descr="C:\Users\krehlik\Documents\P1010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636" y="1016732"/>
            <a:ext cx="6624736" cy="4968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3571868" y="214290"/>
            <a:ext cx="52863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V</a:t>
            </a:r>
            <a:r>
              <a:rPr lang="cs-CZ" sz="2800" dirty="0"/>
              <a:t>ýměna ekonomizéru 2</a:t>
            </a:r>
            <a:endParaRPr lang="en-US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612" y="872716"/>
            <a:ext cx="6984776" cy="523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3571868" y="214290"/>
            <a:ext cx="52863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V</a:t>
            </a:r>
            <a:r>
              <a:rPr lang="cs-CZ" sz="2800" dirty="0"/>
              <a:t>ýměna ekonomizéru 2</a:t>
            </a:r>
            <a:endParaRPr lang="en-US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612" y="908720"/>
            <a:ext cx="6932457" cy="5193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3571868" y="214290"/>
            <a:ext cx="52863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>
                <a:cs typeface="Arial" charset="0"/>
              </a:rPr>
              <a:t>V</a:t>
            </a:r>
            <a:r>
              <a:rPr lang="cs-CZ" sz="2800" dirty="0">
                <a:cs typeface="Arial" charset="0"/>
              </a:rPr>
              <a:t>ýměna membránových stěn</a:t>
            </a:r>
            <a:endParaRPr lang="en-US" sz="2800" dirty="0">
              <a:cs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628" y="908720"/>
            <a:ext cx="6885202" cy="5159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3571868" y="214290"/>
            <a:ext cx="52863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V</a:t>
            </a:r>
            <a:r>
              <a:rPr lang="cs-CZ" sz="2800" dirty="0"/>
              <a:t>ýměna membránových stěn</a:t>
            </a:r>
            <a:endParaRPr lang="en-US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628" y="927566"/>
            <a:ext cx="6876764" cy="512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3571868" y="214290"/>
            <a:ext cx="52863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>
                <a:cs typeface="Arial" charset="0"/>
              </a:rPr>
              <a:t>V</a:t>
            </a:r>
            <a:r>
              <a:rPr lang="cs-CZ" sz="2800" dirty="0">
                <a:cs typeface="Arial" charset="0"/>
              </a:rPr>
              <a:t>ýměna LUVO</a:t>
            </a:r>
            <a:endParaRPr lang="en-US" sz="2800" dirty="0">
              <a:cs typeface="Arial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08720"/>
            <a:ext cx="6928965" cy="516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3571868" y="214290"/>
            <a:ext cx="52863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V</a:t>
            </a:r>
            <a:r>
              <a:rPr lang="cs-CZ" sz="2800" dirty="0"/>
              <a:t>ýměna LUVO</a:t>
            </a:r>
            <a:endParaRPr lang="en-US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932816" cy="501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2"/>
          <p:cNvSpPr txBox="1">
            <a:spLocks noChangeArrowheads="1"/>
          </p:cNvSpPr>
          <p:nvPr/>
        </p:nvSpPr>
        <p:spPr bwMode="auto">
          <a:xfrm>
            <a:off x="2051720" y="214290"/>
            <a:ext cx="68065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>
                <a:cs typeface="Arial" charset="0"/>
              </a:rPr>
              <a:t>Ú</a:t>
            </a:r>
            <a:r>
              <a:rPr lang="cs-CZ" sz="2800" dirty="0">
                <a:cs typeface="Arial" charset="0"/>
              </a:rPr>
              <a:t>vod</a:t>
            </a:r>
            <a:endParaRPr lang="cs-CZ" sz="2800" b="1" dirty="0">
              <a:cs typeface="Arial" charset="0"/>
            </a:endParaRPr>
          </a:p>
        </p:txBody>
      </p:sp>
      <p:sp>
        <p:nvSpPr>
          <p:cNvPr id="5123" name="Text Box 22"/>
          <p:cNvSpPr txBox="1">
            <a:spLocks noChangeArrowheads="1"/>
          </p:cNvSpPr>
          <p:nvPr/>
        </p:nvSpPr>
        <p:spPr bwMode="auto">
          <a:xfrm>
            <a:off x="357158" y="1071546"/>
            <a:ext cx="8429684" cy="497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r>
              <a:rPr lang="cs-CZ" sz="3200" b="1" dirty="0">
                <a:cs typeface="Arial" charset="0"/>
              </a:rPr>
              <a:t> </a:t>
            </a:r>
            <a:r>
              <a:rPr lang="cs-CZ" sz="3200" dirty="0">
                <a:cs typeface="Arial" charset="0"/>
              </a:rPr>
              <a:t>Technologie spalovny</a:t>
            </a: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r>
              <a:rPr lang="cs-CZ" sz="3200" dirty="0"/>
              <a:t> Klíčové ukazatele výkonnosti (KPI)</a:t>
            </a: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r>
              <a:rPr lang="cs-CZ" sz="3200" dirty="0">
                <a:cs typeface="Arial" charset="0"/>
              </a:rPr>
              <a:t> Letní provoz spalovny</a:t>
            </a: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r>
              <a:rPr lang="cs-CZ" sz="2800" dirty="0">
                <a:cs typeface="Arial" charset="0"/>
              </a:rPr>
              <a:t> Životnost kotle</a:t>
            </a: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r>
              <a:rPr lang="cs-CZ" sz="2800" dirty="0"/>
              <a:t> Zásadní opravy a dodavatelé</a:t>
            </a: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r>
              <a:rPr lang="cs-CZ" sz="2800" dirty="0">
                <a:cs typeface="Arial" charset="0"/>
              </a:rPr>
              <a:t> Svozová oblast</a:t>
            </a: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r>
              <a:rPr lang="cs-CZ" sz="2800" dirty="0"/>
              <a:t> Výstupy </a:t>
            </a:r>
            <a:r>
              <a:rPr lang="cs-CZ" sz="2800"/>
              <a:t>ze spalovny</a:t>
            </a:r>
            <a:r>
              <a:rPr lang="cs-CZ" sz="2800" b="1" dirty="0">
                <a:cs typeface="Arial" charset="0"/>
              </a:rPr>
              <a:t>	</a:t>
            </a:r>
          </a:p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cs-CZ" sz="1400" b="1" dirty="0">
                <a:cs typeface="Arial" charset="0"/>
              </a:rPr>
              <a:t>	</a:t>
            </a:r>
            <a:endParaRPr lang="cs-CZ" sz="1300" dirty="0">
              <a:cs typeface="Arial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3571868" y="214290"/>
            <a:ext cx="52863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V</a:t>
            </a:r>
            <a:r>
              <a:rPr lang="cs-CZ" sz="2800" dirty="0"/>
              <a:t>ýměna LUVO</a:t>
            </a:r>
            <a:endParaRPr lang="en-US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628" y="908720"/>
            <a:ext cx="6909646" cy="514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3571868" y="214290"/>
            <a:ext cx="52863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V</a:t>
            </a:r>
            <a:r>
              <a:rPr lang="cs-CZ" sz="2800" dirty="0"/>
              <a:t>ýměna LUVO</a:t>
            </a:r>
            <a:endParaRPr lang="en-US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08720"/>
            <a:ext cx="6924232" cy="5203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3095836" y="214290"/>
            <a:ext cx="57624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G</a:t>
            </a:r>
            <a:r>
              <a:rPr lang="cs-CZ" sz="2800" dirty="0"/>
              <a:t>enerální revize </a:t>
            </a:r>
            <a:r>
              <a:rPr lang="cs-CZ" sz="2800" dirty="0" err="1"/>
              <a:t>protilaké</a:t>
            </a:r>
            <a:r>
              <a:rPr lang="cs-CZ" sz="2800" dirty="0"/>
              <a:t> turbíny</a:t>
            </a:r>
            <a:endParaRPr lang="en-US" sz="28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80728"/>
            <a:ext cx="6624736" cy="496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3095836" y="214290"/>
            <a:ext cx="57624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>
                <a:cs typeface="Arial" charset="0"/>
              </a:rPr>
              <a:t>G</a:t>
            </a:r>
            <a:r>
              <a:rPr lang="cs-CZ" sz="2800" dirty="0">
                <a:cs typeface="Arial" charset="0"/>
              </a:rPr>
              <a:t>enerální revize </a:t>
            </a:r>
            <a:r>
              <a:rPr lang="cs-CZ" sz="2800" dirty="0" err="1">
                <a:cs typeface="Arial" charset="0"/>
              </a:rPr>
              <a:t>protilaké</a:t>
            </a:r>
            <a:r>
              <a:rPr lang="cs-CZ" sz="2800" dirty="0">
                <a:cs typeface="Arial" charset="0"/>
              </a:rPr>
              <a:t> turbíny</a:t>
            </a:r>
            <a:endParaRPr lang="en-US" sz="2800" dirty="0">
              <a:cs typeface="Arial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44724"/>
            <a:ext cx="6804756" cy="509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3095836" y="214290"/>
            <a:ext cx="57624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G</a:t>
            </a:r>
            <a:r>
              <a:rPr lang="cs-CZ" sz="2800" dirty="0"/>
              <a:t>enerální revize </a:t>
            </a:r>
            <a:r>
              <a:rPr lang="cs-CZ" sz="2800" dirty="0" err="1"/>
              <a:t>protilaké</a:t>
            </a:r>
            <a:r>
              <a:rPr lang="cs-CZ" sz="2800" dirty="0"/>
              <a:t> turbíny</a:t>
            </a:r>
            <a:endParaRPr lang="en-US" sz="2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540" y="1229283"/>
            <a:ext cx="8143685" cy="4611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3095836" y="214290"/>
            <a:ext cx="57624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>
                <a:cs typeface="Arial" charset="0"/>
              </a:rPr>
              <a:t>P</a:t>
            </a:r>
            <a:r>
              <a:rPr lang="cs-CZ" sz="2800" dirty="0">
                <a:cs typeface="Arial" charset="0"/>
              </a:rPr>
              <a:t>oškození turbíny</a:t>
            </a:r>
            <a:endParaRPr lang="en-US" sz="2800" dirty="0">
              <a:cs typeface="Arial" charset="0"/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215516" y="944724"/>
            <a:ext cx="4428492" cy="398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r>
              <a:rPr lang="en-US" sz="1600" b="1" dirty="0">
                <a:cs typeface="Arial" charset="0"/>
              </a:rPr>
              <a:t> </a:t>
            </a:r>
            <a:r>
              <a:rPr lang="cs-CZ" sz="1600" dirty="0">
                <a:cs typeface="Arial" charset="0"/>
              </a:rPr>
              <a:t>rýhy na disku axiálního ložiska</a:t>
            </a: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endParaRPr lang="cs-CZ" sz="1600" dirty="0"/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endParaRPr lang="cs-CZ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endParaRPr lang="en-US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endParaRPr lang="en-US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endParaRPr lang="en-US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endParaRPr lang="en-US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r>
              <a:rPr lang="en-US" sz="1600" dirty="0">
                <a:cs typeface="Arial" charset="0"/>
              </a:rPr>
              <a:t> </a:t>
            </a:r>
            <a:r>
              <a:rPr lang="cs-CZ" sz="1600" dirty="0">
                <a:cs typeface="Arial" charset="0"/>
              </a:rPr>
              <a:t>ohnuté a vylámané ucpávkové břity</a:t>
            </a:r>
            <a:endParaRPr lang="en-US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6600"/>
              </a:buClr>
            </a:pPr>
            <a:r>
              <a:rPr lang="en-US" sz="1600" dirty="0">
                <a:cs typeface="Arial" charset="0"/>
              </a:rPr>
              <a:t> </a:t>
            </a:r>
          </a:p>
          <a:p>
            <a:pPr>
              <a:spcBef>
                <a:spcPct val="50000"/>
              </a:spcBef>
              <a:buClr>
                <a:srgbClr val="006600"/>
              </a:buClr>
            </a:pPr>
            <a:endParaRPr lang="en-US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en-US" sz="1400" b="1" dirty="0">
                <a:cs typeface="Arial" charset="0"/>
              </a:rPr>
              <a:t>	</a:t>
            </a:r>
            <a:endParaRPr lang="en-US" sz="1300" dirty="0">
              <a:cs typeface="Arial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2736304" cy="2095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934" y="3861048"/>
            <a:ext cx="2927970" cy="2173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4608004" y="955462"/>
            <a:ext cx="4428492" cy="398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r>
              <a:rPr lang="en-US" sz="1600" b="1" dirty="0">
                <a:cs typeface="Arial" charset="0"/>
              </a:rPr>
              <a:t> </a:t>
            </a:r>
            <a:r>
              <a:rPr lang="cs-CZ" sz="1600" dirty="0">
                <a:cs typeface="Arial" charset="0"/>
              </a:rPr>
              <a:t>otřepy na těsnících břitech</a:t>
            </a:r>
            <a:endParaRPr lang="en-US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endParaRPr lang="en-US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endParaRPr lang="en-US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endParaRPr lang="en-US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endParaRPr lang="en-US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endParaRPr lang="en-US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endParaRPr lang="en-US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r>
              <a:rPr lang="en-US" sz="1600" dirty="0">
                <a:cs typeface="Arial" charset="0"/>
              </a:rPr>
              <a:t> </a:t>
            </a:r>
            <a:r>
              <a:rPr lang="cs-CZ" sz="1600" dirty="0">
                <a:cs typeface="Arial" charset="0"/>
              </a:rPr>
              <a:t>rýhy na ploše předního radiálního ložiska</a:t>
            </a:r>
            <a:endParaRPr lang="en-US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6600"/>
              </a:buClr>
            </a:pPr>
            <a:r>
              <a:rPr lang="en-US" sz="1600" dirty="0">
                <a:cs typeface="Arial" charset="0"/>
              </a:rPr>
              <a:t> </a:t>
            </a:r>
          </a:p>
          <a:p>
            <a:pPr>
              <a:spcBef>
                <a:spcPct val="50000"/>
              </a:spcBef>
              <a:buClr>
                <a:srgbClr val="006600"/>
              </a:buClr>
            </a:pPr>
            <a:endParaRPr lang="en-US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en-US" sz="1400" b="1" dirty="0">
                <a:cs typeface="Arial" charset="0"/>
              </a:rPr>
              <a:t>	</a:t>
            </a:r>
            <a:endParaRPr lang="en-US" sz="1300" dirty="0">
              <a:cs typeface="Arial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052" y="1268760"/>
            <a:ext cx="33277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825044"/>
            <a:ext cx="2916324" cy="2235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2447764" y="214290"/>
            <a:ext cx="64104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>
                <a:cs typeface="Arial" charset="0"/>
              </a:rPr>
              <a:t>B</a:t>
            </a:r>
            <a:r>
              <a:rPr lang="cs-CZ" sz="2800" dirty="0">
                <a:cs typeface="Arial" charset="0"/>
              </a:rPr>
              <a:t>ěžená revize </a:t>
            </a:r>
            <a:r>
              <a:rPr lang="cs-CZ" sz="2800" dirty="0" err="1">
                <a:cs typeface="Arial" charset="0"/>
              </a:rPr>
              <a:t>Curtisovy</a:t>
            </a:r>
            <a:r>
              <a:rPr lang="cs-CZ" sz="2800" dirty="0">
                <a:cs typeface="Arial" charset="0"/>
              </a:rPr>
              <a:t> turbíny</a:t>
            </a:r>
            <a:endParaRPr lang="en-US" sz="2800" dirty="0"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346826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7924" y="2456892"/>
            <a:ext cx="4610786" cy="3465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3095836" y="214290"/>
            <a:ext cx="57624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P</a:t>
            </a:r>
            <a:r>
              <a:rPr lang="cs-CZ" sz="2800" dirty="0"/>
              <a:t>oškození turbíny</a:t>
            </a:r>
            <a:endParaRPr lang="en-US" sz="2800" dirty="0"/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215516" y="944724"/>
            <a:ext cx="5832648" cy="657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r>
              <a:rPr lang="en-US" sz="1600" b="1" dirty="0">
                <a:cs typeface="Arial" charset="0"/>
              </a:rPr>
              <a:t> </a:t>
            </a:r>
            <a:r>
              <a:rPr lang="cs-CZ" sz="1600" dirty="0">
                <a:cs typeface="Arial" charset="0"/>
              </a:rPr>
              <a:t>Uvolněné plechy bandáži 2. řady oběžného kola</a:t>
            </a: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endParaRPr lang="cs-CZ" sz="1600" dirty="0"/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endParaRPr lang="cs-CZ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endParaRPr lang="cs-CZ" sz="1600" dirty="0"/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endParaRPr lang="cs-CZ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endParaRPr lang="cs-CZ" sz="1600" dirty="0"/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endParaRPr lang="cs-CZ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r>
              <a:rPr lang="en-US" sz="1600" b="1" dirty="0"/>
              <a:t> </a:t>
            </a:r>
            <a:r>
              <a:rPr lang="cs-CZ" sz="1600" dirty="0"/>
              <a:t>poškození dosedací plochy regulační kuželky</a:t>
            </a:r>
            <a:endParaRPr lang="en-US" sz="1600" dirty="0"/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endParaRPr lang="en-US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endParaRPr lang="en-US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endParaRPr lang="en-US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endParaRPr lang="en-US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endParaRPr lang="en-US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endParaRPr lang="en-US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endParaRPr lang="en-US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6600"/>
              </a:buClr>
            </a:pPr>
            <a:r>
              <a:rPr lang="en-US" sz="1600" dirty="0">
                <a:cs typeface="Arial" charset="0"/>
              </a:rPr>
              <a:t> </a:t>
            </a:r>
          </a:p>
          <a:p>
            <a:pPr>
              <a:spcBef>
                <a:spcPct val="50000"/>
              </a:spcBef>
              <a:buClr>
                <a:srgbClr val="006600"/>
              </a:buClr>
            </a:pPr>
            <a:endParaRPr lang="en-US" sz="1600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en-US" sz="1400" b="1" dirty="0">
                <a:cs typeface="Arial" charset="0"/>
              </a:rPr>
              <a:t>	</a:t>
            </a:r>
            <a:endParaRPr lang="en-US" sz="1300" dirty="0"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580" y="1376772"/>
            <a:ext cx="5760640" cy="209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ipsa 9"/>
          <p:cNvSpPr/>
          <p:nvPr/>
        </p:nvSpPr>
        <p:spPr>
          <a:xfrm>
            <a:off x="4319972" y="1520788"/>
            <a:ext cx="1980220" cy="1800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861048"/>
            <a:ext cx="2592288" cy="221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879483"/>
            <a:ext cx="2916324" cy="217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3095836" y="214290"/>
            <a:ext cx="57624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>
                <a:cs typeface="Arial" charset="0"/>
              </a:rPr>
              <a:t>G</a:t>
            </a:r>
            <a:r>
              <a:rPr lang="cs-CZ" sz="2800" dirty="0">
                <a:cs typeface="Arial" charset="0"/>
              </a:rPr>
              <a:t>enerální revize pračky spalin</a:t>
            </a:r>
            <a:endParaRPr lang="en-US" sz="2800" dirty="0"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540" y="1412776"/>
            <a:ext cx="4148617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12" y="1376772"/>
            <a:ext cx="402688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3095836" y="214290"/>
            <a:ext cx="57624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G</a:t>
            </a:r>
            <a:r>
              <a:rPr lang="cs-CZ" sz="2800" dirty="0"/>
              <a:t>enerální revize pračky spalin</a:t>
            </a:r>
            <a:endParaRPr lang="en-US" sz="28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524" y="1304764"/>
            <a:ext cx="416116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a 5"/>
          <p:cNvSpPr/>
          <p:nvPr/>
        </p:nvSpPr>
        <p:spPr>
          <a:xfrm>
            <a:off x="1331640" y="2348880"/>
            <a:ext cx="2268252" cy="19442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996" y="1268760"/>
            <a:ext cx="4172408" cy="35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3571868" y="214290"/>
            <a:ext cx="52863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>
                <a:cs typeface="Arial" charset="0"/>
              </a:rPr>
              <a:t>T</a:t>
            </a:r>
            <a:r>
              <a:rPr lang="cs-CZ" sz="2800" dirty="0"/>
              <a:t>echnologické schéma</a:t>
            </a:r>
            <a:endParaRPr lang="cs-CZ" sz="2800" b="1" dirty="0">
              <a:cs typeface="Arial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88764"/>
            <a:ext cx="9144000" cy="408047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3095836" y="214290"/>
            <a:ext cx="57624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G</a:t>
            </a:r>
            <a:r>
              <a:rPr lang="cs-CZ" sz="2800" dirty="0"/>
              <a:t>enerální revize pračky spalin</a:t>
            </a: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532" y="1484784"/>
            <a:ext cx="3940245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1980" y="1880828"/>
            <a:ext cx="427373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3095836" y="214290"/>
            <a:ext cx="57624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G</a:t>
            </a:r>
            <a:r>
              <a:rPr lang="cs-CZ" sz="2800" dirty="0"/>
              <a:t>enerální revize pračky spalin</a:t>
            </a:r>
            <a:endParaRPr lang="en-US" sz="28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540" y="908719"/>
            <a:ext cx="3924435" cy="296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456892"/>
            <a:ext cx="3930007" cy="339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2250" y="3484563"/>
            <a:ext cx="4722813" cy="2570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171" name="Text Box 22"/>
          <p:cNvSpPr txBox="1">
            <a:spLocks noChangeArrowheads="1"/>
          </p:cNvSpPr>
          <p:nvPr/>
        </p:nvSpPr>
        <p:spPr bwMode="auto">
          <a:xfrm>
            <a:off x="3571875" y="214313"/>
            <a:ext cx="5286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 err="1"/>
              <a:t>O</a:t>
            </a:r>
            <a:r>
              <a:rPr lang="cs-CZ" sz="2800" dirty="0" err="1"/>
              <a:t>dstruskovač</a:t>
            </a:r>
            <a:endParaRPr lang="en-US" sz="2800" dirty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75" y="955675"/>
            <a:ext cx="5076825" cy="3049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Volný tvar 13"/>
          <p:cNvSpPr/>
          <p:nvPr/>
        </p:nvSpPr>
        <p:spPr>
          <a:xfrm>
            <a:off x="1511300" y="2636838"/>
            <a:ext cx="3409950" cy="1085850"/>
          </a:xfrm>
          <a:custGeom>
            <a:avLst/>
            <a:gdLst>
              <a:gd name="connsiteX0" fmla="*/ 190500 w 3409950"/>
              <a:gd name="connsiteY0" fmla="*/ 0 h 1085850"/>
              <a:gd name="connsiteX1" fmla="*/ 1276350 w 3409950"/>
              <a:gd name="connsiteY1" fmla="*/ 619125 h 1085850"/>
              <a:gd name="connsiteX2" fmla="*/ 3200400 w 3409950"/>
              <a:gd name="connsiteY2" fmla="*/ 619125 h 1085850"/>
              <a:gd name="connsiteX3" fmla="*/ 3400425 w 3409950"/>
              <a:gd name="connsiteY3" fmla="*/ 942975 h 1085850"/>
              <a:gd name="connsiteX4" fmla="*/ 3409950 w 3409950"/>
              <a:gd name="connsiteY4" fmla="*/ 1085850 h 1085850"/>
              <a:gd name="connsiteX5" fmla="*/ 1371600 w 3409950"/>
              <a:gd name="connsiteY5" fmla="*/ 1076325 h 1085850"/>
              <a:gd name="connsiteX6" fmla="*/ 0 w 3409950"/>
              <a:gd name="connsiteY6" fmla="*/ 314325 h 1085850"/>
              <a:gd name="connsiteX7" fmla="*/ 190500 w 3409950"/>
              <a:gd name="connsiteY7" fmla="*/ 0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09950" h="1085850">
                <a:moveTo>
                  <a:pt x="190500" y="0"/>
                </a:moveTo>
                <a:lnTo>
                  <a:pt x="1276350" y="619125"/>
                </a:lnTo>
                <a:lnTo>
                  <a:pt x="3200400" y="619125"/>
                </a:lnTo>
                <a:lnTo>
                  <a:pt x="3400425" y="942975"/>
                </a:lnTo>
                <a:lnTo>
                  <a:pt x="3409950" y="1085850"/>
                </a:lnTo>
                <a:lnTo>
                  <a:pt x="1371600" y="1076325"/>
                </a:lnTo>
                <a:lnTo>
                  <a:pt x="0" y="314325"/>
                </a:lnTo>
                <a:lnTo>
                  <a:pt x="190500" y="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2"/>
          <p:cNvSpPr txBox="1">
            <a:spLocks noChangeArrowheads="1"/>
          </p:cNvSpPr>
          <p:nvPr/>
        </p:nvSpPr>
        <p:spPr bwMode="auto">
          <a:xfrm>
            <a:off x="3571875" y="214313"/>
            <a:ext cx="5286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 err="1"/>
              <a:t>O</a:t>
            </a:r>
            <a:r>
              <a:rPr lang="cs-CZ" sz="2800" dirty="0" err="1"/>
              <a:t>dstruskovač</a:t>
            </a:r>
            <a:endParaRPr lang="en-US" sz="28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775" y="981075"/>
            <a:ext cx="4452938" cy="3343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3429000"/>
            <a:ext cx="2754312" cy="2592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313" y="981075"/>
            <a:ext cx="2916237" cy="5127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1785918" y="214290"/>
            <a:ext cx="70723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H</a:t>
            </a:r>
            <a:r>
              <a:rPr lang="cs-CZ" sz="2800" dirty="0"/>
              <a:t>lavní dodavatelé</a:t>
            </a:r>
            <a:endParaRPr lang="en-US" sz="2800" dirty="0">
              <a:cs typeface="Arial" charset="0"/>
            </a:endParaRP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357158" y="836712"/>
            <a:ext cx="8286808" cy="565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Font typeface="Arial" charset="0"/>
              <a:buChar char="►"/>
            </a:pPr>
            <a:r>
              <a:rPr lang="cs-CZ" dirty="0"/>
              <a:t> Kotel – </a:t>
            </a:r>
            <a:r>
              <a:rPr lang="cs-CZ" dirty="0" err="1"/>
              <a:t>Hitachi</a:t>
            </a:r>
            <a:r>
              <a:rPr lang="cs-CZ" dirty="0"/>
              <a:t> </a:t>
            </a:r>
            <a:r>
              <a:rPr lang="cs-CZ" dirty="0" err="1"/>
              <a:t>Zosen</a:t>
            </a:r>
            <a:r>
              <a:rPr lang="cs-CZ" dirty="0"/>
              <a:t> KRB.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Arial" charset="0"/>
              <a:buChar char="►"/>
            </a:pPr>
            <a:endParaRPr lang="cs-CZ" dirty="0"/>
          </a:p>
          <a:p>
            <a:pPr>
              <a:spcBef>
                <a:spcPct val="50000"/>
              </a:spcBef>
              <a:buClr>
                <a:srgbClr val="FF0000"/>
              </a:buClr>
              <a:buFont typeface="Arial" charset="0"/>
              <a:buChar char="►"/>
            </a:pPr>
            <a:r>
              <a:rPr lang="cs-CZ" dirty="0"/>
              <a:t> Rošt a podavač – </a:t>
            </a:r>
            <a:r>
              <a:rPr lang="cs-CZ" dirty="0" err="1"/>
              <a:t>Hitachi</a:t>
            </a:r>
            <a:r>
              <a:rPr lang="cs-CZ" dirty="0"/>
              <a:t> ZOSEN INOVA.</a:t>
            </a:r>
          </a:p>
          <a:p>
            <a:pPr>
              <a:spcBef>
                <a:spcPct val="50000"/>
              </a:spcBef>
              <a:buClr>
                <a:srgbClr val="FF0000"/>
              </a:buClr>
            </a:pPr>
            <a:endParaRPr lang="cs-CZ" dirty="0"/>
          </a:p>
          <a:p>
            <a:pPr>
              <a:spcBef>
                <a:spcPct val="50000"/>
              </a:spcBef>
              <a:buClr>
                <a:srgbClr val="FF0000"/>
              </a:buClr>
              <a:buFont typeface="Arial" charset="0"/>
              <a:buChar char="►"/>
            </a:pPr>
            <a:r>
              <a:rPr lang="cs-CZ" dirty="0"/>
              <a:t> Vyzdívky a výdusky – JUREX.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Arial" charset="0"/>
              <a:buChar char="►"/>
            </a:pPr>
            <a:endParaRPr lang="cs-CZ" dirty="0"/>
          </a:p>
          <a:p>
            <a:pPr>
              <a:spcBef>
                <a:spcPct val="50000"/>
              </a:spcBef>
              <a:buClr>
                <a:srgbClr val="FF0000"/>
              </a:buClr>
              <a:buFont typeface="Arial" charset="0"/>
              <a:buChar char="►"/>
            </a:pPr>
            <a:r>
              <a:rPr lang="cs-CZ" dirty="0"/>
              <a:t> Opravy a revize ventilátorů, elektrofiltru a dioxinového filtru – ZVVZ ENVEN.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Arial" charset="0"/>
              <a:buChar char="►"/>
            </a:pPr>
            <a:endParaRPr lang="cs-CZ" dirty="0"/>
          </a:p>
          <a:p>
            <a:pPr>
              <a:spcBef>
                <a:spcPct val="50000"/>
              </a:spcBef>
              <a:buClr>
                <a:srgbClr val="FF0000"/>
              </a:buClr>
              <a:buFont typeface="Arial" charset="0"/>
              <a:buChar char="►"/>
            </a:pPr>
            <a:r>
              <a:rPr lang="cs-CZ" dirty="0"/>
              <a:t> Hlavní svářecí práce – </a:t>
            </a:r>
            <a:r>
              <a:rPr lang="cs-CZ" dirty="0" err="1"/>
              <a:t>Bilfinger</a:t>
            </a:r>
            <a:r>
              <a:rPr lang="cs-CZ" dirty="0"/>
              <a:t> </a:t>
            </a:r>
            <a:r>
              <a:rPr lang="cs-CZ" dirty="0" err="1"/>
              <a:t>Industrial</a:t>
            </a:r>
            <a:r>
              <a:rPr lang="cs-CZ" dirty="0"/>
              <a:t> </a:t>
            </a:r>
            <a:r>
              <a:rPr lang="cs-CZ" dirty="0" err="1"/>
              <a:t>Services</a:t>
            </a:r>
            <a:r>
              <a:rPr lang="cs-CZ" dirty="0"/>
              <a:t> </a:t>
            </a:r>
            <a:r>
              <a:rPr lang="cs-CZ" dirty="0" err="1"/>
              <a:t>Czech</a:t>
            </a:r>
            <a:r>
              <a:rPr lang="cs-CZ" dirty="0"/>
              <a:t>.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Arial" charset="0"/>
              <a:buChar char="►"/>
            </a:pPr>
            <a:endParaRPr lang="cs-CZ" dirty="0"/>
          </a:p>
          <a:p>
            <a:pPr>
              <a:spcBef>
                <a:spcPct val="50000"/>
              </a:spcBef>
              <a:buClr>
                <a:srgbClr val="FF0000"/>
              </a:buClr>
              <a:buFont typeface="Arial" charset="0"/>
              <a:buChar char="►"/>
            </a:pPr>
            <a:r>
              <a:rPr lang="cs-CZ" dirty="0"/>
              <a:t> Údržba řídicího systému spalovny – ABB s.r.o.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Arial" charset="0"/>
              <a:buChar char="►"/>
            </a:pPr>
            <a:endParaRPr lang="cs-CZ" dirty="0"/>
          </a:p>
          <a:p>
            <a:pPr>
              <a:spcBef>
                <a:spcPct val="50000"/>
              </a:spcBef>
              <a:buClr>
                <a:srgbClr val="FF0000"/>
              </a:buClr>
              <a:buFont typeface="Arial" charset="0"/>
              <a:buChar char="►"/>
            </a:pPr>
            <a:r>
              <a:rPr lang="cs-CZ" dirty="0"/>
              <a:t> Pračka spalin – </a:t>
            </a:r>
            <a:r>
              <a:rPr lang="cs-CZ" dirty="0" err="1"/>
              <a:t>Steuler</a:t>
            </a:r>
            <a:r>
              <a:rPr lang="cs-CZ" dirty="0"/>
              <a:t> KCH </a:t>
            </a:r>
            <a:r>
              <a:rPr lang="cs-CZ" dirty="0" err="1"/>
              <a:t>Austria</a:t>
            </a:r>
            <a:endParaRPr lang="cs-CZ" dirty="0"/>
          </a:p>
          <a:p>
            <a:pPr>
              <a:spcBef>
                <a:spcPct val="50000"/>
              </a:spcBef>
              <a:buClr>
                <a:srgbClr val="FF0000"/>
              </a:buClr>
            </a:pPr>
            <a:endParaRPr lang="cs-CZ" sz="1300" dirty="0">
              <a:cs typeface="Arial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1785918" y="214290"/>
            <a:ext cx="70723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B</a:t>
            </a:r>
            <a:r>
              <a:rPr lang="cs-CZ" sz="2800" dirty="0"/>
              <a:t>lokové schéma</a:t>
            </a:r>
            <a:endParaRPr lang="en-US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872716"/>
            <a:ext cx="7741643" cy="4748620"/>
          </a:xfrm>
          <a:prstGeom prst="rect">
            <a:avLst/>
          </a:prstGeom>
        </p:spPr>
      </p:pic>
      <p:sp>
        <p:nvSpPr>
          <p:cNvPr id="7" name="Šipka: doprava 6"/>
          <p:cNvSpPr/>
          <p:nvPr/>
        </p:nvSpPr>
        <p:spPr>
          <a:xfrm>
            <a:off x="1907704" y="5049180"/>
            <a:ext cx="828092" cy="36004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: doprava 7"/>
          <p:cNvSpPr/>
          <p:nvPr/>
        </p:nvSpPr>
        <p:spPr>
          <a:xfrm>
            <a:off x="251520" y="1952836"/>
            <a:ext cx="612068" cy="79208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: doleva 8"/>
          <p:cNvSpPr/>
          <p:nvPr/>
        </p:nvSpPr>
        <p:spPr>
          <a:xfrm>
            <a:off x="359532" y="5121188"/>
            <a:ext cx="468052" cy="216024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lů 9"/>
          <p:cNvSpPr/>
          <p:nvPr/>
        </p:nvSpPr>
        <p:spPr>
          <a:xfrm>
            <a:off x="7344308" y="5549328"/>
            <a:ext cx="468052" cy="5079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1" name="Šipka: doprava 10"/>
          <p:cNvSpPr/>
          <p:nvPr/>
        </p:nvSpPr>
        <p:spPr>
          <a:xfrm>
            <a:off x="8064388" y="3753036"/>
            <a:ext cx="720863" cy="39604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: doprava 11"/>
          <p:cNvSpPr/>
          <p:nvPr/>
        </p:nvSpPr>
        <p:spPr>
          <a:xfrm>
            <a:off x="8063605" y="2132856"/>
            <a:ext cx="828875" cy="36004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53498" y="144878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/>
              <a:t>Odpad</a:t>
            </a:r>
          </a:p>
          <a:p>
            <a:r>
              <a:rPr lang="cs-CZ" sz="1400" b="1" dirty="0"/>
              <a:t>100 000 t/r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835696" y="5467447"/>
            <a:ext cx="1620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/>
              <a:t>Struska/výrobek</a:t>
            </a:r>
          </a:p>
          <a:p>
            <a:pPr algn="ctr"/>
            <a:r>
              <a:rPr lang="cs-CZ" sz="1400" b="1" dirty="0"/>
              <a:t>30 000 t/r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25506" y="5467447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/>
              <a:t>Železo</a:t>
            </a:r>
          </a:p>
          <a:p>
            <a:pPr algn="ctr"/>
            <a:r>
              <a:rPr lang="cs-CZ" sz="1400" b="1" dirty="0"/>
              <a:t>1000 t/r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753081" y="5585640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/>
              <a:t>FK</a:t>
            </a:r>
          </a:p>
          <a:p>
            <a:pPr algn="ctr"/>
            <a:r>
              <a:rPr lang="cs-CZ" sz="1400" b="1" dirty="0"/>
              <a:t>1000 t/r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7373200" y="3229816"/>
            <a:ext cx="151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/>
              <a:t>Odpadní vody</a:t>
            </a:r>
          </a:p>
          <a:p>
            <a:pPr algn="ctr"/>
            <a:r>
              <a:rPr lang="cs-CZ" sz="1400" b="1" dirty="0"/>
              <a:t>16 000 t/r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7944617" y="1710390"/>
            <a:ext cx="1066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/>
              <a:t>Spaliny</a:t>
            </a:r>
          </a:p>
        </p:txBody>
      </p:sp>
      <p:sp>
        <p:nvSpPr>
          <p:cNvPr id="19" name="Šipka: dolů 18"/>
          <p:cNvSpPr/>
          <p:nvPr/>
        </p:nvSpPr>
        <p:spPr>
          <a:xfrm rot="10800000">
            <a:off x="4428714" y="1582211"/>
            <a:ext cx="197630" cy="43595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175956" y="1124744"/>
            <a:ext cx="72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/>
              <a:t>Popílek</a:t>
            </a:r>
          </a:p>
          <a:p>
            <a:pPr algn="ctr"/>
            <a:r>
              <a:rPr lang="cs-CZ" sz="1200" b="1" dirty="0"/>
              <a:t>50 t/r</a:t>
            </a:r>
          </a:p>
        </p:txBody>
      </p:sp>
    </p:spTree>
    <p:extLst>
      <p:ext uri="{BB962C8B-B14F-4D97-AF65-F5344CB8AC3E}">
        <p14:creationId xmlns:p14="http://schemas.microsoft.com/office/powerpoint/2010/main" xmlns="" val="871421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1785918" y="214290"/>
            <a:ext cx="70723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en-US" sz="2800" b="1" dirty="0"/>
              <a:t>O</a:t>
            </a:r>
            <a:r>
              <a:rPr lang="cs-CZ" sz="2800" dirty="0" err="1"/>
              <a:t>dpady</a:t>
            </a:r>
            <a:endParaRPr lang="en-US" sz="2800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1010543430"/>
              </p:ext>
            </p:extLst>
          </p:nvPr>
        </p:nvGraphicFramePr>
        <p:xfrm>
          <a:off x="179512" y="872716"/>
          <a:ext cx="8964488" cy="5364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6116" y="2852936"/>
            <a:ext cx="3361494" cy="144016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846" y="4437112"/>
            <a:ext cx="3295034" cy="13857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283" y="1251708"/>
            <a:ext cx="3357192" cy="145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28261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1785918" y="214290"/>
            <a:ext cx="70723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S</a:t>
            </a:r>
            <a:r>
              <a:rPr lang="cs-CZ" sz="2800" dirty="0"/>
              <a:t>vozová oblast</a:t>
            </a:r>
            <a:endParaRPr lang="en-US" sz="2800" dirty="0"/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516" y="1060896"/>
            <a:ext cx="5845205" cy="4132300"/>
          </a:xfrm>
          <a:prstGeom prst="rect">
            <a:avLst/>
          </a:prstGeom>
        </p:spPr>
      </p:pic>
      <p:sp>
        <p:nvSpPr>
          <p:cNvPr id="22" name="TextovéPole 21"/>
          <p:cNvSpPr txBox="1"/>
          <p:nvPr/>
        </p:nvSpPr>
        <p:spPr>
          <a:xfrm>
            <a:off x="6072198" y="2143116"/>
            <a:ext cx="29504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Hlášení o odpadech </a:t>
            </a:r>
            <a:r>
              <a:rPr lang="cs-CZ" dirty="0" smtClean="0"/>
              <a:t>2015</a:t>
            </a:r>
            <a:endParaRPr lang="cs-CZ" dirty="0"/>
          </a:p>
          <a:p>
            <a:endParaRPr lang="cs-CZ" dirty="0"/>
          </a:p>
          <a:p>
            <a:r>
              <a:rPr lang="cs-CZ" dirty="0"/>
              <a:t>Liberecký kraj</a:t>
            </a:r>
          </a:p>
          <a:p>
            <a:endParaRPr lang="cs-CZ" dirty="0"/>
          </a:p>
          <a:p>
            <a:r>
              <a:rPr lang="cs-CZ" dirty="0"/>
              <a:t>IČZ, IČP – mobilní zařízení</a:t>
            </a:r>
          </a:p>
          <a:p>
            <a:r>
              <a:rPr lang="cs-CZ" dirty="0"/>
              <a:t>(Praha, Hradec Králové)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431540" y="5193196"/>
            <a:ext cx="4939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Zpracováno ve spolupráci v VUT Brno - Ing. Radovan Šomplák, Ph.D.</a:t>
            </a:r>
          </a:p>
        </p:txBody>
      </p:sp>
    </p:spTree>
    <p:extLst>
      <p:ext uri="{BB962C8B-B14F-4D97-AF65-F5344CB8AC3E}">
        <p14:creationId xmlns:p14="http://schemas.microsoft.com/office/powerpoint/2010/main" xmlns="" val="8128017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1785918" y="214290"/>
            <a:ext cx="70723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O</a:t>
            </a:r>
            <a:r>
              <a:rPr lang="cs-CZ" sz="2800" dirty="0"/>
              <a:t>dpadní vody</a:t>
            </a:r>
            <a:endParaRPr lang="en-US" sz="2800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/>
          </p:nvPr>
        </p:nvGraphicFramePr>
        <p:xfrm>
          <a:off x="3203848" y="980728"/>
          <a:ext cx="5544616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xmlns="" val="2824450920"/>
                    </a:ext>
                  </a:extLst>
                </a:gridCol>
                <a:gridCol w="1764196">
                  <a:extLst>
                    <a:ext uri="{9D8B030D-6E8A-4147-A177-3AD203B41FA5}">
                      <a16:colId xmlns:a16="http://schemas.microsoft.com/office/drawing/2014/main" xmlns="" val="32472471"/>
                    </a:ext>
                  </a:extLst>
                </a:gridCol>
                <a:gridCol w="2700300">
                  <a:extLst>
                    <a:ext uri="{9D8B030D-6E8A-4147-A177-3AD203B41FA5}">
                      <a16:colId xmlns:a16="http://schemas.microsoft.com/office/drawing/2014/main" xmlns="" val="3521656228"/>
                    </a:ext>
                  </a:extLst>
                </a:gridCol>
              </a:tblGrid>
              <a:tr h="212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Ukazatel</a:t>
                      </a:r>
                    </a:p>
                    <a:p>
                      <a:pPr algn="ctr"/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Koncentrace </a:t>
                      </a:r>
                      <a:r>
                        <a:rPr lang="en-US" sz="1400" dirty="0"/>
                        <a:t>[</a:t>
                      </a:r>
                      <a:r>
                        <a:rPr lang="cs-CZ" sz="1400" dirty="0"/>
                        <a:t>mg/l</a:t>
                      </a:r>
                      <a:r>
                        <a:rPr lang="en-US" sz="1400" dirty="0"/>
                        <a:t>]</a:t>
                      </a:r>
                      <a:r>
                        <a:rPr lang="cs-CZ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Vypouštěná</a:t>
                      </a:r>
                      <a:r>
                        <a:rPr lang="cs-CZ" sz="1400" baseline="0" dirty="0"/>
                        <a:t> koncentrace </a:t>
                      </a:r>
                      <a:r>
                        <a:rPr lang="en-US" sz="1400" dirty="0"/>
                        <a:t>[</a:t>
                      </a:r>
                      <a:r>
                        <a:rPr lang="cs-CZ" sz="1400" dirty="0"/>
                        <a:t>mg/l</a:t>
                      </a:r>
                      <a:r>
                        <a:rPr lang="en-US" sz="1400" dirty="0"/>
                        <a:t>]</a:t>
                      </a:r>
                      <a:r>
                        <a:rPr lang="cs-CZ" sz="1400" dirty="0"/>
                        <a:t> </a:t>
                      </a:r>
                    </a:p>
                    <a:p>
                      <a:pPr algn="ctr"/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0210590"/>
                  </a:ext>
                </a:extLst>
              </a:tr>
              <a:tr h="193732">
                <a:tc>
                  <a:txBody>
                    <a:bodyPr/>
                    <a:lstStyle/>
                    <a:p>
                      <a:r>
                        <a:rPr lang="cs-CZ" sz="1400" dirty="0"/>
                        <a:t>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6-9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8,17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40539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1400" dirty="0"/>
                        <a:t>SO</a:t>
                      </a:r>
                      <a:r>
                        <a:rPr lang="cs-CZ" sz="1400" baseline="-25000" dirty="0"/>
                        <a:t>4</a:t>
                      </a:r>
                      <a:r>
                        <a:rPr lang="cs-CZ" sz="1400" baseline="30000" dirty="0"/>
                        <a:t>2-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684695"/>
                  </a:ext>
                </a:extLst>
              </a:tr>
              <a:tr h="283150">
                <a:tc>
                  <a:txBody>
                    <a:bodyPr/>
                    <a:lstStyle/>
                    <a:p>
                      <a:r>
                        <a:rPr lang="cs-CZ" sz="1400" dirty="0"/>
                        <a:t>Cl</a:t>
                      </a:r>
                      <a:r>
                        <a:rPr lang="cs-CZ" sz="1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56000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41200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5694326"/>
                  </a:ext>
                </a:extLst>
              </a:tr>
              <a:tr h="283150">
                <a:tc>
                  <a:txBody>
                    <a:bodyPr/>
                    <a:lstStyle/>
                    <a:p>
                      <a:r>
                        <a:rPr lang="cs-CZ" sz="1400" dirty="0" err="1"/>
                        <a:t>Pb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0,06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15069607"/>
                  </a:ext>
                </a:extLst>
              </a:tr>
              <a:tr h="283150">
                <a:tc>
                  <a:txBody>
                    <a:bodyPr/>
                    <a:lstStyle/>
                    <a:p>
                      <a:r>
                        <a:rPr lang="cs-CZ" sz="1400" dirty="0" err="1"/>
                        <a:t>Cu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0,15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8872178"/>
                  </a:ext>
                </a:extLst>
              </a:tr>
              <a:tr h="283150">
                <a:tc>
                  <a:txBody>
                    <a:bodyPr/>
                    <a:lstStyle/>
                    <a:p>
                      <a:r>
                        <a:rPr lang="cs-CZ" sz="1400" dirty="0" err="1"/>
                        <a:t>Zn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5955320"/>
                  </a:ext>
                </a:extLst>
              </a:tr>
              <a:tr h="283150">
                <a:tc>
                  <a:txBody>
                    <a:bodyPr/>
                    <a:lstStyle/>
                    <a:p>
                      <a:r>
                        <a:rPr lang="cs-CZ" sz="1400" dirty="0"/>
                        <a:t>F</a:t>
                      </a:r>
                      <a:r>
                        <a:rPr lang="cs-CZ" sz="1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7854786"/>
                  </a:ext>
                </a:extLst>
              </a:tr>
              <a:tr h="283150">
                <a:tc>
                  <a:txBody>
                    <a:bodyPr/>
                    <a:lstStyle/>
                    <a:p>
                      <a:r>
                        <a:rPr lang="cs-CZ" sz="1400" dirty="0"/>
                        <a:t>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112000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68900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1873034"/>
                  </a:ext>
                </a:extLst>
              </a:tr>
              <a:tr h="283150">
                <a:tc>
                  <a:txBody>
                    <a:bodyPr/>
                    <a:lstStyle/>
                    <a:p>
                      <a:r>
                        <a:rPr lang="cs-CZ" sz="1400" dirty="0" err="1"/>
                        <a:t>Cr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34018516"/>
                  </a:ext>
                </a:extLst>
              </a:tr>
              <a:tr h="283150">
                <a:tc>
                  <a:txBody>
                    <a:bodyPr/>
                    <a:lstStyle/>
                    <a:p>
                      <a:r>
                        <a:rPr lang="cs-CZ" sz="1400" dirty="0"/>
                        <a:t>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0,04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4854378"/>
                  </a:ext>
                </a:extLst>
              </a:tr>
              <a:tr h="283150">
                <a:tc>
                  <a:txBody>
                    <a:bodyPr/>
                    <a:lstStyle/>
                    <a:p>
                      <a:r>
                        <a:rPr lang="cs-CZ" sz="1400" dirty="0"/>
                        <a:t>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0,15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0,07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57854615"/>
                  </a:ext>
                </a:extLst>
              </a:tr>
              <a:tr h="283150">
                <a:tc>
                  <a:txBody>
                    <a:bodyPr/>
                    <a:lstStyle/>
                    <a:p>
                      <a:r>
                        <a:rPr lang="cs-CZ" sz="1400" dirty="0"/>
                        <a:t>PCDD/F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0,3 mg TE/l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0,02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36313219"/>
                  </a:ext>
                </a:extLst>
              </a:tr>
              <a:tr h="283150">
                <a:tc>
                  <a:txBody>
                    <a:bodyPr/>
                    <a:lstStyle/>
                    <a:p>
                      <a:r>
                        <a:rPr lang="cs-CZ" sz="1400" i="1" dirty="0" err="1"/>
                        <a:t>Hg</a:t>
                      </a:r>
                      <a:endParaRPr lang="cs-CZ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i="1" dirty="0"/>
                        <a:t>0,04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i="1" dirty="0"/>
                        <a:t>0,001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94939300"/>
                  </a:ext>
                </a:extLst>
              </a:tr>
              <a:tr h="283150">
                <a:tc>
                  <a:txBody>
                    <a:bodyPr/>
                    <a:lstStyle/>
                    <a:p>
                      <a:r>
                        <a:rPr lang="cs-CZ" sz="1400" i="1" dirty="0"/>
                        <a:t>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i="1" dirty="0"/>
                        <a:t>0,07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i="1" dirty="0"/>
                        <a:t>0,01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21972197"/>
                  </a:ext>
                </a:extLst>
              </a:tr>
            </a:tbl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323529" y="2168860"/>
            <a:ext cx="28803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Podmínky IP:</a:t>
            </a:r>
          </a:p>
          <a:p>
            <a:endParaRPr lang="cs-CZ" sz="1600" dirty="0"/>
          </a:p>
          <a:p>
            <a:r>
              <a:rPr lang="cs-CZ" sz="1600" dirty="0"/>
              <a:t>Množství:</a:t>
            </a:r>
          </a:p>
          <a:p>
            <a:r>
              <a:rPr lang="cs-CZ" sz="1600" dirty="0"/>
              <a:t>4m</a:t>
            </a:r>
            <a:r>
              <a:rPr lang="cs-CZ" sz="1600" baseline="30000" dirty="0"/>
              <a:t>3</a:t>
            </a:r>
            <a:r>
              <a:rPr lang="cs-CZ" sz="1600" dirty="0"/>
              <a:t>/h; 3000 m</a:t>
            </a:r>
            <a:r>
              <a:rPr lang="cs-CZ" sz="1600" baseline="30000" dirty="0"/>
              <a:t>3</a:t>
            </a:r>
            <a:r>
              <a:rPr lang="cs-CZ" sz="1600" dirty="0"/>
              <a:t>/měsíc; </a:t>
            </a:r>
          </a:p>
          <a:p>
            <a:r>
              <a:rPr lang="cs-CZ" sz="1600" dirty="0"/>
              <a:t>36 000 m</a:t>
            </a:r>
            <a:r>
              <a:rPr lang="cs-CZ" sz="1600" baseline="30000" dirty="0"/>
              <a:t>3</a:t>
            </a:r>
            <a:r>
              <a:rPr lang="cs-CZ" sz="1600" dirty="0"/>
              <a:t>/rok</a:t>
            </a:r>
          </a:p>
          <a:p>
            <a:endParaRPr lang="cs-CZ" sz="1600" dirty="0"/>
          </a:p>
          <a:p>
            <a:r>
              <a:rPr lang="cs-CZ" sz="1600" dirty="0"/>
              <a:t>Městská kanalizace – SČVK</a:t>
            </a:r>
          </a:p>
          <a:p>
            <a:endParaRPr lang="cs-CZ" sz="1600" dirty="0"/>
          </a:p>
          <a:p>
            <a:r>
              <a:rPr lang="cs-CZ" sz="1600" dirty="0"/>
              <a:t>Snaha o snížení množství vypouštěných vod vs. zvýšení koncentrací – navýšení limitů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03848" y="5816297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Zvláště nebezpečné látky</a:t>
            </a:r>
          </a:p>
        </p:txBody>
      </p:sp>
    </p:spTree>
    <p:extLst>
      <p:ext uri="{BB962C8B-B14F-4D97-AF65-F5344CB8AC3E}">
        <p14:creationId xmlns:p14="http://schemas.microsoft.com/office/powerpoint/2010/main" xmlns="" val="33475180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1785918" y="214290"/>
            <a:ext cx="70723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S</a:t>
            </a:r>
            <a:r>
              <a:rPr lang="cs-CZ" sz="2800" dirty="0"/>
              <a:t>paliny – limity</a:t>
            </a:r>
            <a:endParaRPr lang="en-US" sz="2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13" y="2385284"/>
            <a:ext cx="4818043" cy="3311568"/>
          </a:xfrm>
          <a:prstGeom prst="rect">
            <a:avLst/>
          </a:prstGeom>
        </p:spPr>
      </p:pic>
      <p:sp>
        <p:nvSpPr>
          <p:cNvPr id="24" name="TextovéPole 23"/>
          <p:cNvSpPr txBox="1"/>
          <p:nvPr/>
        </p:nvSpPr>
        <p:spPr>
          <a:xfrm>
            <a:off x="2671958" y="1099152"/>
            <a:ext cx="41964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Limity 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Vyhláška č. 415/2012 Sb. kromě HF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941760"/>
            <a:ext cx="3991532" cy="214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2959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2"/>
          <p:cNvSpPr txBox="1">
            <a:spLocks noChangeArrowheads="1"/>
          </p:cNvSpPr>
          <p:nvPr/>
        </p:nvSpPr>
        <p:spPr bwMode="auto">
          <a:xfrm>
            <a:off x="2051720" y="214290"/>
            <a:ext cx="68065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>
                <a:cs typeface="Arial" charset="0"/>
              </a:rPr>
              <a:t>T</a:t>
            </a:r>
            <a:r>
              <a:rPr lang="cs-CZ" sz="2800" dirty="0"/>
              <a:t>echnologie a provozní parametry</a:t>
            </a:r>
            <a:endParaRPr lang="cs-CZ" sz="2800" b="1" dirty="0">
              <a:cs typeface="Arial" charset="0"/>
            </a:endParaRPr>
          </a:p>
        </p:txBody>
      </p:sp>
      <p:sp>
        <p:nvSpPr>
          <p:cNvPr id="5123" name="Text Box 22"/>
          <p:cNvSpPr txBox="1">
            <a:spLocks noChangeArrowheads="1"/>
          </p:cNvSpPr>
          <p:nvPr/>
        </p:nvSpPr>
        <p:spPr bwMode="auto">
          <a:xfrm>
            <a:off x="357158" y="1071546"/>
            <a:ext cx="8429684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r>
              <a:rPr lang="cs-CZ" b="1" dirty="0">
                <a:cs typeface="Arial" charset="0"/>
              </a:rPr>
              <a:t> Roční kapacita:</a:t>
            </a:r>
            <a:r>
              <a:rPr lang="cs-CZ" dirty="0">
                <a:cs typeface="Arial" charset="0"/>
              </a:rPr>
              <a:t>	96 000 t/a</a:t>
            </a: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r>
              <a:rPr lang="cs-CZ" b="1" dirty="0">
                <a:cs typeface="Arial" charset="0"/>
              </a:rPr>
              <a:t> </a:t>
            </a:r>
            <a:r>
              <a:rPr lang="cs-CZ" b="1" dirty="0"/>
              <a:t>Počet linek</a:t>
            </a:r>
            <a:r>
              <a:rPr lang="cs-CZ" b="1" dirty="0">
                <a:cs typeface="Arial" charset="0"/>
              </a:rPr>
              <a:t>:		</a:t>
            </a:r>
            <a:r>
              <a:rPr lang="cs-CZ" dirty="0">
                <a:cs typeface="Arial" charset="0"/>
              </a:rPr>
              <a:t>1</a:t>
            </a: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r>
              <a:rPr lang="cs-CZ" b="1" dirty="0">
                <a:cs typeface="Arial" charset="0"/>
              </a:rPr>
              <a:t> Uvedení do provozu:	</a:t>
            </a:r>
            <a:r>
              <a:rPr lang="cs-CZ" dirty="0">
                <a:cs typeface="Arial" charset="0"/>
              </a:rPr>
              <a:t>1999 </a:t>
            </a: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r>
              <a:rPr lang="cs-CZ" b="1" dirty="0">
                <a:cs typeface="Arial" charset="0"/>
              </a:rPr>
              <a:t> Kotel: 		</a:t>
            </a:r>
            <a:r>
              <a:rPr lang="cs-CZ" dirty="0" err="1">
                <a:cs typeface="Arial" charset="0"/>
              </a:rPr>
              <a:t>čtyřtahový</a:t>
            </a:r>
            <a:r>
              <a:rPr lang="cs-CZ" dirty="0">
                <a:cs typeface="Arial" charset="0"/>
              </a:rPr>
              <a:t> s přirozeným oběhem vody</a:t>
            </a:r>
          </a:p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cs-CZ" dirty="0">
                <a:cs typeface="Arial" charset="0"/>
              </a:rPr>
              <a:t>			38,3 </a:t>
            </a:r>
            <a:r>
              <a:rPr lang="cs-CZ" dirty="0" err="1">
                <a:cs typeface="Arial" charset="0"/>
              </a:rPr>
              <a:t>MWte</a:t>
            </a:r>
            <a:r>
              <a:rPr lang="cs-CZ" dirty="0">
                <a:cs typeface="Arial" charset="0"/>
              </a:rPr>
              <a:t>, 43 bar / 410 °C</a:t>
            </a:r>
          </a:p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cs-CZ" dirty="0">
                <a:cs typeface="Arial" charset="0"/>
              </a:rPr>
              <a:t>			předsuvný rošt, chlazení vzduchem</a:t>
            </a: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r>
              <a:rPr lang="cs-CZ" b="1" dirty="0">
                <a:cs typeface="Arial" charset="0"/>
              </a:rPr>
              <a:t> Turbíny:	</a:t>
            </a:r>
            <a:r>
              <a:rPr lang="cs-CZ" dirty="0">
                <a:cs typeface="Arial" charset="0"/>
              </a:rPr>
              <a:t> 	</a:t>
            </a:r>
            <a:r>
              <a:rPr lang="cs-CZ" dirty="0" err="1">
                <a:cs typeface="Arial" charset="0"/>
              </a:rPr>
              <a:t>protitlaká</a:t>
            </a:r>
            <a:r>
              <a:rPr lang="cs-CZ" dirty="0">
                <a:cs typeface="Arial" charset="0"/>
              </a:rPr>
              <a:t>, 3.5 </a:t>
            </a:r>
            <a:r>
              <a:rPr lang="cs-CZ" dirty="0" err="1">
                <a:cs typeface="Arial" charset="0"/>
              </a:rPr>
              <a:t>MWe</a:t>
            </a:r>
            <a:endParaRPr lang="cs-CZ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cs-CZ" dirty="0">
                <a:cs typeface="Arial" charset="0"/>
              </a:rPr>
              <a:t>			</a:t>
            </a:r>
            <a:r>
              <a:rPr lang="cs-CZ" dirty="0" err="1">
                <a:cs typeface="Arial" charset="0"/>
              </a:rPr>
              <a:t>Curtisova</a:t>
            </a:r>
            <a:r>
              <a:rPr lang="cs-CZ" dirty="0">
                <a:cs typeface="Arial" charset="0"/>
              </a:rPr>
              <a:t>, 1.04 </a:t>
            </a:r>
            <a:r>
              <a:rPr lang="cs-CZ" dirty="0" err="1">
                <a:cs typeface="Arial" charset="0"/>
              </a:rPr>
              <a:t>MWe</a:t>
            </a:r>
            <a:endParaRPr lang="cs-CZ" dirty="0">
              <a:cs typeface="Arial" charset="0"/>
            </a:endParaRPr>
          </a:p>
          <a:p>
            <a:pPr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Ø"/>
            </a:pPr>
            <a:r>
              <a:rPr lang="cs-CZ" b="1" dirty="0">
                <a:cs typeface="Arial" charset="0"/>
              </a:rPr>
              <a:t> Čištění spalin:		</a:t>
            </a:r>
            <a:r>
              <a:rPr lang="cs-CZ" dirty="0">
                <a:cs typeface="Arial" charset="0"/>
              </a:rPr>
              <a:t>SNCR</a:t>
            </a:r>
          </a:p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cs-CZ" dirty="0">
                <a:cs typeface="Arial" charset="0"/>
              </a:rPr>
              <a:t>			Elektrofiltr</a:t>
            </a:r>
          </a:p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cs-CZ" dirty="0">
                <a:cs typeface="Arial" charset="0"/>
              </a:rPr>
              <a:t>			Dioxinový filtr</a:t>
            </a:r>
          </a:p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cs-CZ" dirty="0">
                <a:cs typeface="Arial" charset="0"/>
              </a:rPr>
              <a:t>			Pračka spalin</a:t>
            </a:r>
            <a:r>
              <a:rPr lang="cs-CZ" sz="1600" b="1" dirty="0">
                <a:cs typeface="Arial" charset="0"/>
              </a:rPr>
              <a:t>	</a:t>
            </a:r>
          </a:p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cs-CZ" sz="1400" b="1" dirty="0">
                <a:cs typeface="Arial" charset="0"/>
              </a:rPr>
              <a:t>	</a:t>
            </a:r>
            <a:endParaRPr lang="cs-CZ" sz="1300" dirty="0">
              <a:cs typeface="Arial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1785918" y="214290"/>
            <a:ext cx="70723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S</a:t>
            </a:r>
            <a:r>
              <a:rPr lang="cs-CZ" sz="2800" dirty="0"/>
              <a:t>paliny – měření</a:t>
            </a:r>
            <a:endParaRPr lang="en-US" sz="2800" dirty="0"/>
          </a:p>
        </p:txBody>
      </p:sp>
      <p:pic>
        <p:nvPicPr>
          <p:cNvPr id="22" name="Obrázek 21" descr="C:\Users\jadrny\AppData\Local\Microsoft\Windows\INetCacheContent.Word\WP_20160915_13_17_38_Pr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3114" y="3688369"/>
            <a:ext cx="4280886" cy="247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" y="3685004"/>
            <a:ext cx="4853833" cy="2480300"/>
          </a:xfrm>
          <a:prstGeom prst="rect">
            <a:avLst/>
          </a:prstGeom>
        </p:spPr>
      </p:pic>
      <p:sp>
        <p:nvSpPr>
          <p:cNvPr id="24" name="TextovéPole 23"/>
          <p:cNvSpPr txBox="1"/>
          <p:nvPr/>
        </p:nvSpPr>
        <p:spPr>
          <a:xfrm>
            <a:off x="193857" y="1088740"/>
            <a:ext cx="467948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Nové měření 2014/2015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Dotace de </a:t>
            </a:r>
            <a:r>
              <a:rPr lang="cs-CZ" dirty="0" err="1"/>
              <a:t>minimis</a:t>
            </a:r>
            <a:r>
              <a:rPr lang="cs-CZ" dirty="0"/>
              <a:t> 80 % (SFŽP, MPO)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2 linky – spolehlivost (kalibrace, poruchy)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Společné měření TOC (nový), TZL,</a:t>
            </a:r>
          </a:p>
          <a:p>
            <a:r>
              <a:rPr lang="cs-CZ" dirty="0"/>
              <a:t>     fyzikální veličiny</a:t>
            </a:r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364" y="6198436"/>
            <a:ext cx="4797388" cy="65956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701" y="908720"/>
            <a:ext cx="4550807" cy="274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48056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1785918" y="214290"/>
            <a:ext cx="70723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S</a:t>
            </a:r>
            <a:r>
              <a:rPr lang="cs-CZ" sz="2800" dirty="0"/>
              <a:t>paliny - vyhodnocení</a:t>
            </a:r>
            <a:endParaRPr lang="en-US" sz="2800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872589" y="4473116"/>
          <a:ext cx="7362817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50067">
                  <a:extLst>
                    <a:ext uri="{9D8B030D-6E8A-4147-A177-3AD203B41FA5}">
                      <a16:colId xmlns:a16="http://schemas.microsoft.com/office/drawing/2014/main" xmlns="" val="4168097878"/>
                    </a:ext>
                  </a:extLst>
                </a:gridCol>
                <a:gridCol w="1162550">
                  <a:extLst>
                    <a:ext uri="{9D8B030D-6E8A-4147-A177-3AD203B41FA5}">
                      <a16:colId xmlns:a16="http://schemas.microsoft.com/office/drawing/2014/main" xmlns="" val="1060614484"/>
                    </a:ext>
                  </a:extLst>
                </a:gridCol>
                <a:gridCol w="1162550">
                  <a:extLst>
                    <a:ext uri="{9D8B030D-6E8A-4147-A177-3AD203B41FA5}">
                      <a16:colId xmlns:a16="http://schemas.microsoft.com/office/drawing/2014/main" xmlns="" val="2554464685"/>
                    </a:ext>
                  </a:extLst>
                </a:gridCol>
                <a:gridCol w="1162550">
                  <a:extLst>
                    <a:ext uri="{9D8B030D-6E8A-4147-A177-3AD203B41FA5}">
                      <a16:colId xmlns:a16="http://schemas.microsoft.com/office/drawing/2014/main" xmlns="" val="4239116867"/>
                    </a:ext>
                  </a:extLst>
                </a:gridCol>
                <a:gridCol w="1162550">
                  <a:extLst>
                    <a:ext uri="{9D8B030D-6E8A-4147-A177-3AD203B41FA5}">
                      <a16:colId xmlns:a16="http://schemas.microsoft.com/office/drawing/2014/main" xmlns="" val="2906084750"/>
                    </a:ext>
                  </a:extLst>
                </a:gridCol>
                <a:gridCol w="1162550">
                  <a:extLst>
                    <a:ext uri="{9D8B030D-6E8A-4147-A177-3AD203B41FA5}">
                      <a16:colId xmlns:a16="http://schemas.microsoft.com/office/drawing/2014/main" xmlns="" val="1005693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[</a:t>
                      </a:r>
                      <a:r>
                        <a:rPr lang="cs-CZ" dirty="0"/>
                        <a:t>t/rok</a:t>
                      </a:r>
                      <a:r>
                        <a:rPr lang="en-US" dirty="0"/>
                        <a:t>]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TZL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SO</a:t>
                      </a:r>
                      <a:r>
                        <a:rPr lang="cs-CZ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NOx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TOC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6806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TMZ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40101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8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Lbc</a:t>
                      </a:r>
                      <a:r>
                        <a:rPr lang="cs-CZ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kraj (ČHU)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1289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15551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4788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83771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Podíl TMZ </a:t>
                      </a:r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cs-CZ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cs-CZ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0,00008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0,0008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00192302"/>
                  </a:ext>
                </a:extLst>
              </a:tr>
            </a:tbl>
          </a:graphicData>
        </a:graphic>
      </p:graphicFrame>
      <p:graphicFrame>
        <p:nvGraphicFramePr>
          <p:cNvPr id="7" name="Graf 6"/>
          <p:cNvGraphicFramePr>
            <a:graphicFrameLocks/>
          </p:cNvGraphicFramePr>
          <p:nvPr/>
        </p:nvGraphicFramePr>
        <p:xfrm>
          <a:off x="395536" y="1016732"/>
          <a:ext cx="8352928" cy="3348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22962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1785918" y="214290"/>
            <a:ext cx="70723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P</a:t>
            </a:r>
            <a:r>
              <a:rPr lang="cs-CZ" sz="2800" dirty="0"/>
              <a:t>oplatky</a:t>
            </a:r>
            <a:endParaRPr lang="en-US" sz="2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652" y="1520788"/>
            <a:ext cx="5601482" cy="2124371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31540" y="1044331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Vývoj poplatku v </a:t>
            </a:r>
            <a:r>
              <a:rPr lang="cs-CZ" sz="1600" dirty="0" err="1"/>
              <a:t>kč</a:t>
            </a:r>
            <a:r>
              <a:rPr lang="cs-CZ" sz="1600" dirty="0"/>
              <a:t>/t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652" y="4071199"/>
            <a:ext cx="5449060" cy="71447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45758" y="3753036"/>
            <a:ext cx="7502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Koeficient v závislosti plnění specifického emisního limitu 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44518" y="5574722"/>
            <a:ext cx="6818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Pouze </a:t>
            </a:r>
            <a:r>
              <a:rPr lang="cs-CZ" sz="1600" dirty="0" err="1"/>
              <a:t>NOx</a:t>
            </a:r>
            <a:r>
              <a:rPr lang="cs-CZ" sz="1600" dirty="0"/>
              <a:t>; optimalizace SNCR pro koeficient 0,2-0,4 (100-140 mg/m</a:t>
            </a:r>
            <a:r>
              <a:rPr lang="cs-CZ" sz="1600" baseline="30000" dirty="0"/>
              <a:t>3</a:t>
            </a:r>
            <a:r>
              <a:rPr lang="cs-CZ" sz="1600" dirty="0"/>
              <a:t>)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43195" y="5073811"/>
            <a:ext cx="6818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Poplatek: vypuštěné množství * koeficient * poplatek</a:t>
            </a:r>
          </a:p>
        </p:txBody>
      </p:sp>
    </p:spTree>
    <p:extLst>
      <p:ext uri="{BB962C8B-B14F-4D97-AF65-F5344CB8AC3E}">
        <p14:creationId xmlns:p14="http://schemas.microsoft.com/office/powerpoint/2010/main" xmlns="" val="42479670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2"/>
          <p:cNvSpPr txBox="1">
            <a:spLocks noChangeArrowheads="1"/>
          </p:cNvSpPr>
          <p:nvPr/>
        </p:nvSpPr>
        <p:spPr bwMode="auto">
          <a:xfrm>
            <a:off x="2555775" y="944563"/>
            <a:ext cx="48245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cs-CZ" sz="3200" b="1" dirty="0"/>
              <a:t>Děkujeme za pozornost</a:t>
            </a:r>
            <a:endParaRPr lang="en-US" sz="3200" dirty="0"/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2" cstate="print"/>
          <a:srcRect r="5766"/>
          <a:stretch>
            <a:fillRect/>
          </a:stretch>
        </p:blipFill>
        <p:spPr bwMode="auto">
          <a:xfrm>
            <a:off x="1583668" y="1772816"/>
            <a:ext cx="6120679" cy="419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3563888" y="224644"/>
            <a:ext cx="52863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>
                <a:cs typeface="Arial" charset="0"/>
              </a:rPr>
              <a:t>K</a:t>
            </a:r>
            <a:r>
              <a:rPr lang="cs-CZ" sz="2800" dirty="0">
                <a:cs typeface="Arial" charset="0"/>
              </a:rPr>
              <a:t>PI</a:t>
            </a:r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503548" y="1304764"/>
          <a:ext cx="8064895" cy="2678930"/>
        </p:xfrm>
        <a:graphic>
          <a:graphicData uri="http://schemas.openxmlformats.org/drawingml/2006/table">
            <a:tbl>
              <a:tblPr/>
              <a:tblGrid>
                <a:gridCol w="23762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37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292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040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916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6789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kern="1200" noProof="0" dirty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kern="1200" noProof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noProof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2013/2014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noProof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2014/2015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noProof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2015/2016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789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Provozní hodiny</a:t>
                      </a: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8 450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7 901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cs-CZ" sz="1400" kern="1200" baseline="0" noProof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400" kern="1200" noProof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299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789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Plánované odstavení</a:t>
                      </a: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256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364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409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789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Neplánované</a:t>
                      </a:r>
                      <a:r>
                        <a:rPr lang="cs-CZ" sz="1400" kern="1200" baseline="0" noProof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odstavení</a:t>
                      </a:r>
                      <a:endParaRPr lang="cs-CZ" sz="1400" kern="1200" noProof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495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789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Odpad celkem</a:t>
                      </a: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96 979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89 453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96 023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789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Výroba tepla</a:t>
                      </a: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TJ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730,4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786,6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844,9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789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Dodávka tepla</a:t>
                      </a: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TJ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692,3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626,3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660,8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789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Výhřevnost</a:t>
                      </a: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GJ/t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10,43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10,09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10,46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789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Výroba elektrické</a:t>
                      </a:r>
                      <a:r>
                        <a:rPr lang="cs-CZ" sz="1400" kern="1200" baseline="0" noProof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energie</a:t>
                      </a:r>
                      <a:endParaRPr lang="cs-CZ" sz="1400" kern="1200" noProof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MW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24 947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24 175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27 144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78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noProof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Dodávka</a:t>
                      </a:r>
                      <a:r>
                        <a:rPr lang="cs-CZ" sz="1400" kern="1200" baseline="0" noProof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elektrické energie</a:t>
                      </a:r>
                      <a:endParaRPr lang="cs-CZ" sz="1400" kern="1200" noProof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MW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14 504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</a:t>
                      </a:r>
                      <a:r>
                        <a:rPr lang="cs-CZ" sz="1400" kern="1200" baseline="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974</a:t>
                      </a:r>
                      <a:endParaRPr lang="cs-CZ" sz="1400" kern="1200" noProof="0" dirty="0">
                        <a:solidFill>
                          <a:schemeClr val="tx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noProof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16 354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2"/>
          <p:cNvSpPr txBox="1">
            <a:spLocks noChangeArrowheads="1"/>
          </p:cNvSpPr>
          <p:nvPr/>
        </p:nvSpPr>
        <p:spPr bwMode="auto">
          <a:xfrm>
            <a:off x="3571875" y="214313"/>
            <a:ext cx="5286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L</a:t>
            </a:r>
            <a:r>
              <a:rPr lang="cs-CZ" sz="2800" dirty="0"/>
              <a:t>etní provoz</a:t>
            </a:r>
            <a:endParaRPr lang="en-US" sz="2800" dirty="0"/>
          </a:p>
        </p:txBody>
      </p:sp>
      <p:graphicFrame>
        <p:nvGraphicFramePr>
          <p:cNvPr id="5" name="Graf 4"/>
          <p:cNvGraphicFramePr/>
          <p:nvPr/>
        </p:nvGraphicFramePr>
        <p:xfrm>
          <a:off x="215516" y="1340768"/>
          <a:ext cx="8712968" cy="3915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2"/>
          <p:cNvSpPr txBox="1">
            <a:spLocks noChangeArrowheads="1"/>
          </p:cNvSpPr>
          <p:nvPr/>
        </p:nvSpPr>
        <p:spPr bwMode="auto">
          <a:xfrm>
            <a:off x="2519773" y="214313"/>
            <a:ext cx="63384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1. etapa : </a:t>
            </a:r>
            <a:r>
              <a:rPr lang="cs-CZ" sz="2800" dirty="0"/>
              <a:t>Úprava turbíny</a:t>
            </a:r>
            <a:endParaRPr lang="en-US" sz="2800" dirty="0"/>
          </a:p>
        </p:txBody>
      </p:sp>
      <p:pic>
        <p:nvPicPr>
          <p:cNvPr id="8195" name="Obrázek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1628775"/>
            <a:ext cx="3790950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Obrázek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0038" y="3924300"/>
            <a:ext cx="2200275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Obdélník 4"/>
          <p:cNvSpPr>
            <a:spLocks noChangeArrowheads="1"/>
          </p:cNvSpPr>
          <p:nvPr/>
        </p:nvSpPr>
        <p:spPr bwMode="auto">
          <a:xfrm>
            <a:off x="431800" y="1160463"/>
            <a:ext cx="540404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/>
              <a:t>Intenzifikace </a:t>
            </a:r>
            <a:r>
              <a:rPr lang="cs-CZ" b="1" dirty="0" err="1"/>
              <a:t>Curtisovy</a:t>
            </a:r>
            <a:r>
              <a:rPr lang="cs-CZ" b="1" dirty="0"/>
              <a:t> turbíny: </a:t>
            </a:r>
            <a:r>
              <a:rPr lang="cs-CZ" dirty="0"/>
              <a:t>z 16 t/h na 26 t/h</a:t>
            </a:r>
          </a:p>
          <a:p>
            <a:endParaRPr lang="cs-CZ" dirty="0"/>
          </a:p>
          <a:p>
            <a:r>
              <a:rPr lang="cs-CZ" b="1" dirty="0"/>
              <a:t>Hlavní změny: </a:t>
            </a:r>
            <a:r>
              <a:rPr lang="cs-CZ" dirty="0"/>
              <a:t>oběžné kolo, </a:t>
            </a:r>
            <a:r>
              <a:rPr lang="cs-CZ" dirty="0" err="1"/>
              <a:t>dýzové</a:t>
            </a:r>
            <a:r>
              <a:rPr lang="cs-CZ" dirty="0"/>
              <a:t> kolo, </a:t>
            </a:r>
          </a:p>
          <a:p>
            <a:r>
              <a:rPr lang="cs-CZ" dirty="0"/>
              <a:t>úprava </a:t>
            </a:r>
            <a:r>
              <a:rPr lang="cs-CZ" dirty="0" err="1"/>
              <a:t>dýzové</a:t>
            </a:r>
            <a:r>
              <a:rPr lang="cs-CZ" dirty="0"/>
              <a:t> komory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819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263" y="3405188"/>
            <a:ext cx="19621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4075" y="2349500"/>
            <a:ext cx="2071688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2"/>
          <p:cNvSpPr txBox="1">
            <a:spLocks noChangeArrowheads="1"/>
          </p:cNvSpPr>
          <p:nvPr/>
        </p:nvSpPr>
        <p:spPr bwMode="auto">
          <a:xfrm>
            <a:off x="3571875" y="214313"/>
            <a:ext cx="5286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2. etapa: </a:t>
            </a:r>
            <a:r>
              <a:rPr lang="cs-CZ" sz="2800" dirty="0"/>
              <a:t>Intenzifikace chladiče</a:t>
            </a:r>
            <a:endParaRPr lang="en-US" sz="2800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468313" y="981075"/>
          <a:ext cx="8280921" cy="2966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603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603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603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0" dirty="0"/>
                        <a:t>Starý chladič</a:t>
                      </a:r>
                      <a:endParaRPr lang="en-US" noProof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0" dirty="0"/>
                        <a:t>Nový</a:t>
                      </a:r>
                      <a:r>
                        <a:rPr lang="cs-CZ" baseline="0" noProof="0" dirty="0"/>
                        <a:t> chladič</a:t>
                      </a:r>
                      <a:endParaRPr lang="en-US" noProof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noProof="0" dirty="0"/>
                        <a:t>Výrobce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/>
                        <a:t>Bronswerk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FANS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noProof="0" dirty="0"/>
                        <a:t>Hltnost chladiče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16 t/h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26 t/h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noProof="0" dirty="0"/>
                        <a:t>Tlak páry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1,3 bar(a)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/>
                        <a:t>2,3 bar(a)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noProof="0" dirty="0"/>
                        <a:t>Okolní teplota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26°C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26°C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noProof="0" dirty="0"/>
                        <a:t>Typ uspořádání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0" dirty="0"/>
                        <a:t>ploché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noProof="0" dirty="0"/>
                        <a:t>střechové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noProof="0" dirty="0"/>
                        <a:t>Počet ventilátorů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noProof="0" dirty="0"/>
                        <a:t>Chladící plocha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noProof="0"/>
                        <a:t>8 605 m</a:t>
                      </a:r>
                      <a:r>
                        <a:rPr lang="en-US" baseline="30000" noProof="0"/>
                        <a:t>2</a:t>
                      </a:r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/>
                        <a:t>12 472 </a:t>
                      </a:r>
                      <a:r>
                        <a:rPr lang="en-US" baseline="0" noProof="0" dirty="0"/>
                        <a:t>m</a:t>
                      </a:r>
                      <a:r>
                        <a:rPr lang="en-US" baseline="30000" noProof="0" dirty="0"/>
                        <a:t>2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1335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9838" y="4076700"/>
            <a:ext cx="2392362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4292600"/>
            <a:ext cx="2439988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2"/>
          <p:cNvSpPr txBox="1">
            <a:spLocks noChangeArrowheads="1"/>
          </p:cNvSpPr>
          <p:nvPr/>
        </p:nvSpPr>
        <p:spPr bwMode="auto">
          <a:xfrm>
            <a:off x="3571875" y="214313"/>
            <a:ext cx="5286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0000"/>
              </a:buClr>
            </a:pPr>
            <a:r>
              <a:rPr lang="cs-CZ" sz="2800" b="1" dirty="0"/>
              <a:t>2. etapa: </a:t>
            </a:r>
            <a:r>
              <a:rPr lang="cs-CZ" sz="2800" dirty="0"/>
              <a:t>Intenzifikace chladiče</a:t>
            </a:r>
            <a:endParaRPr lang="en-US" sz="2800" dirty="0"/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564" y="980728"/>
            <a:ext cx="2844800" cy="5116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448780"/>
            <a:ext cx="4847344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PT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</Template>
  <TotalTime>22998</TotalTime>
  <Words>910</Words>
  <Application>Microsoft Office PowerPoint</Application>
  <PresentationFormat>Předvádění na obrazovce (4:3)</PresentationFormat>
  <Paragraphs>377</Paragraphs>
  <Slides>43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4" baseType="lpstr">
      <vt:lpstr>PPT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Josef Jadrný</dc:creator>
  <cp:lastModifiedBy>Polymorf</cp:lastModifiedBy>
  <cp:revision>801</cp:revision>
  <dcterms:created xsi:type="dcterms:W3CDTF">2013-08-13T10:14:36Z</dcterms:created>
  <dcterms:modified xsi:type="dcterms:W3CDTF">2016-10-06T07:31:53Z</dcterms:modified>
</cp:coreProperties>
</file>