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62" r:id="rId3"/>
  </p:sldMasterIdLst>
  <p:notesMasterIdLst>
    <p:notesMasterId r:id="rId20"/>
  </p:notesMasterIdLst>
  <p:handoutMasterIdLst>
    <p:handoutMasterId r:id="rId21"/>
  </p:handoutMasterIdLst>
  <p:sldIdLst>
    <p:sldId id="256" r:id="rId4"/>
    <p:sldId id="293" r:id="rId5"/>
    <p:sldId id="277" r:id="rId6"/>
    <p:sldId id="274" r:id="rId7"/>
    <p:sldId id="276" r:id="rId8"/>
    <p:sldId id="281" r:id="rId9"/>
    <p:sldId id="282" r:id="rId10"/>
    <p:sldId id="284" r:id="rId11"/>
    <p:sldId id="291" r:id="rId12"/>
    <p:sldId id="285" r:id="rId13"/>
    <p:sldId id="292" r:id="rId14"/>
    <p:sldId id="289" r:id="rId15"/>
    <p:sldId id="286" r:id="rId16"/>
    <p:sldId id="290" r:id="rId17"/>
    <p:sldId id="288" r:id="rId18"/>
    <p:sldId id="272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FF"/>
    <a:srgbClr val="0000FF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35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6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Y%202013\M&#381;P\Poplatky\Se&#353;it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Y%202013\M&#381;P\Poplatky\Se&#353;it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Y%202013\M&#381;P\Poplatky\Se&#353;it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Y%202013\M&#381;P\Poplatky\Se&#353;it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List4!$A$3</c:f>
              <c:strCache>
                <c:ptCount val="1"/>
                <c:pt idx="0">
                  <c:v>Výběr poplatku v mil.Kč/rok</c:v>
                </c:pt>
              </c:strCache>
            </c:strRef>
          </c:tx>
          <c:spPr>
            <a:ln w="76200">
              <a:solidFill>
                <a:schemeClr val="tx1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6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252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6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48</a:t>
                    </a:r>
                    <a:r>
                      <a:rPr lang="cs-CZ" sz="1400" dirty="0"/>
                      <a:t>9</a:t>
                    </a:r>
                    <a:r>
                      <a:rPr lang="en-US" sz="1400" dirty="0"/>
                      <a:t>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9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52</a:t>
                    </a:r>
                    <a:r>
                      <a:rPr lang="cs-CZ" sz="1400" dirty="0"/>
                      <a:t>8</a:t>
                    </a:r>
                    <a:r>
                      <a:rPr lang="en-US" sz="1400" dirty="0"/>
                      <a:t>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10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11</a:t>
                    </a:r>
                    <a:r>
                      <a:rPr lang="cs-CZ" sz="1400" dirty="0"/>
                      <a:t>3</a:t>
                    </a:r>
                    <a:r>
                      <a:rPr lang="en-US" sz="1400" dirty="0"/>
                      <a:t>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13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033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13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549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17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178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17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13</a:t>
                    </a:r>
                    <a:r>
                      <a:rPr lang="cs-CZ" sz="1400" dirty="0"/>
                      <a:t>5</a:t>
                    </a:r>
                    <a:r>
                      <a:rPr lang="en-US" sz="1400" dirty="0"/>
                      <a:t>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400" dirty="0"/>
                      <a:t> 16</a:t>
                    </a:r>
                    <a:r>
                      <a:rPr lang="cs-CZ" sz="1400" dirty="0"/>
                      <a:t>,</a:t>
                    </a:r>
                    <a:r>
                      <a:rPr lang="en-US" sz="1400" dirty="0"/>
                      <a:t>937    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List4!$B$2:$J$2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List4!$B$3:$J$3</c:f>
              <c:numCache>
                <c:formatCode>_-* #,##0\ _K_č_-;\-* #,##0\ _K_č_-;_-* "-"??\ _K_č_-;_-@_-</c:formatCode>
                <c:ptCount val="9"/>
                <c:pt idx="0">
                  <c:v>62524.1</c:v>
                </c:pt>
                <c:pt idx="1">
                  <c:v>64887.7</c:v>
                </c:pt>
                <c:pt idx="2">
                  <c:v>95279.3</c:v>
                </c:pt>
                <c:pt idx="3">
                  <c:v>101125.6</c:v>
                </c:pt>
                <c:pt idx="4">
                  <c:v>130332.8</c:v>
                </c:pt>
                <c:pt idx="5">
                  <c:v>135492.6</c:v>
                </c:pt>
                <c:pt idx="6">
                  <c:v>171780.1</c:v>
                </c:pt>
                <c:pt idx="7">
                  <c:v>171349.2</c:v>
                </c:pt>
                <c:pt idx="8">
                  <c:v>169369.7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List4!$A$4</c:f>
              <c:strCache>
                <c:ptCount val="1"/>
                <c:pt idx="0">
                  <c:v>Odpady v t/rok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cmpd="sng"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List4!$B$2:$J$2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List4!$B$4:$J$4</c:f>
              <c:numCache>
                <c:formatCode>_-* #,##0\ _K_č_-;\-* #,##0\ _K_č_-;_-* "-"??\ _K_č_-;_-@_-</c:formatCode>
                <c:ptCount val="9"/>
                <c:pt idx="0">
                  <c:v>28729</c:v>
                </c:pt>
                <c:pt idx="1">
                  <c:v>29978</c:v>
                </c:pt>
                <c:pt idx="2">
                  <c:v>29885.7</c:v>
                </c:pt>
                <c:pt idx="3">
                  <c:v>30876</c:v>
                </c:pt>
                <c:pt idx="4">
                  <c:v>30808</c:v>
                </c:pt>
                <c:pt idx="5">
                  <c:v>32549</c:v>
                </c:pt>
                <c:pt idx="6">
                  <c:v>32412</c:v>
                </c:pt>
                <c:pt idx="7">
                  <c:v>31644</c:v>
                </c:pt>
                <c:pt idx="8">
                  <c:v>30913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427520"/>
        <c:axId val="108843008"/>
      </c:lineChart>
      <c:catAx>
        <c:axId val="10842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08843008"/>
        <c:crosses val="autoZero"/>
        <c:auto val="1"/>
        <c:lblAlgn val="ctr"/>
        <c:lblOffset val="100"/>
        <c:noMultiLvlLbl val="0"/>
      </c:catAx>
      <c:valAx>
        <c:axId val="108843008"/>
        <c:scaling>
          <c:orientation val="minMax"/>
        </c:scaling>
        <c:delete val="1"/>
        <c:axPos val="l"/>
        <c:majorGridlines/>
        <c:numFmt formatCode="_-* #,##0\ _K_č_-;\-* #,##0\ _K_č_-;_-* &quot;-&quot;??\ _K_č_-;_-@_-" sourceLinked="1"/>
        <c:majorTickMark val="out"/>
        <c:minorTickMark val="none"/>
        <c:tickLblPos val="nextTo"/>
        <c:crossAx val="1084275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Skládky nad 30 tis. t/rok </a:t>
            </a:r>
            <a:endParaRPr lang="cs-CZ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strRef>
              <c:f>'Velké skládky'!$B$76:$B$78</c:f>
              <c:strCache>
                <c:ptCount val="3"/>
                <c:pt idx="0">
                  <c:v>Největší skládky z celkového počtu</c:v>
                </c:pt>
                <c:pt idx="1">
                  <c:v>Počet obyvatel</c:v>
                </c:pt>
                <c:pt idx="2">
                  <c:v>Skládkované odpady, resp. příjmy z poplatků za skládkování</c:v>
                </c:pt>
              </c:strCache>
            </c:strRef>
          </c:cat>
          <c:val>
            <c:numRef>
              <c:f>'Velké skládky'!$C$76:$C$78</c:f>
              <c:numCache>
                <c:formatCode>0%</c:formatCode>
                <c:ptCount val="3"/>
                <c:pt idx="0">
                  <c:v>0.2361111111111111</c:v>
                </c:pt>
                <c:pt idx="1">
                  <c:v>3.0766412808295014E-2</c:v>
                </c:pt>
                <c:pt idx="2">
                  <c:v>0.61026682601781335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588608"/>
        <c:axId val="107672320"/>
      </c:barChart>
      <c:catAx>
        <c:axId val="107588608"/>
        <c:scaling>
          <c:orientation val="minMax"/>
        </c:scaling>
        <c:delete val="0"/>
        <c:axPos val="l"/>
        <c:majorTickMark val="none"/>
        <c:minorTickMark val="none"/>
        <c:tickLblPos val="nextTo"/>
        <c:crossAx val="107672320"/>
        <c:crosses val="autoZero"/>
        <c:auto val="1"/>
        <c:lblAlgn val="ctr"/>
        <c:lblOffset val="100"/>
        <c:noMultiLvlLbl val="0"/>
      </c:catAx>
      <c:valAx>
        <c:axId val="1076723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07588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543635170603672"/>
          <c:y val="0.10903823120074115"/>
          <c:w val="0.47684857101195682"/>
          <c:h val="0.87817089976210583"/>
        </c:manualLayout>
      </c:layout>
      <c:radarChart>
        <c:radarStyle val="marker"/>
        <c:varyColors val="0"/>
        <c:ser>
          <c:idx val="0"/>
          <c:order val="0"/>
          <c:tx>
            <c:strRef>
              <c:f>Kraje!$C$56</c:f>
              <c:strCache>
                <c:ptCount val="1"/>
                <c:pt idx="0">
                  <c:v> Počet obyvatel v tis. 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cat>
            <c:strRef>
              <c:f>Kraje!$B$57:$B$69</c:f>
              <c:strCache>
                <c:ptCount val="13"/>
                <c:pt idx="0">
                  <c:v> Jihočeský kraj </c:v>
                </c:pt>
                <c:pt idx="1">
                  <c:v> Jihomoravský kraj </c:v>
                </c:pt>
                <c:pt idx="2">
                  <c:v> Karlovarský kraj </c:v>
                </c:pt>
                <c:pt idx="3">
                  <c:v> Kraj Vysočina </c:v>
                </c:pt>
                <c:pt idx="4">
                  <c:v> Královéhradecký kraj </c:v>
                </c:pt>
                <c:pt idx="5">
                  <c:v> Liberecký kraj </c:v>
                </c:pt>
                <c:pt idx="6">
                  <c:v> Moravskoslezský kraj </c:v>
                </c:pt>
                <c:pt idx="7">
                  <c:v> Olomoucký kraj </c:v>
                </c:pt>
                <c:pt idx="8">
                  <c:v> Pardubický kraj </c:v>
                </c:pt>
                <c:pt idx="9">
                  <c:v> Plzeňský kraj </c:v>
                </c:pt>
                <c:pt idx="10">
                  <c:v> Středočeský kraj </c:v>
                </c:pt>
                <c:pt idx="11">
                  <c:v> Ústecký kraj </c:v>
                </c:pt>
                <c:pt idx="12">
                  <c:v> Zlínský kraj </c:v>
                </c:pt>
              </c:strCache>
            </c:strRef>
          </c:cat>
          <c:val>
            <c:numRef>
              <c:f>Kraje!$C$57:$C$69</c:f>
              <c:numCache>
                <c:formatCode>_-* #,##0\ _K_č_-;\-* #,##0\ _K_č_-;_-* "-"??\ _K_č_-;_-@_-</c:formatCode>
                <c:ptCount val="13"/>
                <c:pt idx="0">
                  <c:v>637.72299999999996</c:v>
                </c:pt>
                <c:pt idx="1">
                  <c:v>1152.819</c:v>
                </c:pt>
                <c:pt idx="2">
                  <c:v>307.38</c:v>
                </c:pt>
                <c:pt idx="3">
                  <c:v>514.80499999999995</c:v>
                </c:pt>
                <c:pt idx="4">
                  <c:v>554.37</c:v>
                </c:pt>
                <c:pt idx="5">
                  <c:v>439.45800000000003</c:v>
                </c:pt>
                <c:pt idx="6">
                  <c:v>1244.837</c:v>
                </c:pt>
                <c:pt idx="7">
                  <c:v>641.55499999999995</c:v>
                </c:pt>
                <c:pt idx="8">
                  <c:v>516.77700000000004</c:v>
                </c:pt>
                <c:pt idx="9">
                  <c:v>571.83100000000002</c:v>
                </c:pt>
                <c:pt idx="10">
                  <c:v>1256.8499999999999</c:v>
                </c:pt>
                <c:pt idx="11">
                  <c:v>835.81399999999996</c:v>
                </c:pt>
                <c:pt idx="12">
                  <c:v>590.52700000000004</c:v>
                </c:pt>
              </c:numCache>
            </c:numRef>
          </c:val>
        </c:ser>
        <c:ser>
          <c:idx val="1"/>
          <c:order val="1"/>
          <c:tx>
            <c:strRef>
              <c:f>Kraje!$D$56</c:f>
              <c:strCache>
                <c:ptCount val="1"/>
                <c:pt idx="0">
                  <c:v> Výnos na 1 obyvatele v Kč/rok 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Kraje!$B$57:$B$69</c:f>
              <c:strCache>
                <c:ptCount val="13"/>
                <c:pt idx="0">
                  <c:v> Jihočeský kraj </c:v>
                </c:pt>
                <c:pt idx="1">
                  <c:v> Jihomoravský kraj </c:v>
                </c:pt>
                <c:pt idx="2">
                  <c:v> Karlovarský kraj </c:v>
                </c:pt>
                <c:pt idx="3">
                  <c:v> Kraj Vysočina </c:v>
                </c:pt>
                <c:pt idx="4">
                  <c:v> Královéhradecký kraj </c:v>
                </c:pt>
                <c:pt idx="5">
                  <c:v> Liberecký kraj </c:v>
                </c:pt>
                <c:pt idx="6">
                  <c:v> Moravskoslezský kraj </c:v>
                </c:pt>
                <c:pt idx="7">
                  <c:v> Olomoucký kraj </c:v>
                </c:pt>
                <c:pt idx="8">
                  <c:v> Pardubický kraj </c:v>
                </c:pt>
                <c:pt idx="9">
                  <c:v> Plzeňský kraj </c:v>
                </c:pt>
                <c:pt idx="10">
                  <c:v> Středočeský kraj </c:v>
                </c:pt>
                <c:pt idx="11">
                  <c:v> Ústecký kraj </c:v>
                </c:pt>
                <c:pt idx="12">
                  <c:v> Zlínský kraj </c:v>
                </c:pt>
              </c:strCache>
            </c:strRef>
          </c:cat>
          <c:val>
            <c:numRef>
              <c:f>Kraje!$D$57:$D$69</c:f>
              <c:numCache>
                <c:formatCode>_-* #,##0\ _K_č_-;\-* #,##0\ _K_č_-;_-* "-"??\ _K_č_-;_-@_-</c:formatCode>
                <c:ptCount val="13"/>
                <c:pt idx="0">
                  <c:v>152.65712542906559</c:v>
                </c:pt>
                <c:pt idx="1">
                  <c:v>106.51248808355865</c:v>
                </c:pt>
                <c:pt idx="2">
                  <c:v>133.368501529052</c:v>
                </c:pt>
                <c:pt idx="3">
                  <c:v>134.67254591544372</c:v>
                </c:pt>
                <c:pt idx="4">
                  <c:v>106.00373396828833</c:v>
                </c:pt>
                <c:pt idx="5">
                  <c:v>83.42583364052993</c:v>
                </c:pt>
                <c:pt idx="6">
                  <c:v>162.39332539119579</c:v>
                </c:pt>
                <c:pt idx="7">
                  <c:v>169.8137649928689</c:v>
                </c:pt>
                <c:pt idx="8">
                  <c:v>215.47828173467474</c:v>
                </c:pt>
                <c:pt idx="9">
                  <c:v>161.63756424538019</c:v>
                </c:pt>
                <c:pt idx="10">
                  <c:v>239.46293272864702</c:v>
                </c:pt>
                <c:pt idx="11">
                  <c:v>276.64596429349115</c:v>
                </c:pt>
                <c:pt idx="12">
                  <c:v>113.7284832022922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761664"/>
        <c:axId val="107763200"/>
      </c:radarChart>
      <c:catAx>
        <c:axId val="10776166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07763200"/>
        <c:crosses val="autoZero"/>
        <c:auto val="1"/>
        <c:lblAlgn val="ctr"/>
        <c:lblOffset val="100"/>
        <c:noMultiLvlLbl val="0"/>
      </c:catAx>
      <c:valAx>
        <c:axId val="107763200"/>
        <c:scaling>
          <c:orientation val="minMax"/>
        </c:scaling>
        <c:delete val="1"/>
        <c:axPos val="l"/>
        <c:majorGridlines/>
        <c:numFmt formatCode="_-* #,##0\ _K_č_-;\-* #,##0\ _K_č_-;_-* &quot;-&quot;??\ _K_č_-;_-@_-" sourceLinked="1"/>
        <c:majorTickMark val="cross"/>
        <c:minorTickMark val="none"/>
        <c:tickLblPos val="nextTo"/>
        <c:crossAx val="1077616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5741348303684264E-2"/>
          <c:y val="0"/>
          <c:w val="0.56123335277534747"/>
          <c:h val="5.4091248536818168E-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Kraje!$C$22</c:f>
              <c:strCache>
                <c:ptCount val="1"/>
                <c:pt idx="0">
                  <c:v> Výnos na 1 obyvatele v Kč/rok 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rgbClr val="FF0066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505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Kraje!$B$23:$B$35</c:f>
              <c:strCache>
                <c:ptCount val="13"/>
                <c:pt idx="0">
                  <c:v> Jihočeský kraj </c:v>
                </c:pt>
                <c:pt idx="1">
                  <c:v> Jihomoravský kraj </c:v>
                </c:pt>
                <c:pt idx="2">
                  <c:v> Karlovarský kraj </c:v>
                </c:pt>
                <c:pt idx="3">
                  <c:v> Kraj Vysočina </c:v>
                </c:pt>
                <c:pt idx="4">
                  <c:v> Královéhradecký kraj </c:v>
                </c:pt>
                <c:pt idx="5">
                  <c:v> Liberecký kraj </c:v>
                </c:pt>
                <c:pt idx="6">
                  <c:v> Moravskoslezský kraj </c:v>
                </c:pt>
                <c:pt idx="7">
                  <c:v> Olomoucký kraj </c:v>
                </c:pt>
                <c:pt idx="8">
                  <c:v> Pardubický kraj </c:v>
                </c:pt>
                <c:pt idx="9">
                  <c:v> Plzeňský kraj </c:v>
                </c:pt>
                <c:pt idx="10">
                  <c:v> Středočeský kraj </c:v>
                </c:pt>
                <c:pt idx="11">
                  <c:v> Ústecký kraj </c:v>
                </c:pt>
                <c:pt idx="12">
                  <c:v> Zlínský kraj </c:v>
                </c:pt>
              </c:strCache>
            </c:strRef>
          </c:cat>
          <c:val>
            <c:numRef>
              <c:f>Kraje!$C$23:$C$35</c:f>
              <c:numCache>
                <c:formatCode>_-* #,##0\ _K_č_-;\-* #,##0\ _K_č_-;_-* "-"??\ _K_č_-;_-@_-</c:formatCode>
                <c:ptCount val="13"/>
                <c:pt idx="0">
                  <c:v>152.65712542906559</c:v>
                </c:pt>
                <c:pt idx="1">
                  <c:v>106.51248808355865</c:v>
                </c:pt>
                <c:pt idx="2">
                  <c:v>133.368501529052</c:v>
                </c:pt>
                <c:pt idx="3">
                  <c:v>134.67254591544372</c:v>
                </c:pt>
                <c:pt idx="4">
                  <c:v>106.00373396828833</c:v>
                </c:pt>
                <c:pt idx="5">
                  <c:v>83.42583364052993</c:v>
                </c:pt>
                <c:pt idx="6">
                  <c:v>162.39332539119579</c:v>
                </c:pt>
                <c:pt idx="7">
                  <c:v>169.8137649928689</c:v>
                </c:pt>
                <c:pt idx="8">
                  <c:v>215.47828173467474</c:v>
                </c:pt>
                <c:pt idx="9">
                  <c:v>161.63756424538019</c:v>
                </c:pt>
                <c:pt idx="10">
                  <c:v>239.46293272864702</c:v>
                </c:pt>
                <c:pt idx="11">
                  <c:v>276.64596429349115</c:v>
                </c:pt>
                <c:pt idx="12">
                  <c:v>113.7284832022922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947328"/>
        <c:axId val="108948864"/>
      </c:barChart>
      <c:catAx>
        <c:axId val="108947328"/>
        <c:scaling>
          <c:orientation val="minMax"/>
        </c:scaling>
        <c:delete val="0"/>
        <c:axPos val="b"/>
        <c:majorTickMark val="out"/>
        <c:minorTickMark val="none"/>
        <c:tickLblPos val="nextTo"/>
        <c:crossAx val="108948864"/>
        <c:crosses val="autoZero"/>
        <c:auto val="1"/>
        <c:lblAlgn val="ctr"/>
        <c:lblOffset val="100"/>
        <c:noMultiLvlLbl val="0"/>
      </c:catAx>
      <c:valAx>
        <c:axId val="108948864"/>
        <c:scaling>
          <c:orientation val="minMax"/>
        </c:scaling>
        <c:delete val="0"/>
        <c:axPos val="l"/>
        <c:majorGridlines/>
        <c:numFmt formatCode="_-* #,##0\ _K_č_-;\-* #,##0\ _K_č_-;_-* &quot;-&quot;??\ _K_č_-;_-@_-" sourceLinked="1"/>
        <c:majorTickMark val="out"/>
        <c:minorTickMark val="none"/>
        <c:tickLblPos val="nextTo"/>
        <c:crossAx val="108947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A6D6EE-FAE3-4237-AD43-C55CE59B5E2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FB26C6-C87E-47A4-BC5B-3A94CEA9FC6C}">
      <dgm:prSet/>
      <dgm:spPr>
        <a:solidFill>
          <a:srgbClr val="002060"/>
        </a:solidFill>
      </dgm:spPr>
      <dgm:t>
        <a:bodyPr/>
        <a:lstStyle/>
        <a:p>
          <a:pPr rtl="0"/>
          <a:r>
            <a:rPr lang="cs-CZ" dirty="0" smtClean="0"/>
            <a:t>Zákon o odpadech § 46</a:t>
          </a:r>
          <a:endParaRPr lang="cs-CZ" dirty="0"/>
        </a:p>
      </dgm:t>
    </dgm:pt>
    <dgm:pt modelId="{0FEB4B5F-54CA-4FE4-B952-519846080403}" type="parTrans" cxnId="{25FD9A48-868F-42DD-A163-CF136DCE058A}">
      <dgm:prSet/>
      <dgm:spPr/>
      <dgm:t>
        <a:bodyPr/>
        <a:lstStyle/>
        <a:p>
          <a:endParaRPr lang="cs-CZ"/>
        </a:p>
      </dgm:t>
    </dgm:pt>
    <dgm:pt modelId="{3D97CDAB-4AC1-414C-92CE-43B2411AFDCB}" type="sibTrans" cxnId="{25FD9A48-868F-42DD-A163-CF136DCE058A}">
      <dgm:prSet/>
      <dgm:spPr/>
      <dgm:t>
        <a:bodyPr/>
        <a:lstStyle/>
        <a:p>
          <a:endParaRPr lang="cs-CZ"/>
        </a:p>
      </dgm:t>
    </dgm:pt>
    <dgm:pt modelId="{3D495871-E091-4545-B969-7B6742A41817}" type="pres">
      <dgm:prSet presAssocID="{7AA6D6EE-FAE3-4237-AD43-C55CE59B5E2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7876E48-4FEF-49E8-BBAD-66F098E09186}" type="pres">
      <dgm:prSet presAssocID="{B5FB26C6-C87E-47A4-BC5B-3A94CEA9FC6C}" presName="node" presStyleLbl="node1" presStyleIdx="0" presStyleCnt="1" custLinFactNeighborX="1724" custLinFactNeighborY="62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2E56CFE-410E-4D43-9741-9554A3238853}" type="presOf" srcId="{B5FB26C6-C87E-47A4-BC5B-3A94CEA9FC6C}" destId="{17876E48-4FEF-49E8-BBAD-66F098E09186}" srcOrd="0" destOrd="0" presId="urn:microsoft.com/office/officeart/2005/8/layout/hList6"/>
    <dgm:cxn modelId="{25FD9A48-868F-42DD-A163-CF136DCE058A}" srcId="{7AA6D6EE-FAE3-4237-AD43-C55CE59B5E20}" destId="{B5FB26C6-C87E-47A4-BC5B-3A94CEA9FC6C}" srcOrd="0" destOrd="0" parTransId="{0FEB4B5F-54CA-4FE4-B952-519846080403}" sibTransId="{3D97CDAB-4AC1-414C-92CE-43B2411AFDCB}"/>
    <dgm:cxn modelId="{7421E006-B053-40A4-A7CB-A71E22E8B36C}" type="presOf" srcId="{7AA6D6EE-FAE3-4237-AD43-C55CE59B5E20}" destId="{3D495871-E091-4545-B969-7B6742A41817}" srcOrd="0" destOrd="0" presId="urn:microsoft.com/office/officeart/2005/8/layout/hList6"/>
    <dgm:cxn modelId="{3E71B0FA-0B58-473E-8018-38E84A4F4516}" type="presParOf" srcId="{3D495871-E091-4545-B969-7B6742A41817}" destId="{17876E48-4FEF-49E8-BBAD-66F098E09186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6DB40ED-47BD-435D-B2FE-9896413FDBE9}">
      <dgm:prSet custT="1"/>
      <dgm:spPr>
        <a:solidFill>
          <a:srgbClr val="002060"/>
        </a:solidFill>
      </dgm:spPr>
      <dgm:t>
        <a:bodyPr/>
        <a:lstStyle/>
        <a:p>
          <a:r>
            <a:rPr lang="cs-CZ" sz="2400" b="1" dirty="0" smtClean="0"/>
            <a:t>Charakteristická nevyváženost rozdělení výnosů z poplatků</a:t>
          </a:r>
          <a:r>
            <a:rPr lang="cs-CZ" sz="2800" b="1" dirty="0" smtClean="0"/>
            <a:t> </a:t>
          </a:r>
          <a:endParaRPr lang="cs-CZ" sz="2800" b="1" dirty="0"/>
        </a:p>
      </dgm:t>
    </dgm:pt>
    <dgm:pt modelId="{2E488A04-31E8-40E3-B0E9-450A29CA22A9}" type="parTrans" cxnId="{97AAE934-781E-4FF4-8D13-BD7D4F8E998B}">
      <dgm:prSet/>
      <dgm:spPr/>
      <dgm:t>
        <a:bodyPr/>
        <a:lstStyle/>
        <a:p>
          <a:endParaRPr lang="cs-CZ"/>
        </a:p>
      </dgm:t>
    </dgm:pt>
    <dgm:pt modelId="{DDED16C9-F17B-49B5-97B5-2BA504320A4B}" type="sibTrans" cxnId="{97AAE934-781E-4FF4-8D13-BD7D4F8E998B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443B18-FF4B-43CD-936D-F7587DAFC0E0}" type="pres">
      <dgm:prSet presAssocID="{06DB40ED-47BD-435D-B2FE-9896413FDBE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A8C6DB4-2D62-4C31-9E64-5B985940DF6B}" type="presOf" srcId="{06DB40ED-47BD-435D-B2FE-9896413FDBE9}" destId="{11443B18-FF4B-43CD-936D-F7587DAFC0E0}" srcOrd="0" destOrd="0" presId="urn:microsoft.com/office/officeart/2005/8/layout/hList6"/>
    <dgm:cxn modelId="{97AAE934-781E-4FF4-8D13-BD7D4F8E998B}" srcId="{E76AC468-52C4-41E4-A30C-108568262EE3}" destId="{06DB40ED-47BD-435D-B2FE-9896413FDBE9}" srcOrd="0" destOrd="0" parTransId="{2E488A04-31E8-40E3-B0E9-450A29CA22A9}" sibTransId="{DDED16C9-F17B-49B5-97B5-2BA504320A4B}"/>
    <dgm:cxn modelId="{F5EF5B18-0945-42D9-A916-D25C79ADF945}" type="presOf" srcId="{E76AC468-52C4-41E4-A30C-108568262EE3}" destId="{890AF462-4765-4EE6-BBCD-7F9B71883D25}" srcOrd="0" destOrd="0" presId="urn:microsoft.com/office/officeart/2005/8/layout/hList6"/>
    <dgm:cxn modelId="{ED702DCA-ECA1-4C1E-BD8A-DBBF9C15144E}" type="presParOf" srcId="{890AF462-4765-4EE6-BBCD-7F9B71883D25}" destId="{11443B18-FF4B-43CD-936D-F7587DAFC0E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6DB40ED-47BD-435D-B2FE-9896413FDBE9}">
      <dgm:prSet custT="1"/>
      <dgm:spPr>
        <a:solidFill>
          <a:srgbClr val="002060"/>
        </a:solidFill>
      </dgm:spPr>
      <dgm:t>
        <a:bodyPr/>
        <a:lstStyle/>
        <a:p>
          <a:r>
            <a:rPr lang="cs-CZ" sz="2800" b="1" dirty="0" smtClean="0"/>
            <a:t>Výnosy z poplatku v přepočtu na 1 obyvatele za rok</a:t>
          </a:r>
          <a:endParaRPr lang="cs-CZ" sz="2800" b="1" dirty="0"/>
        </a:p>
      </dgm:t>
    </dgm:pt>
    <dgm:pt modelId="{2E488A04-31E8-40E3-B0E9-450A29CA22A9}" type="parTrans" cxnId="{97AAE934-781E-4FF4-8D13-BD7D4F8E998B}">
      <dgm:prSet/>
      <dgm:spPr/>
      <dgm:t>
        <a:bodyPr/>
        <a:lstStyle/>
        <a:p>
          <a:endParaRPr lang="cs-CZ"/>
        </a:p>
      </dgm:t>
    </dgm:pt>
    <dgm:pt modelId="{DDED16C9-F17B-49B5-97B5-2BA504320A4B}" type="sibTrans" cxnId="{97AAE934-781E-4FF4-8D13-BD7D4F8E998B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443B18-FF4B-43CD-936D-F7587DAFC0E0}" type="pres">
      <dgm:prSet presAssocID="{06DB40ED-47BD-435D-B2FE-9896413FDBE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A110D5-1377-4149-8B80-6A7049F145F6}" type="presOf" srcId="{06DB40ED-47BD-435D-B2FE-9896413FDBE9}" destId="{11443B18-FF4B-43CD-936D-F7587DAFC0E0}" srcOrd="0" destOrd="0" presId="urn:microsoft.com/office/officeart/2005/8/layout/hList6"/>
    <dgm:cxn modelId="{97AAE934-781E-4FF4-8D13-BD7D4F8E998B}" srcId="{E76AC468-52C4-41E4-A30C-108568262EE3}" destId="{06DB40ED-47BD-435D-B2FE-9896413FDBE9}" srcOrd="0" destOrd="0" parTransId="{2E488A04-31E8-40E3-B0E9-450A29CA22A9}" sibTransId="{DDED16C9-F17B-49B5-97B5-2BA504320A4B}"/>
    <dgm:cxn modelId="{0C16EF86-4374-4634-8763-ABF9E6BF675D}" type="presOf" srcId="{E76AC468-52C4-41E4-A30C-108568262EE3}" destId="{890AF462-4765-4EE6-BBCD-7F9B71883D25}" srcOrd="0" destOrd="0" presId="urn:microsoft.com/office/officeart/2005/8/layout/hList6"/>
    <dgm:cxn modelId="{DB998915-C245-4EBD-9C8F-94518F51C2EF}" type="presParOf" srcId="{890AF462-4765-4EE6-BBCD-7F9B71883D25}" destId="{11443B18-FF4B-43CD-936D-F7587DAFC0E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6DB40ED-47BD-435D-B2FE-9896413FDBE9}">
      <dgm:prSet custT="1"/>
      <dgm:spPr>
        <a:solidFill>
          <a:srgbClr val="002060"/>
        </a:solidFill>
      </dgm:spPr>
      <dgm:t>
        <a:bodyPr/>
        <a:lstStyle/>
        <a:p>
          <a:r>
            <a:rPr lang="cs-CZ" sz="2800" b="1" dirty="0" smtClean="0"/>
            <a:t>Nutná revize určení poplatku za skládkování </a:t>
          </a:r>
          <a:endParaRPr lang="cs-CZ" sz="2800" b="1" dirty="0"/>
        </a:p>
      </dgm:t>
    </dgm:pt>
    <dgm:pt modelId="{2E488A04-31E8-40E3-B0E9-450A29CA22A9}" type="parTrans" cxnId="{97AAE934-781E-4FF4-8D13-BD7D4F8E998B}">
      <dgm:prSet/>
      <dgm:spPr/>
      <dgm:t>
        <a:bodyPr/>
        <a:lstStyle/>
        <a:p>
          <a:endParaRPr lang="cs-CZ"/>
        </a:p>
      </dgm:t>
    </dgm:pt>
    <dgm:pt modelId="{DDED16C9-F17B-49B5-97B5-2BA504320A4B}" type="sibTrans" cxnId="{97AAE934-781E-4FF4-8D13-BD7D4F8E998B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443B18-FF4B-43CD-936D-F7587DAFC0E0}" type="pres">
      <dgm:prSet presAssocID="{06DB40ED-47BD-435D-B2FE-9896413FDBE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E64DEE2-072C-4989-AC90-F634EB45D1F2}" type="presOf" srcId="{06DB40ED-47BD-435D-B2FE-9896413FDBE9}" destId="{11443B18-FF4B-43CD-936D-F7587DAFC0E0}" srcOrd="0" destOrd="0" presId="urn:microsoft.com/office/officeart/2005/8/layout/hList6"/>
    <dgm:cxn modelId="{97AAE934-781E-4FF4-8D13-BD7D4F8E998B}" srcId="{E76AC468-52C4-41E4-A30C-108568262EE3}" destId="{06DB40ED-47BD-435D-B2FE-9896413FDBE9}" srcOrd="0" destOrd="0" parTransId="{2E488A04-31E8-40E3-B0E9-450A29CA22A9}" sibTransId="{DDED16C9-F17B-49B5-97B5-2BA504320A4B}"/>
    <dgm:cxn modelId="{59490740-8514-486D-B031-E321D42D6548}" type="presOf" srcId="{E76AC468-52C4-41E4-A30C-108568262EE3}" destId="{890AF462-4765-4EE6-BBCD-7F9B71883D25}" srcOrd="0" destOrd="0" presId="urn:microsoft.com/office/officeart/2005/8/layout/hList6"/>
    <dgm:cxn modelId="{0CF7F71E-D566-4F73-95FD-E6DCA647FD6D}" type="presParOf" srcId="{890AF462-4765-4EE6-BBCD-7F9B71883D25}" destId="{11443B18-FF4B-43CD-936D-F7587DAFC0E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D19C1750-0167-4BAA-B6F8-ABD03F1B0099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cs-CZ" sz="2700" b="1" dirty="0" smtClean="0"/>
            <a:t>Je poplatek za skládkování odpadů ekonomický nástroj?</a:t>
          </a:r>
          <a:endParaRPr lang="cs-CZ" sz="2700" b="1" dirty="0"/>
        </a:p>
      </dgm:t>
    </dgm:pt>
    <dgm:pt modelId="{D2B63B2C-6385-4B8C-B64E-19B9B180CFE2}" type="parTrans" cxnId="{7AEA60BE-163F-49F1-92FA-E518343DCF34}">
      <dgm:prSet/>
      <dgm:spPr/>
      <dgm:t>
        <a:bodyPr/>
        <a:lstStyle/>
        <a:p>
          <a:endParaRPr lang="cs-CZ"/>
        </a:p>
      </dgm:t>
    </dgm:pt>
    <dgm:pt modelId="{E647165D-22EA-40A9-B7D6-F050C951860F}" type="sibTrans" cxnId="{7AEA60BE-163F-49F1-92FA-E518343DCF34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403193E-236D-4750-A6CA-85DDEFD2AD15}" type="pres">
      <dgm:prSet presAssocID="{D19C1750-0167-4BAA-B6F8-ABD03F1B009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14C97EE-744B-4BB9-9B75-A6FC460A48DE}" type="presOf" srcId="{D19C1750-0167-4BAA-B6F8-ABD03F1B0099}" destId="{3403193E-236D-4750-A6CA-85DDEFD2AD15}" srcOrd="0" destOrd="0" presId="urn:microsoft.com/office/officeart/2005/8/layout/hList6"/>
    <dgm:cxn modelId="{7AEA60BE-163F-49F1-92FA-E518343DCF34}" srcId="{E76AC468-52C4-41E4-A30C-108568262EE3}" destId="{D19C1750-0167-4BAA-B6F8-ABD03F1B0099}" srcOrd="0" destOrd="0" parTransId="{D2B63B2C-6385-4B8C-B64E-19B9B180CFE2}" sibTransId="{E647165D-22EA-40A9-B7D6-F050C951860F}"/>
    <dgm:cxn modelId="{582B0CEC-996F-4E3C-9862-DED46BA36291}" type="presOf" srcId="{E76AC468-52C4-41E4-A30C-108568262EE3}" destId="{890AF462-4765-4EE6-BBCD-7F9B71883D25}" srcOrd="0" destOrd="0" presId="urn:microsoft.com/office/officeart/2005/8/layout/hList6"/>
    <dgm:cxn modelId="{9F87C3C9-E7F6-45AF-97E9-2DF5BA5DF8C2}" type="presParOf" srcId="{890AF462-4765-4EE6-BBCD-7F9B71883D25}" destId="{3403193E-236D-4750-A6CA-85DDEFD2AD15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466765-060F-4392-AB32-418FF3F54960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FA56F6C-8CF4-4763-A02A-0E4ACCD692BE}">
      <dgm:prSet custT="1"/>
      <dgm:spPr>
        <a:solidFill>
          <a:srgbClr val="002060"/>
        </a:solidFill>
      </dgm:spPr>
      <dgm:t>
        <a:bodyPr/>
        <a:lstStyle/>
        <a:p>
          <a:pPr algn="ctr" rtl="0"/>
          <a:r>
            <a:rPr lang="cs-CZ" sz="2800" b="1" dirty="0" smtClean="0">
              <a:solidFill>
                <a:schemeClr val="bg1"/>
              </a:solidFill>
            </a:rPr>
            <a:t>Aktuální podoba poplatku nemá vliv na snižování množství skládkovaných odpadů</a:t>
          </a:r>
          <a:endParaRPr lang="cs-CZ" sz="2800" b="1" dirty="0">
            <a:solidFill>
              <a:schemeClr val="bg1"/>
            </a:solidFill>
          </a:endParaRPr>
        </a:p>
      </dgm:t>
    </dgm:pt>
    <dgm:pt modelId="{45503444-791C-4F9A-946E-47123A044423}" type="parTrans" cxnId="{5FCD91D5-CCF7-45D4-A61B-7DB5F461EE1A}">
      <dgm:prSet/>
      <dgm:spPr/>
      <dgm:t>
        <a:bodyPr/>
        <a:lstStyle/>
        <a:p>
          <a:pPr algn="ctr"/>
          <a:endParaRPr lang="cs-CZ" sz="1600">
            <a:solidFill>
              <a:schemeClr val="bg1"/>
            </a:solidFill>
          </a:endParaRPr>
        </a:p>
      </dgm:t>
    </dgm:pt>
    <dgm:pt modelId="{54E1C618-52BE-4A89-A629-9F1D4999796F}" type="sibTrans" cxnId="{5FCD91D5-CCF7-45D4-A61B-7DB5F461EE1A}">
      <dgm:prSet/>
      <dgm:spPr/>
      <dgm:t>
        <a:bodyPr/>
        <a:lstStyle/>
        <a:p>
          <a:pPr algn="ctr"/>
          <a:endParaRPr lang="cs-CZ" sz="1600">
            <a:solidFill>
              <a:schemeClr val="bg1"/>
            </a:solidFill>
          </a:endParaRPr>
        </a:p>
      </dgm:t>
    </dgm:pt>
    <dgm:pt modelId="{21D27CE4-F2ED-4A20-AD4F-3A850CB60D29}" type="pres">
      <dgm:prSet presAssocID="{AE466765-060F-4392-AB32-418FF3F549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48CEDC-86A3-4611-9AE0-C3322F170BFD}" type="pres">
      <dgm:prSet presAssocID="{1FA56F6C-8CF4-4763-A02A-0E4ACCD692BE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6BAA40D-9C8E-4E44-B9A1-498C8FC8F99B}" type="presOf" srcId="{AE466765-060F-4392-AB32-418FF3F54960}" destId="{21D27CE4-F2ED-4A20-AD4F-3A850CB60D29}" srcOrd="0" destOrd="0" presId="urn:microsoft.com/office/officeart/2005/8/layout/hList6"/>
    <dgm:cxn modelId="{6C72927E-65FE-4472-8E45-1E1EFCC68720}" type="presOf" srcId="{1FA56F6C-8CF4-4763-A02A-0E4ACCD692BE}" destId="{3548CEDC-86A3-4611-9AE0-C3322F170BFD}" srcOrd="0" destOrd="0" presId="urn:microsoft.com/office/officeart/2005/8/layout/hList6"/>
    <dgm:cxn modelId="{5FCD91D5-CCF7-45D4-A61B-7DB5F461EE1A}" srcId="{AE466765-060F-4392-AB32-418FF3F54960}" destId="{1FA56F6C-8CF4-4763-A02A-0E4ACCD692BE}" srcOrd="0" destOrd="0" parTransId="{45503444-791C-4F9A-946E-47123A044423}" sibTransId="{54E1C618-52BE-4A89-A629-9F1D4999796F}"/>
    <dgm:cxn modelId="{E1344847-F96D-4A41-B50C-86136CC50AA1}" type="presParOf" srcId="{21D27CE4-F2ED-4A20-AD4F-3A850CB60D29}" destId="{3548CEDC-86A3-4611-9AE0-C3322F170BFD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D19C1750-0167-4BAA-B6F8-ABD03F1B0099}">
      <dgm:prSet/>
      <dgm:spPr>
        <a:solidFill>
          <a:srgbClr val="002060"/>
        </a:solidFill>
      </dgm:spPr>
      <dgm:t>
        <a:bodyPr/>
        <a:lstStyle/>
        <a:p>
          <a:pPr rtl="0"/>
          <a:r>
            <a:rPr lang="cs-CZ" b="1" dirty="0" smtClean="0"/>
            <a:t>Příjmy obcí z poplatku za ukládání KO</a:t>
          </a:r>
          <a:endParaRPr lang="cs-CZ" dirty="0"/>
        </a:p>
      </dgm:t>
    </dgm:pt>
    <dgm:pt modelId="{D2B63B2C-6385-4B8C-B64E-19B9B180CFE2}" type="parTrans" cxnId="{7AEA60BE-163F-49F1-92FA-E518343DCF34}">
      <dgm:prSet/>
      <dgm:spPr/>
      <dgm:t>
        <a:bodyPr/>
        <a:lstStyle/>
        <a:p>
          <a:endParaRPr lang="cs-CZ"/>
        </a:p>
      </dgm:t>
    </dgm:pt>
    <dgm:pt modelId="{E647165D-22EA-40A9-B7D6-F050C951860F}" type="sibTrans" cxnId="{7AEA60BE-163F-49F1-92FA-E518343DCF34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403193E-236D-4750-A6CA-85DDEFD2AD15}" type="pres">
      <dgm:prSet presAssocID="{D19C1750-0167-4BAA-B6F8-ABD03F1B009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AEA60BE-163F-49F1-92FA-E518343DCF34}" srcId="{E76AC468-52C4-41E4-A30C-108568262EE3}" destId="{D19C1750-0167-4BAA-B6F8-ABD03F1B0099}" srcOrd="0" destOrd="0" parTransId="{D2B63B2C-6385-4B8C-B64E-19B9B180CFE2}" sibTransId="{E647165D-22EA-40A9-B7D6-F050C951860F}"/>
    <dgm:cxn modelId="{6417AF42-5D73-4DD0-88BA-3245297A40B5}" type="presOf" srcId="{E76AC468-52C4-41E4-A30C-108568262EE3}" destId="{890AF462-4765-4EE6-BBCD-7F9B71883D25}" srcOrd="0" destOrd="0" presId="urn:microsoft.com/office/officeart/2005/8/layout/hList6"/>
    <dgm:cxn modelId="{7F83E737-F37F-4792-8098-E4F46EB791F5}" type="presOf" srcId="{D19C1750-0167-4BAA-B6F8-ABD03F1B0099}" destId="{3403193E-236D-4750-A6CA-85DDEFD2AD15}" srcOrd="0" destOrd="0" presId="urn:microsoft.com/office/officeart/2005/8/layout/hList6"/>
    <dgm:cxn modelId="{42BE3504-0620-4DC8-8E55-BBA0893E3104}" type="presParOf" srcId="{890AF462-4765-4EE6-BBCD-7F9B71883D25}" destId="{3403193E-236D-4750-A6CA-85DDEFD2AD15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D19C1750-0167-4BAA-B6F8-ABD03F1B0099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cs-CZ" sz="2800" b="1" dirty="0" smtClean="0"/>
            <a:t>Většina odpadů je ukládána do velkých skládek v relativně malých obcích</a:t>
          </a:r>
          <a:endParaRPr lang="cs-CZ" sz="2800" b="1" dirty="0"/>
        </a:p>
      </dgm:t>
    </dgm:pt>
    <dgm:pt modelId="{D2B63B2C-6385-4B8C-B64E-19B9B180CFE2}" type="parTrans" cxnId="{7AEA60BE-163F-49F1-92FA-E518343DCF34}">
      <dgm:prSet/>
      <dgm:spPr/>
      <dgm:t>
        <a:bodyPr/>
        <a:lstStyle/>
        <a:p>
          <a:endParaRPr lang="cs-CZ"/>
        </a:p>
      </dgm:t>
    </dgm:pt>
    <dgm:pt modelId="{E647165D-22EA-40A9-B7D6-F050C951860F}" type="sibTrans" cxnId="{7AEA60BE-163F-49F1-92FA-E518343DCF34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403193E-236D-4750-A6CA-85DDEFD2AD15}" type="pres">
      <dgm:prSet presAssocID="{D19C1750-0167-4BAA-B6F8-ABD03F1B009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AEA60BE-163F-49F1-92FA-E518343DCF34}" srcId="{E76AC468-52C4-41E4-A30C-108568262EE3}" destId="{D19C1750-0167-4BAA-B6F8-ABD03F1B0099}" srcOrd="0" destOrd="0" parTransId="{D2B63B2C-6385-4B8C-B64E-19B9B180CFE2}" sibTransId="{E647165D-22EA-40A9-B7D6-F050C951860F}"/>
    <dgm:cxn modelId="{B6FCAAD4-3788-4BCF-B413-8608B3D11A82}" type="presOf" srcId="{D19C1750-0167-4BAA-B6F8-ABD03F1B0099}" destId="{3403193E-236D-4750-A6CA-85DDEFD2AD15}" srcOrd="0" destOrd="0" presId="urn:microsoft.com/office/officeart/2005/8/layout/hList6"/>
    <dgm:cxn modelId="{3ECCB324-2B1A-48F8-B24D-B96560592B97}" type="presOf" srcId="{E76AC468-52C4-41E4-A30C-108568262EE3}" destId="{890AF462-4765-4EE6-BBCD-7F9B71883D25}" srcOrd="0" destOrd="0" presId="urn:microsoft.com/office/officeart/2005/8/layout/hList6"/>
    <dgm:cxn modelId="{7563A682-0229-4D72-93DA-84D5B8B0C19B}" type="presParOf" srcId="{890AF462-4765-4EE6-BBCD-7F9B71883D25}" destId="{3403193E-236D-4750-A6CA-85DDEFD2AD15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6DB40ED-47BD-435D-B2FE-9896413FDBE9}">
      <dgm:prSet custT="1"/>
      <dgm:spPr>
        <a:solidFill>
          <a:srgbClr val="002060"/>
        </a:solidFill>
      </dgm:spPr>
      <dgm:t>
        <a:bodyPr/>
        <a:lstStyle/>
        <a:p>
          <a:r>
            <a:rPr lang="cs-CZ" sz="2800" b="1" dirty="0" smtClean="0"/>
            <a:t>Výnosy z poplatku a jejich toky mezi jednotlivé obce a regiony jsou nerovnoměrné </a:t>
          </a:r>
          <a:endParaRPr lang="cs-CZ" sz="2800" b="1" dirty="0"/>
        </a:p>
      </dgm:t>
    </dgm:pt>
    <dgm:pt modelId="{2E488A04-31E8-40E3-B0E9-450A29CA22A9}" type="parTrans" cxnId="{97AAE934-781E-4FF4-8D13-BD7D4F8E998B}">
      <dgm:prSet/>
      <dgm:spPr/>
      <dgm:t>
        <a:bodyPr/>
        <a:lstStyle/>
        <a:p>
          <a:endParaRPr lang="cs-CZ"/>
        </a:p>
      </dgm:t>
    </dgm:pt>
    <dgm:pt modelId="{DDED16C9-F17B-49B5-97B5-2BA504320A4B}" type="sibTrans" cxnId="{97AAE934-781E-4FF4-8D13-BD7D4F8E998B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443B18-FF4B-43CD-936D-F7587DAFC0E0}" type="pres">
      <dgm:prSet presAssocID="{06DB40ED-47BD-435D-B2FE-9896413FDBE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936E938-47B0-4292-BF8A-C34BD65E5040}" type="presOf" srcId="{E76AC468-52C4-41E4-A30C-108568262EE3}" destId="{890AF462-4765-4EE6-BBCD-7F9B71883D25}" srcOrd="0" destOrd="0" presId="urn:microsoft.com/office/officeart/2005/8/layout/hList6"/>
    <dgm:cxn modelId="{13413AA0-5920-40FE-8E14-150241C4001D}" type="presOf" srcId="{06DB40ED-47BD-435D-B2FE-9896413FDBE9}" destId="{11443B18-FF4B-43CD-936D-F7587DAFC0E0}" srcOrd="0" destOrd="0" presId="urn:microsoft.com/office/officeart/2005/8/layout/hList6"/>
    <dgm:cxn modelId="{97AAE934-781E-4FF4-8D13-BD7D4F8E998B}" srcId="{E76AC468-52C4-41E4-A30C-108568262EE3}" destId="{06DB40ED-47BD-435D-B2FE-9896413FDBE9}" srcOrd="0" destOrd="0" parTransId="{2E488A04-31E8-40E3-B0E9-450A29CA22A9}" sibTransId="{DDED16C9-F17B-49B5-97B5-2BA504320A4B}"/>
    <dgm:cxn modelId="{632F56B0-940D-4985-8642-037401162008}" type="presParOf" srcId="{890AF462-4765-4EE6-BBCD-7F9B71883D25}" destId="{11443B18-FF4B-43CD-936D-F7587DAFC0E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6DB40ED-47BD-435D-B2FE-9896413FDBE9}">
      <dgm:prSet custT="1"/>
      <dgm:spPr>
        <a:solidFill>
          <a:srgbClr val="002060"/>
        </a:solidFill>
      </dgm:spPr>
      <dgm:t>
        <a:bodyPr/>
        <a:lstStyle/>
        <a:p>
          <a:r>
            <a:rPr lang="cs-CZ" sz="2800" b="1" dirty="0" smtClean="0"/>
            <a:t>Výnosy z poplatku zejména u některých malých obcí dosahují neuvěřitelných hodnot</a:t>
          </a:r>
          <a:endParaRPr lang="cs-CZ" sz="2800" b="1" dirty="0"/>
        </a:p>
      </dgm:t>
    </dgm:pt>
    <dgm:pt modelId="{2E488A04-31E8-40E3-B0E9-450A29CA22A9}" type="parTrans" cxnId="{97AAE934-781E-4FF4-8D13-BD7D4F8E998B}">
      <dgm:prSet/>
      <dgm:spPr/>
      <dgm:t>
        <a:bodyPr/>
        <a:lstStyle/>
        <a:p>
          <a:endParaRPr lang="cs-CZ"/>
        </a:p>
      </dgm:t>
    </dgm:pt>
    <dgm:pt modelId="{DDED16C9-F17B-49B5-97B5-2BA504320A4B}" type="sibTrans" cxnId="{97AAE934-781E-4FF4-8D13-BD7D4F8E998B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443B18-FF4B-43CD-936D-F7587DAFC0E0}" type="pres">
      <dgm:prSet presAssocID="{06DB40ED-47BD-435D-B2FE-9896413FDBE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A2A44F5-BAF5-4779-824B-453933CCB559}" type="presOf" srcId="{06DB40ED-47BD-435D-B2FE-9896413FDBE9}" destId="{11443B18-FF4B-43CD-936D-F7587DAFC0E0}" srcOrd="0" destOrd="0" presId="urn:microsoft.com/office/officeart/2005/8/layout/hList6"/>
    <dgm:cxn modelId="{97AAE934-781E-4FF4-8D13-BD7D4F8E998B}" srcId="{E76AC468-52C4-41E4-A30C-108568262EE3}" destId="{06DB40ED-47BD-435D-B2FE-9896413FDBE9}" srcOrd="0" destOrd="0" parTransId="{2E488A04-31E8-40E3-B0E9-450A29CA22A9}" sibTransId="{DDED16C9-F17B-49B5-97B5-2BA504320A4B}"/>
    <dgm:cxn modelId="{04220876-69AB-41DA-843C-BE476FBB7812}" type="presOf" srcId="{E76AC468-52C4-41E4-A30C-108568262EE3}" destId="{890AF462-4765-4EE6-BBCD-7F9B71883D25}" srcOrd="0" destOrd="0" presId="urn:microsoft.com/office/officeart/2005/8/layout/hList6"/>
    <dgm:cxn modelId="{6F422DE2-B840-45E5-9998-47B2A2B67329}" type="presParOf" srcId="{890AF462-4765-4EE6-BBCD-7F9B71883D25}" destId="{11443B18-FF4B-43CD-936D-F7587DAFC0E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D19C1750-0167-4BAA-B6F8-ABD03F1B0099}">
      <dgm:prSet/>
      <dgm:spPr>
        <a:solidFill>
          <a:srgbClr val="002060"/>
        </a:solidFill>
      </dgm:spPr>
      <dgm:t>
        <a:bodyPr/>
        <a:lstStyle/>
        <a:p>
          <a:pPr rtl="0"/>
          <a:r>
            <a:rPr lang="cs-CZ" b="1" dirty="0" smtClean="0"/>
            <a:t>Výnosy z poplatků mezi kraji jsou obdobně nerovnoměrné</a:t>
          </a:r>
          <a:endParaRPr lang="cs-CZ" b="1" dirty="0"/>
        </a:p>
      </dgm:t>
    </dgm:pt>
    <dgm:pt modelId="{D2B63B2C-6385-4B8C-B64E-19B9B180CFE2}" type="parTrans" cxnId="{7AEA60BE-163F-49F1-92FA-E518343DCF34}">
      <dgm:prSet/>
      <dgm:spPr/>
      <dgm:t>
        <a:bodyPr/>
        <a:lstStyle/>
        <a:p>
          <a:endParaRPr lang="cs-CZ"/>
        </a:p>
      </dgm:t>
    </dgm:pt>
    <dgm:pt modelId="{E647165D-22EA-40A9-B7D6-F050C951860F}" type="sibTrans" cxnId="{7AEA60BE-163F-49F1-92FA-E518343DCF34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403193E-236D-4750-A6CA-85DDEFD2AD15}" type="pres">
      <dgm:prSet presAssocID="{D19C1750-0167-4BAA-B6F8-ABD03F1B009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AA93B8B-5494-46F1-BBC8-7151AA7411AF}" type="presOf" srcId="{E76AC468-52C4-41E4-A30C-108568262EE3}" destId="{890AF462-4765-4EE6-BBCD-7F9B71883D25}" srcOrd="0" destOrd="0" presId="urn:microsoft.com/office/officeart/2005/8/layout/hList6"/>
    <dgm:cxn modelId="{7AEA60BE-163F-49F1-92FA-E518343DCF34}" srcId="{E76AC468-52C4-41E4-A30C-108568262EE3}" destId="{D19C1750-0167-4BAA-B6F8-ABD03F1B0099}" srcOrd="0" destOrd="0" parTransId="{D2B63B2C-6385-4B8C-B64E-19B9B180CFE2}" sibTransId="{E647165D-22EA-40A9-B7D6-F050C951860F}"/>
    <dgm:cxn modelId="{02D27A9F-57A7-4803-B885-21E6084DF758}" type="presOf" srcId="{D19C1750-0167-4BAA-B6F8-ABD03F1B0099}" destId="{3403193E-236D-4750-A6CA-85DDEFD2AD15}" srcOrd="0" destOrd="0" presId="urn:microsoft.com/office/officeart/2005/8/layout/hList6"/>
    <dgm:cxn modelId="{BD8686A5-38E0-47C1-8DF6-529824761F3B}" type="presParOf" srcId="{890AF462-4765-4EE6-BBCD-7F9B71883D25}" destId="{3403193E-236D-4750-A6CA-85DDEFD2AD15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6AC468-52C4-41E4-A30C-108568262EE3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6DB40ED-47BD-435D-B2FE-9896413FDBE9}">
      <dgm:prSet custT="1"/>
      <dgm:spPr>
        <a:solidFill>
          <a:srgbClr val="002060"/>
        </a:solidFill>
      </dgm:spPr>
      <dgm:t>
        <a:bodyPr/>
        <a:lstStyle/>
        <a:p>
          <a:r>
            <a:rPr lang="cs-CZ" sz="2800" b="1" dirty="0" smtClean="0"/>
            <a:t>Výnosy z poplatku v přepočtu na 1 obyvatele a velikost krajů podle počtu obyvatel</a:t>
          </a:r>
          <a:endParaRPr lang="cs-CZ" sz="2800" b="1" dirty="0"/>
        </a:p>
      </dgm:t>
    </dgm:pt>
    <dgm:pt modelId="{2E488A04-31E8-40E3-B0E9-450A29CA22A9}" type="parTrans" cxnId="{97AAE934-781E-4FF4-8D13-BD7D4F8E998B}">
      <dgm:prSet/>
      <dgm:spPr/>
      <dgm:t>
        <a:bodyPr/>
        <a:lstStyle/>
        <a:p>
          <a:endParaRPr lang="cs-CZ"/>
        </a:p>
      </dgm:t>
    </dgm:pt>
    <dgm:pt modelId="{DDED16C9-F17B-49B5-97B5-2BA504320A4B}" type="sibTrans" cxnId="{97AAE934-781E-4FF4-8D13-BD7D4F8E998B}">
      <dgm:prSet/>
      <dgm:spPr/>
      <dgm:t>
        <a:bodyPr/>
        <a:lstStyle/>
        <a:p>
          <a:endParaRPr lang="cs-CZ"/>
        </a:p>
      </dgm:t>
    </dgm:pt>
    <dgm:pt modelId="{890AF462-4765-4EE6-BBCD-7F9B71883D25}" type="pres">
      <dgm:prSet presAssocID="{E76AC468-52C4-41E4-A30C-108568262E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443B18-FF4B-43CD-936D-F7587DAFC0E0}" type="pres">
      <dgm:prSet presAssocID="{06DB40ED-47BD-435D-B2FE-9896413FDBE9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F50756C-1A5C-4E83-8AC3-9FF30DA81164}" type="presOf" srcId="{06DB40ED-47BD-435D-B2FE-9896413FDBE9}" destId="{11443B18-FF4B-43CD-936D-F7587DAFC0E0}" srcOrd="0" destOrd="0" presId="urn:microsoft.com/office/officeart/2005/8/layout/hList6"/>
    <dgm:cxn modelId="{9CF8D805-388A-4460-9870-F0FBA772EFD0}" type="presOf" srcId="{E76AC468-52C4-41E4-A30C-108568262EE3}" destId="{890AF462-4765-4EE6-BBCD-7F9B71883D25}" srcOrd="0" destOrd="0" presId="urn:microsoft.com/office/officeart/2005/8/layout/hList6"/>
    <dgm:cxn modelId="{97AAE934-781E-4FF4-8D13-BD7D4F8E998B}" srcId="{E76AC468-52C4-41E4-A30C-108568262EE3}" destId="{06DB40ED-47BD-435D-B2FE-9896413FDBE9}" srcOrd="0" destOrd="0" parTransId="{2E488A04-31E8-40E3-B0E9-450A29CA22A9}" sibTransId="{DDED16C9-F17B-49B5-97B5-2BA504320A4B}"/>
    <dgm:cxn modelId="{4D9F7F20-BAD1-4795-A855-8033BB347AA2}" type="presParOf" srcId="{890AF462-4765-4EE6-BBCD-7F9B71883D25}" destId="{11443B18-FF4B-43CD-936D-F7587DAFC0E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76E48-4FEF-49E8-BBAD-66F098E09186}">
      <dsp:nvSpPr>
        <dsp:cNvPr id="0" name=""/>
        <dsp:cNvSpPr/>
      </dsp:nvSpPr>
      <dsp:spPr>
        <a:xfrm rot="16200000">
          <a:off x="3715606" y="-3715606"/>
          <a:ext cx="921713" cy="8352928"/>
        </a:xfrm>
        <a:prstGeom prst="flowChartManualOperation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Zákon o odpadech § 46</a:t>
          </a:r>
          <a:endParaRPr lang="cs-CZ" sz="3900" kern="1200" dirty="0"/>
        </a:p>
      </dsp:txBody>
      <dsp:txXfrm rot="5400000">
        <a:off x="-1" y="184344"/>
        <a:ext cx="8352928" cy="5530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3B18-FF4B-43CD-936D-F7587DAFC0E0}">
      <dsp:nvSpPr>
        <dsp:cNvPr id="0" name=""/>
        <dsp:cNvSpPr/>
      </dsp:nvSpPr>
      <dsp:spPr>
        <a:xfrm rot="16200000">
          <a:off x="3543299" y="-3543299"/>
          <a:ext cx="1143000" cy="8229599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Charakteristická nevyváženost rozdělení výnosů z poplatků</a:t>
          </a:r>
          <a:r>
            <a:rPr lang="cs-CZ" sz="2800" b="1" kern="1200" dirty="0" smtClean="0"/>
            <a:t> </a:t>
          </a:r>
          <a:endParaRPr lang="cs-CZ" sz="2800" b="1" kern="1200" dirty="0"/>
        </a:p>
      </dsp:txBody>
      <dsp:txXfrm rot="5400000">
        <a:off x="0" y="228600"/>
        <a:ext cx="8229599" cy="6858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3B18-FF4B-43CD-936D-F7587DAFC0E0}">
      <dsp:nvSpPr>
        <dsp:cNvPr id="0" name=""/>
        <dsp:cNvSpPr/>
      </dsp:nvSpPr>
      <dsp:spPr>
        <a:xfrm rot="16200000">
          <a:off x="3543299" y="-3543299"/>
          <a:ext cx="1143000" cy="8229599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Výnosy z poplatku v přepočtu na 1 obyvatele za rok</a:t>
          </a:r>
          <a:endParaRPr lang="cs-CZ" sz="2800" b="1" kern="1200" dirty="0"/>
        </a:p>
      </dsp:txBody>
      <dsp:txXfrm rot="5400000">
        <a:off x="0" y="228600"/>
        <a:ext cx="8229599" cy="6858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3B18-FF4B-43CD-936D-F7587DAFC0E0}">
      <dsp:nvSpPr>
        <dsp:cNvPr id="0" name=""/>
        <dsp:cNvSpPr/>
      </dsp:nvSpPr>
      <dsp:spPr>
        <a:xfrm rot="16200000">
          <a:off x="3543299" y="-3543299"/>
          <a:ext cx="1143000" cy="8229599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Nutná revize určení poplatku za skládkování </a:t>
          </a:r>
          <a:endParaRPr lang="cs-CZ" sz="2800" b="1" kern="1200" dirty="0"/>
        </a:p>
      </dsp:txBody>
      <dsp:txXfrm rot="5400000">
        <a:off x="0" y="228600"/>
        <a:ext cx="8229599" cy="685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3193E-236D-4750-A6CA-85DDEFD2AD15}">
      <dsp:nvSpPr>
        <dsp:cNvPr id="0" name=""/>
        <dsp:cNvSpPr/>
      </dsp:nvSpPr>
      <dsp:spPr>
        <a:xfrm rot="16200000">
          <a:off x="3682143" y="-3682143"/>
          <a:ext cx="1143000" cy="8507287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145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/>
            <a:t>Je poplatek za skládkování odpadů ekonomický nástroj?</a:t>
          </a:r>
          <a:endParaRPr lang="cs-CZ" sz="2700" b="1" kern="1200" dirty="0"/>
        </a:p>
      </dsp:txBody>
      <dsp:txXfrm rot="5400000">
        <a:off x="0" y="228600"/>
        <a:ext cx="8507287" cy="685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8CEDC-86A3-4611-9AE0-C3322F170BFD}">
      <dsp:nvSpPr>
        <dsp:cNvPr id="0" name=""/>
        <dsp:cNvSpPr/>
      </dsp:nvSpPr>
      <dsp:spPr>
        <a:xfrm rot="16200000">
          <a:off x="3538736" y="-3534717"/>
          <a:ext cx="1152128" cy="8221563"/>
        </a:xfrm>
        <a:prstGeom prst="flowChartManualOperation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bg1"/>
              </a:solidFill>
            </a:rPr>
            <a:t>Aktuální podoba poplatku nemá vliv na snižování množství skládkovaných odpadů</a:t>
          </a:r>
          <a:endParaRPr lang="cs-CZ" sz="2800" b="1" kern="1200" dirty="0">
            <a:solidFill>
              <a:schemeClr val="bg1"/>
            </a:solidFill>
          </a:endParaRPr>
        </a:p>
      </dsp:txBody>
      <dsp:txXfrm rot="5400000">
        <a:off x="4019" y="230426"/>
        <a:ext cx="8221563" cy="6912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3193E-236D-4750-A6CA-85DDEFD2AD15}">
      <dsp:nvSpPr>
        <dsp:cNvPr id="0" name=""/>
        <dsp:cNvSpPr/>
      </dsp:nvSpPr>
      <dsp:spPr>
        <a:xfrm rot="16200000">
          <a:off x="3543299" y="-3543299"/>
          <a:ext cx="1143000" cy="8229599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b="1" kern="1200" dirty="0" smtClean="0"/>
            <a:t>Příjmy obcí z poplatku za ukládání KO</a:t>
          </a:r>
          <a:endParaRPr lang="cs-CZ" sz="3900" kern="1200" dirty="0"/>
        </a:p>
      </dsp:txBody>
      <dsp:txXfrm rot="5400000">
        <a:off x="0" y="228600"/>
        <a:ext cx="8229599" cy="685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3193E-236D-4750-A6CA-85DDEFD2AD15}">
      <dsp:nvSpPr>
        <dsp:cNvPr id="0" name=""/>
        <dsp:cNvSpPr/>
      </dsp:nvSpPr>
      <dsp:spPr>
        <a:xfrm rot="16200000">
          <a:off x="3543299" y="-3539281"/>
          <a:ext cx="1143000" cy="8221563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Většina odpadů je ukládána do velkých skládek v relativně malých obcích</a:t>
          </a:r>
          <a:endParaRPr lang="cs-CZ" sz="2800" b="1" kern="1200" dirty="0"/>
        </a:p>
      </dsp:txBody>
      <dsp:txXfrm rot="5400000">
        <a:off x="4018" y="228600"/>
        <a:ext cx="8221563" cy="685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3B18-FF4B-43CD-936D-F7587DAFC0E0}">
      <dsp:nvSpPr>
        <dsp:cNvPr id="0" name=""/>
        <dsp:cNvSpPr/>
      </dsp:nvSpPr>
      <dsp:spPr>
        <a:xfrm rot="16200000">
          <a:off x="3543299" y="-3539281"/>
          <a:ext cx="1143000" cy="8221563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Výnosy z poplatku a jejich toky mezi jednotlivé obce a regiony jsou nerovnoměrné </a:t>
          </a:r>
          <a:endParaRPr lang="cs-CZ" sz="2800" b="1" kern="1200" dirty="0"/>
        </a:p>
      </dsp:txBody>
      <dsp:txXfrm rot="5400000">
        <a:off x="4018" y="228600"/>
        <a:ext cx="8221563" cy="6858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3B18-FF4B-43CD-936D-F7587DAFC0E0}">
      <dsp:nvSpPr>
        <dsp:cNvPr id="0" name=""/>
        <dsp:cNvSpPr/>
      </dsp:nvSpPr>
      <dsp:spPr>
        <a:xfrm rot="16200000">
          <a:off x="3543299" y="-3539281"/>
          <a:ext cx="1143000" cy="8221563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Výnosy z poplatku zejména u některých malých obcí dosahují neuvěřitelných hodnot</a:t>
          </a:r>
          <a:endParaRPr lang="cs-CZ" sz="2800" b="1" kern="1200" dirty="0"/>
        </a:p>
      </dsp:txBody>
      <dsp:txXfrm rot="5400000">
        <a:off x="4018" y="228600"/>
        <a:ext cx="8221563" cy="6858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3193E-236D-4750-A6CA-85DDEFD2AD15}">
      <dsp:nvSpPr>
        <dsp:cNvPr id="0" name=""/>
        <dsp:cNvSpPr/>
      </dsp:nvSpPr>
      <dsp:spPr>
        <a:xfrm rot="16200000">
          <a:off x="3543299" y="-3543299"/>
          <a:ext cx="1143000" cy="8229599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6766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/>
            <a:t>Výnosy z poplatků mezi kraji jsou obdobně nerovnoměrné</a:t>
          </a:r>
          <a:endParaRPr lang="cs-CZ" sz="2500" b="1" kern="1200" dirty="0"/>
        </a:p>
      </dsp:txBody>
      <dsp:txXfrm rot="5400000">
        <a:off x="0" y="228600"/>
        <a:ext cx="8229599" cy="6858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3B18-FF4B-43CD-936D-F7587DAFC0E0}">
      <dsp:nvSpPr>
        <dsp:cNvPr id="0" name=""/>
        <dsp:cNvSpPr/>
      </dsp:nvSpPr>
      <dsp:spPr>
        <a:xfrm rot="16200000">
          <a:off x="3543299" y="-3539281"/>
          <a:ext cx="1143000" cy="8221563"/>
        </a:xfrm>
        <a:prstGeom prst="flowChartManualOperation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Výnosy z poplatku v přepočtu na 1 obyvatele a velikost krajů podle počtu obyvatel</a:t>
          </a:r>
          <a:endParaRPr lang="cs-CZ" sz="2800" b="1" kern="1200" dirty="0"/>
        </a:p>
      </dsp:txBody>
      <dsp:txXfrm rot="5400000">
        <a:off x="4018" y="228600"/>
        <a:ext cx="8221563" cy="685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573463" y="0"/>
            <a:ext cx="328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ODPADY 2008 A JAK DÁL ?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FE63F6-586D-4CF7-AC6E-F763887DE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4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70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0FC062-D957-4270-B844-6EDBCB9F3CFA}" type="datetimeFigureOut">
              <a:rPr lang="cs-CZ"/>
              <a:pPr>
                <a:defRPr/>
              </a:pPr>
              <a:t>23. 4. 2013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133BF29-6E5F-4EEC-98BE-CE1B9D5EDA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866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0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8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8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82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82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82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82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82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3BF29-6E5F-4EEC-98BE-CE1B9D5EDA1B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82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01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31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475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5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596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81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324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992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628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718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00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u="dbl" baseline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</a:defRPr>
            </a:lvl1pPr>
          </a:lstStyle>
          <a:p>
            <a:r>
              <a:rPr lang="cs-CZ" dirty="0" smtClean="0"/>
              <a:t>Kliknutím </a:t>
            </a:r>
            <a:r>
              <a:rPr lang="cs-CZ" dirty="0" err="1" smtClean="0"/>
              <a:t>lzetOHLE</a:t>
            </a:r>
            <a:r>
              <a:rPr lang="cs-CZ" dirty="0" smtClean="0"/>
              <a:t> JE  upravit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58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945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857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732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991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756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805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9790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909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4153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88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3479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857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712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3764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7284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2280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1254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66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50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02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9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78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88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94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5963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  <p:pic>
        <p:nvPicPr>
          <p:cNvPr id="1030" name="Picture 7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165850"/>
            <a:ext cx="7524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99BD8-01B6-43A2-B077-4BB5352115FB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7D71E-37A6-4D79-B23E-7CB1B10AC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87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accent1">
                <a:lumMod val="75000"/>
              </a:schemeClr>
            </a:contourClr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97A30-6DF6-4A66-9DE2-8D6B9B81A670}" type="datetimeFigureOut">
              <a:rPr lang="cs-CZ" smtClean="0"/>
              <a:t>23. 4. 2013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9FEA-99D5-44F9-B0D8-FCB262F53A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65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soh.cenia.cz/" TargetMode="External"/><Relationship Id="rId2" Type="http://schemas.openxmlformats.org/officeDocument/2006/relationships/hyperlink" Target="http://www.rozpocetobce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dpadjeenergie.cz/" TargetMode="External"/><Relationship Id="rId2" Type="http://schemas.openxmlformats.org/officeDocument/2006/relationships/hyperlink" Target="http://www.steo.cz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1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133600"/>
            <a:ext cx="7993062" cy="3455988"/>
          </a:xfrm>
        </p:spPr>
        <p:txBody>
          <a:bodyPr/>
          <a:lstStyle/>
          <a:p>
            <a:pPr eaLnBrk="1" hangingPunct="1">
              <a:lnSpc>
                <a:spcPts val="3700"/>
              </a:lnSpc>
            </a:pPr>
            <a:endParaRPr lang="cs-CZ" sz="2000" dirty="0" smtClean="0"/>
          </a:p>
          <a:p>
            <a:pPr eaLnBrk="1" hangingPunct="1">
              <a:lnSpc>
                <a:spcPts val="3700"/>
              </a:lnSpc>
            </a:pPr>
            <a:r>
              <a:rPr lang="cs-CZ" sz="3600" b="1" dirty="0" smtClean="0"/>
              <a:t>VÝNOSY Z POPLATKU ZA SKLÁDKOVÁNÍ KOMUNÁLNÍCH ODPADŮ</a:t>
            </a:r>
            <a:br>
              <a:rPr lang="cs-CZ" sz="3600" b="1" dirty="0" smtClean="0"/>
            </a:br>
            <a:endParaRPr lang="cs-CZ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24. DUBNA 2013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BRNO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  <p:pic>
        <p:nvPicPr>
          <p:cNvPr id="2051" name="Picture 4" descr="logo"/>
          <p:cNvPicPr>
            <a:picLocks noGrp="1" noChangeAspect="1" noChangeArrowheads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333375"/>
            <a:ext cx="647700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5" descr="image"/>
          <p:cNvPicPr>
            <a:picLocks noChangeAspect="1" noChangeArrowheads="1"/>
          </p:cNvPicPr>
          <p:nvPr/>
        </p:nvPicPr>
        <p:blipFill>
          <a:blip r:embed="rId3">
            <a:lum bright="36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36613"/>
            <a:ext cx="82804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1476375" y="404813"/>
            <a:ext cx="5976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cs-CZ" sz="1000" dirty="0"/>
              <a:t>SDRUŽENÍ PROVOZOVATELŮ TECHNOLOGIÍ PRO EKOLOGICKÉ VYUŽÍVÁNÍ ODPADŮ</a:t>
            </a:r>
            <a:r>
              <a:rPr lang="cs-CZ" dirty="0"/>
              <a:t> </a:t>
            </a:r>
          </a:p>
        </p:txBody>
      </p:sp>
      <p:sp>
        <p:nvSpPr>
          <p:cNvPr id="2054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smtClean="0"/>
              <a:t>„ODPADY 2013 A JAK DÁL ?“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796136" y="6350059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1041925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626509"/>
              </p:ext>
            </p:extLst>
          </p:nvPr>
        </p:nvGraphicFramePr>
        <p:xfrm>
          <a:off x="683568" y="1556792"/>
          <a:ext cx="7848873" cy="47284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4096"/>
                <a:gridCol w="2410786"/>
                <a:gridCol w="1660763"/>
                <a:gridCol w="1661614"/>
                <a:gridCol w="1661614"/>
              </a:tblGrid>
              <a:tr h="5222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Kraj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Příjmy ze skládkování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Počet obyvatel krajů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Výnos na 1 obyvatele v Kč/rok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Hlavní město Praha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3 185 410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1 251 072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2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Jihočeský kraj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97 352 960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637 723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153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3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Jihomoravský kraj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122 789 620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1 152 819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107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4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Karlovarský kraj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40 994 810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307 380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133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5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Kraj Vysočina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69 330 100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514 805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135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6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Královéhradecký kraj 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58 765 290    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554 370    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106    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7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Liberecký kraj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36 662 150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439 458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83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8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Moravskoslezský kraj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202 153 220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1 244 837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162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9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Olomoucký kraj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108 944 870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641 555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170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10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Pardubický kraj 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111 354 220    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516 777    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215    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11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Plzeňský kraj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92 429 370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571 831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162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12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Středočeský kraj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300 968 987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1 256 850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 239   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13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Ústecký kraj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231 224 570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835 814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277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14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Zlínský kraj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67 159 740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590 527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114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3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CELKEM ČR bez Prahy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1 540 129 907    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9 264 746   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588224" y="1268760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Údaje za rok 2011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9251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2048129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513728"/>
              </p:ext>
            </p:extLst>
          </p:nvPr>
        </p:nvGraphicFramePr>
        <p:xfrm>
          <a:off x="323528" y="1556792"/>
          <a:ext cx="8229600" cy="48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02423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1253513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Pro výnosy z poplatku za skládkování v mezikrajovém srovnání, které vycházejí ze stávajícího principu rozdělení (podle množství odpadů uložených do skládky v daném regionu), je charakteristická nerovnoměrnost a nevyváženost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000" dirty="0" smtClean="0"/>
              <a:t>Nejvyšší </a:t>
            </a:r>
            <a:r>
              <a:rPr lang="cs-CZ" sz="2000" dirty="0"/>
              <a:t>výnos poplatku za ukládání odpadů do skládky v přepočtu na 1 obyvatele je v krajích Ústeckém, Středočeském a Pardubickém. Nejnižší je pak v krajích Libereckém, Jihomoravském a Královéhradeckém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Tři </a:t>
            </a:r>
            <a:r>
              <a:rPr lang="cs-CZ" sz="2000" dirty="0"/>
              <a:t>počtem obyvatelstva největší kraje Středočeský, Moravskoslezský a Jihomoravský se od sebe velmi liší ve „výnosnosti“ poplatku, a z pohledu výnosnosti poplatku a velikosti kraje nevykazují příznivý poměr. Tento naopak vykazuje Karlovarský kraj.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70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4802283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062783"/>
              </p:ext>
            </p:extLst>
          </p:nvPr>
        </p:nvGraphicFramePr>
        <p:xfrm>
          <a:off x="395536" y="1628800"/>
          <a:ext cx="82296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1690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6024437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Má-li poplatek plnit funkci ekonomického nástroje ke snížení množství odpadů do skládky a mají-li výnosy s poplatku podpořit plnění POH,  musí být rozdělení peněz mezi obce a kraje založeno na </a:t>
            </a:r>
            <a:r>
              <a:rPr lang="cs-CZ" sz="2000" u="sng" dirty="0" smtClean="0">
                <a:solidFill>
                  <a:srgbClr val="FF0000"/>
                </a:solidFill>
              </a:rPr>
              <a:t>jiném principu než na množství skládkovaných odpadů.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Určitá přímá kompenzace obcím, které mají na svém území skládku, má opodstatnění. Je otázkou, jak dalece jde o </a:t>
            </a:r>
            <a:r>
              <a:rPr lang="cs-CZ" sz="2000" u="sng" dirty="0" smtClean="0">
                <a:solidFill>
                  <a:srgbClr val="FF0000"/>
                </a:solidFill>
              </a:rPr>
              <a:t>spravedlivou kompenzaci </a:t>
            </a:r>
            <a:r>
              <a:rPr lang="cs-CZ" sz="2000" dirty="0" smtClean="0"/>
              <a:t>a kdy se už jedná o plýtvání penězi vybranými od občanů.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dirty="0" smtClean="0"/>
              <a:t>Rozdělování </a:t>
            </a:r>
            <a:r>
              <a:rPr lang="cs-CZ" sz="2000" dirty="0"/>
              <a:t>výnosu z poplatku za ukládání odpadů na skládky </a:t>
            </a:r>
            <a:r>
              <a:rPr lang="cs-CZ" sz="2000" dirty="0" smtClean="0"/>
              <a:t>na </a:t>
            </a:r>
            <a:r>
              <a:rPr lang="cs-CZ" sz="2000" dirty="0"/>
              <a:t>základě množství skládkovaných odpadů </a:t>
            </a:r>
            <a:r>
              <a:rPr lang="cs-CZ" sz="2000" dirty="0" smtClean="0"/>
              <a:t>zakládá, zejména při jeho postupném navyšování, </a:t>
            </a:r>
            <a:r>
              <a:rPr lang="cs-CZ" sz="2000" dirty="0"/>
              <a:t>nespravedlivé, nerovnoměrné a věcně neodůvodněné finanční toky velkého objemu finančních prostředků. </a:t>
            </a:r>
            <a:endParaRPr lang="cs-CZ" sz="2000" dirty="0" smtClean="0"/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Bylo </a:t>
            </a:r>
            <a:r>
              <a:rPr lang="cs-CZ" sz="2800" b="1" dirty="0">
                <a:solidFill>
                  <a:srgbClr val="002060"/>
                </a:solidFill>
              </a:rPr>
              <a:t>by chybou pokračovat či dokonce rozvíjet tento mechanismus do </a:t>
            </a:r>
            <a:r>
              <a:rPr lang="cs-CZ" sz="2800" b="1" dirty="0" smtClean="0">
                <a:solidFill>
                  <a:srgbClr val="002060"/>
                </a:solidFill>
              </a:rPr>
              <a:t>budoucnosti!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1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cs-CZ" u="sng" dirty="0" smtClean="0"/>
              <a:t>ZDROJE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cs-CZ" sz="2000" dirty="0" smtClean="0"/>
              <a:t>Rozpočet </a:t>
            </a:r>
            <a:r>
              <a:rPr lang="cs-CZ" sz="2000" dirty="0"/>
              <a:t>obce – tzv. </a:t>
            </a:r>
            <a:r>
              <a:rPr lang="cs-CZ" sz="2000" dirty="0" err="1"/>
              <a:t>rozklikávací</a:t>
            </a:r>
            <a:r>
              <a:rPr lang="cs-CZ" sz="2000" dirty="0"/>
              <a:t>  rozpočet- </a:t>
            </a:r>
            <a:r>
              <a:rPr lang="cs-CZ" sz="2000" u="sng" dirty="0">
                <a:hlinkClick r:id="rId2"/>
              </a:rPr>
              <a:t>http://www.rozpocetobce.cz/</a:t>
            </a:r>
            <a:endParaRPr lang="cs-CZ" sz="2000" dirty="0"/>
          </a:p>
          <a:p>
            <a:pPr marL="0" lvl="0" indent="0">
              <a:lnSpc>
                <a:spcPct val="150000"/>
              </a:lnSpc>
              <a:buNone/>
            </a:pPr>
            <a:r>
              <a:rPr lang="cs-CZ" sz="2000" dirty="0"/>
              <a:t>ISOH – Informační systém odpadového hospodářství - </a:t>
            </a:r>
            <a:r>
              <a:rPr lang="cs-CZ" sz="2000" u="sng" dirty="0">
                <a:hlinkClick r:id="rId3"/>
              </a:rPr>
              <a:t>http://isoh.cenia.cz/</a:t>
            </a:r>
            <a:endParaRPr lang="cs-CZ" sz="2000" dirty="0"/>
          </a:p>
          <a:p>
            <a:pPr marL="0" lvl="0" indent="0">
              <a:lnSpc>
                <a:spcPct val="150000"/>
              </a:lnSpc>
              <a:buNone/>
            </a:pPr>
            <a:r>
              <a:rPr lang="cs-CZ" sz="2000" dirty="0"/>
              <a:t>Atlas zařízení pro nakládání s odpady, 2. Díl – Skládky ostatních odpadů, Výzkumný ústav vodohospodářský T.G. Masaryka, 2010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cs-CZ" sz="2000" dirty="0"/>
              <a:t>Český statistický úřad, údaje za rok 2011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2205038"/>
            <a:ext cx="7772400" cy="792162"/>
          </a:xfrm>
        </p:spPr>
        <p:txBody>
          <a:bodyPr/>
          <a:lstStyle/>
          <a:p>
            <a:pPr eaLnBrk="1" hangingPunct="1"/>
            <a:r>
              <a:rPr lang="cs-CZ" sz="2000" dirty="0" smtClean="0"/>
              <a:t>STEO</a:t>
            </a:r>
            <a:br>
              <a:rPr lang="cs-CZ" sz="2000" dirty="0" smtClean="0"/>
            </a:br>
            <a:r>
              <a:rPr lang="cs-CZ" sz="2000" dirty="0" smtClean="0"/>
              <a:t>Jiřina </a:t>
            </a:r>
            <a:r>
              <a:rPr lang="cs-CZ" sz="2000" dirty="0" err="1" smtClean="0"/>
              <a:t>Vyštejnová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924175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web: </a:t>
            </a:r>
            <a:r>
              <a:rPr lang="cs-CZ" sz="1800" smtClean="0">
                <a:hlinkClick r:id="rId2"/>
              </a:rPr>
              <a:t>www.steo.cz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3"/>
              </a:rPr>
              <a:t>www.odpadjeenergie.cz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  <p:pic>
        <p:nvPicPr>
          <p:cNvPr id="12292" name="Picture 6" descr="image"/>
          <p:cNvPicPr>
            <a:picLocks noChangeAspect="1" noChangeArrowheads="1"/>
          </p:cNvPicPr>
          <p:nvPr/>
        </p:nvPicPr>
        <p:blipFill>
          <a:blip r:embed="rId4">
            <a:lum bright="36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36613"/>
            <a:ext cx="82804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 descr="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6477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1476375" y="404813"/>
            <a:ext cx="5976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cs-CZ" sz="1000"/>
              <a:t>SDRUŽENÍ PROVOZOVATELŮ TECHNOLOGIÍ PRO EKOLOGICKÉ VYUŽÍVÁNÍ ODPADŮ</a:t>
            </a:r>
            <a:r>
              <a:rPr lang="cs-CZ"/>
              <a:t> </a:t>
            </a:r>
          </a:p>
        </p:txBody>
      </p:sp>
      <p:sp>
        <p:nvSpPr>
          <p:cNvPr id="12295" name="Zástupný symbol pro zápatí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l-PL" dirty="0" smtClean="0"/>
              <a:t>„ODPADY 2013 A JAK DÁL ?“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87" y="623888"/>
            <a:ext cx="6905625" cy="5153025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44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611408122"/>
              </p:ext>
            </p:extLst>
          </p:nvPr>
        </p:nvGraphicFramePr>
        <p:xfrm>
          <a:off x="251520" y="274837"/>
          <a:ext cx="8352928" cy="92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cs-CZ" sz="1800" dirty="0" smtClean="0"/>
              <a:t>Poplatek </a:t>
            </a:r>
            <a:r>
              <a:rPr lang="cs-CZ" sz="1800" dirty="0"/>
              <a:t>za ukládání odpadů na skládky se skládá ze dvou složek. </a:t>
            </a:r>
            <a:r>
              <a:rPr lang="cs-CZ" sz="1800" b="1" u="sng" dirty="0">
                <a:solidFill>
                  <a:srgbClr val="FF0000"/>
                </a:solidFill>
              </a:rPr>
              <a:t>Základní složka poplatku</a:t>
            </a:r>
            <a:r>
              <a:rPr lang="cs-CZ" sz="1800" dirty="0"/>
              <a:t> se platí za uložení odpadu, za uložení nebezpečného odpadu se dále platí riziková </a:t>
            </a:r>
            <a:r>
              <a:rPr lang="cs-CZ" sz="1800" dirty="0" smtClean="0"/>
              <a:t>složka.</a:t>
            </a:r>
            <a:endParaRPr lang="cs-CZ" sz="1800" dirty="0"/>
          </a:p>
          <a:p>
            <a:pPr>
              <a:buFont typeface="+mj-lt"/>
              <a:buAutoNum type="arabicParenR"/>
            </a:pPr>
            <a:r>
              <a:rPr lang="cs-CZ" sz="1800" dirty="0" smtClean="0"/>
              <a:t>Poplatek </a:t>
            </a:r>
            <a:r>
              <a:rPr lang="cs-CZ" sz="1800" dirty="0"/>
              <a:t>od původce vybírá provozovatel skládky při uložení odpadů na </a:t>
            </a:r>
            <a:r>
              <a:rPr lang="cs-CZ" sz="1800" dirty="0" smtClean="0"/>
              <a:t>skládku.</a:t>
            </a:r>
          </a:p>
          <a:p>
            <a:pPr>
              <a:buFont typeface="+mj-lt"/>
              <a:buAutoNum type="arabicParenR"/>
            </a:pPr>
            <a:r>
              <a:rPr lang="cs-CZ" sz="1800" b="1" u="sng" dirty="0">
                <a:solidFill>
                  <a:srgbClr val="FF0000"/>
                </a:solidFill>
              </a:rPr>
              <a:t>Poplatek je příjmem obce, na jejímž katastrálním území je skládka umístěna</a:t>
            </a:r>
            <a:r>
              <a:rPr lang="cs-CZ" sz="1800" dirty="0"/>
              <a:t>, a Státního fondu životního prostředí České </a:t>
            </a:r>
            <a:r>
              <a:rPr lang="cs-CZ" sz="1800" dirty="0" smtClean="0"/>
              <a:t>republiky.</a:t>
            </a:r>
            <a:endParaRPr lang="cs-CZ" sz="1800" dirty="0"/>
          </a:p>
          <a:p>
            <a:pPr>
              <a:buFont typeface="+mj-lt"/>
              <a:buAutoNum type="arabicParenR"/>
            </a:pPr>
            <a:r>
              <a:rPr lang="cs-CZ" sz="1800" dirty="0" smtClean="0"/>
              <a:t>Pokud </a:t>
            </a:r>
            <a:r>
              <a:rPr lang="cs-CZ" sz="1800" dirty="0"/>
              <a:t>je původcem obec a ukládá odpad na skládku, která je na jejím katastrálním území, nevybírá se od této obce základní složka </a:t>
            </a:r>
            <a:r>
              <a:rPr lang="cs-CZ" sz="1800" dirty="0" smtClean="0"/>
              <a:t>poplatku.</a:t>
            </a:r>
            <a:endParaRPr lang="cs-CZ" sz="1800" dirty="0"/>
          </a:p>
          <a:p>
            <a:pPr>
              <a:buFont typeface="+mj-lt"/>
              <a:buAutoNum type="arabicParenR"/>
            </a:pPr>
            <a:r>
              <a:rPr lang="cs-CZ" sz="1800" dirty="0" smtClean="0"/>
              <a:t>Kontrolu placení poplatků u provozovatele skládky provádí obec a krajský úřad, na jejichž katastrálním území leží skládka.</a:t>
            </a:r>
            <a:br>
              <a:rPr lang="cs-CZ" sz="1800" dirty="0" smtClean="0"/>
            </a:b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952417"/>
              </p:ext>
            </p:extLst>
          </p:nvPr>
        </p:nvGraphicFramePr>
        <p:xfrm>
          <a:off x="827584" y="4869160"/>
          <a:ext cx="7546030" cy="1035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9206"/>
                <a:gridCol w="1509206"/>
                <a:gridCol w="1509206"/>
                <a:gridCol w="1509206"/>
                <a:gridCol w="1509206"/>
              </a:tblGrid>
              <a:tr h="4050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Odpad </a:t>
                      </a:r>
                      <a:r>
                        <a:rPr lang="cs-CZ" sz="1800" dirty="0">
                          <a:effectLst/>
                        </a:rPr>
                        <a:t>/ rok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2002 - 2004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2005 - 2006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2007 - 2008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 2009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372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Komunální a </a:t>
                      </a:r>
                      <a:r>
                        <a:rPr lang="cs-CZ" sz="1800" dirty="0" smtClean="0">
                          <a:effectLst/>
                        </a:rPr>
                        <a:t>ostatní v Kč/t</a:t>
                      </a:r>
                      <a:endParaRPr lang="cs-CZ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300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400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rgbClr val="FF0000"/>
                          </a:solidFill>
                          <a:effectLst/>
                        </a:rPr>
                        <a:t>500</a:t>
                      </a:r>
                      <a:endParaRPr lang="cs-CZ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35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845024"/>
          </a:xfrm>
        </p:spPr>
        <p:txBody>
          <a:bodyPr/>
          <a:lstStyle/>
          <a:p>
            <a:r>
              <a:rPr lang="cs-CZ" dirty="0" smtClean="0"/>
              <a:t>Obecně zcela určitě.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 ČR dosud nikoliv.</a:t>
            </a:r>
          </a:p>
          <a:p>
            <a:pPr marL="0" indent="0">
              <a:buNone/>
            </a:pPr>
            <a:r>
              <a:rPr lang="cs-CZ" sz="2400" dirty="0" smtClean="0"/>
              <a:t>Základní </a:t>
            </a:r>
            <a:r>
              <a:rPr lang="cs-CZ" sz="2400" dirty="0"/>
              <a:t>složka poplatku je příjmem obce, na jejímž katastrálním území skládka leží</a:t>
            </a:r>
            <a:r>
              <a:rPr lang="cs-CZ" sz="2400" dirty="0" smtClean="0"/>
              <a:t>.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Vybrané finanční prostředky jsou používány na rozpočtové potřeby těchto obcí a jsou používány mimo systém odpadového hospodářství.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082513361"/>
              </p:ext>
            </p:extLst>
          </p:nvPr>
        </p:nvGraphicFramePr>
        <p:xfrm>
          <a:off x="395536" y="260648"/>
          <a:ext cx="8507288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2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68756307"/>
              </p:ext>
            </p:extLst>
          </p:nvPr>
        </p:nvGraphicFramePr>
        <p:xfrm>
          <a:off x="467544" y="188640"/>
          <a:ext cx="8229600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380133979"/>
              </p:ext>
            </p:extLst>
          </p:nvPr>
        </p:nvGraphicFramePr>
        <p:xfrm>
          <a:off x="755576" y="1628800"/>
          <a:ext cx="7272807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868144" y="1325322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 smtClean="0"/>
              <a:t>Skládka Petrůvky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8044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309428"/>
              </p:ext>
            </p:extLst>
          </p:nvPr>
        </p:nvGraphicFramePr>
        <p:xfrm>
          <a:off x="395536" y="1772816"/>
          <a:ext cx="8229600" cy="3854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16624"/>
                <a:gridCol w="2612976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Počet skládek (bez skládky Ďáblice)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                    144   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Množství KO uložených do skládky celkem (dopočet)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        3 080 260 tun    </a:t>
                      </a:r>
                      <a:endParaRPr lang="cs-CZ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Množství odpadů SKO a OO dle ISOH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        2 821 222 tun    </a:t>
                      </a:r>
                      <a:endParaRPr lang="cs-CZ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 Příjmy ze skládkování za </a:t>
                      </a:r>
                      <a:r>
                        <a:rPr lang="cs-CZ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rok 2011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             1 540 129 907 Kč    </a:t>
                      </a:r>
                      <a:endParaRPr lang="cs-CZ" sz="18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Počet obyvatel obcí majících na svém území skládku (bez Prahy)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1 289 210</a:t>
                      </a:r>
                      <a:endParaRPr lang="cs-CZ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Počet obyvatel obcí majících na svém území skládku v 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14 %</a:t>
                      </a:r>
                      <a:endParaRPr lang="cs-CZ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Průměrný výnos z poplatku za 1 obyvatele za rok v těchto obcích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1 195 Kč</a:t>
                      </a:r>
                      <a:endParaRPr lang="cs-CZ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Nejvyšší zjištěný výnos z poplatku na 1 obyvatele za rok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192 466,- Kč</a:t>
                      </a:r>
                      <a:endParaRPr lang="cs-CZ" sz="18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3335900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292080" y="1400369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 smtClean="0"/>
              <a:t>Údaje za rok 2011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33178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7091535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169163"/>
              </p:ext>
            </p:extLst>
          </p:nvPr>
        </p:nvGraphicFramePr>
        <p:xfrm>
          <a:off x="468313" y="2133600"/>
          <a:ext cx="8229600" cy="384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2819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1103807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Platbu jednotlivým obcím za odpady lze tedy chápat skutečně jen jako </a:t>
            </a:r>
            <a:r>
              <a:rPr lang="cs-CZ" sz="2800" b="1" dirty="0" smtClean="0">
                <a:solidFill>
                  <a:srgbClr val="FF0000"/>
                </a:solidFill>
              </a:rPr>
              <a:t>kompenzaci za újmu </a:t>
            </a:r>
            <a:r>
              <a:rPr lang="cs-CZ" sz="2800" dirty="0" smtClean="0"/>
              <a:t>spojenou se skládkou. </a:t>
            </a:r>
          </a:p>
          <a:p>
            <a:pPr marL="0" indent="0">
              <a:buNone/>
            </a:pPr>
            <a:r>
              <a:rPr lang="cs-CZ" sz="2800" dirty="0" smtClean="0"/>
              <a:t>Je otázkou, do jaké míry má jít o spravedlivou kompenzaci a odkud se již jedná o plýtvání penězi občanů a zda by tyto prostředky neměly být použity na jiné nakládání s odpady, </a:t>
            </a:r>
            <a:r>
              <a:rPr lang="cs-CZ" sz="2800" dirty="0" smtClean="0">
                <a:solidFill>
                  <a:srgbClr val="FF0000"/>
                </a:solidFill>
              </a:rPr>
              <a:t>především na jejich využívání.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35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„ODPADY 2013 A JAK DÁL ?“</a:t>
            </a:r>
            <a:endParaRPr lang="cs-CZ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9960446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672408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sz="2400" dirty="0" smtClean="0"/>
              <a:t>Není </a:t>
            </a:r>
            <a:r>
              <a:rPr lang="cs-CZ" sz="2400" dirty="0"/>
              <a:t>výjimkou, že výnos poplatku ze skládkování v přepočtu na 1 obyvatele obce dosahuje několik desítek tisíc Kč ročně. </a:t>
            </a:r>
            <a:r>
              <a:rPr lang="cs-CZ" sz="2400" dirty="0" smtClean="0"/>
              <a:t>Jsou </a:t>
            </a:r>
            <a:r>
              <a:rPr lang="cs-CZ" sz="2400" dirty="0"/>
              <a:t>obce, kde tento výnos dosahuje kolem 100 000,- Kč na 1 obyvatele za rok. </a:t>
            </a:r>
            <a:endParaRPr lang="cs-CZ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cs-CZ" sz="2400" dirty="0" smtClean="0"/>
              <a:t>V</a:t>
            </a:r>
            <a:r>
              <a:rPr lang="cs-CZ" sz="2400" dirty="0"/>
              <a:t> takových obcích pak příjmy z poplatku za skládkování v řádech mnoha desítek milionů ročně tvoří 80 – 90% jejich celkových rozpočtových příjmů. </a:t>
            </a:r>
            <a:endParaRPr lang="cs-CZ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cs-CZ" sz="2400" dirty="0" smtClean="0"/>
              <a:t>Tyto </a:t>
            </a:r>
            <a:r>
              <a:rPr lang="cs-CZ" sz="2400" dirty="0"/>
              <a:t>obce zejména v letech následujících po roce 2007, kdy došlo k dalšímu navýšení poplatku, se těší značnému bohatství.   Největší výnos byl dopočten ve výši 192 466,- Kč na 1 obyvatele za rok, a to v obci s méně než 100 obyvateli. </a:t>
            </a:r>
          </a:p>
          <a:p>
            <a:pPr marL="0" indent="0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15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908</Words>
  <Application>Microsoft Office PowerPoint</Application>
  <PresentationFormat>Předvádění na obrazovce (4:3)</PresentationFormat>
  <Paragraphs>195</Paragraphs>
  <Slides>16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Výchozí návrh</vt:lpstr>
      <vt:lpstr>1_Vlastní návrh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STEO Jiřina Vyštejnová </vt:lpstr>
    </vt:vector>
  </TitlesOfParts>
  <Company>ENVIFINANCE s.r.o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Ing. Jirina Vystejnova</dc:creator>
  <cp:lastModifiedBy>Vystejnova</cp:lastModifiedBy>
  <cp:revision>82</cp:revision>
  <dcterms:created xsi:type="dcterms:W3CDTF">2008-05-06T09:56:44Z</dcterms:created>
  <dcterms:modified xsi:type="dcterms:W3CDTF">2013-04-23T10:53:45Z</dcterms:modified>
</cp:coreProperties>
</file>