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8" r:id="rId4"/>
    <p:sldId id="289" r:id="rId5"/>
    <p:sldId id="290" r:id="rId6"/>
    <p:sldId id="281" r:id="rId7"/>
    <p:sldId id="260" r:id="rId8"/>
    <p:sldId id="271" r:id="rId9"/>
    <p:sldId id="257" r:id="rId10"/>
    <p:sldId id="272" r:id="rId11"/>
    <p:sldId id="273" r:id="rId12"/>
    <p:sldId id="264" r:id="rId13"/>
    <p:sldId id="266" r:id="rId14"/>
    <p:sldId id="261" r:id="rId15"/>
    <p:sldId id="285" r:id="rId16"/>
    <p:sldId id="277" r:id="rId17"/>
    <p:sldId id="278" r:id="rId18"/>
    <p:sldId id="284" r:id="rId19"/>
    <p:sldId id="279" r:id="rId20"/>
    <p:sldId id="282" r:id="rId21"/>
    <p:sldId id="286" r:id="rId22"/>
    <p:sldId id="283" r:id="rId23"/>
    <p:sldId id="280" r:id="rId24"/>
    <p:sldId id="291" r:id="rId25"/>
    <p:sldId id="270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9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Množství </a:t>
            </a:r>
            <a:r>
              <a:rPr lang="cs-CZ" sz="1400"/>
              <a:t>NOx </a:t>
            </a:r>
            <a:r>
              <a:rPr lang="en-US" sz="1400"/>
              <a:t>produkovaných tepelnými zdroji (t/rok)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Velké zdroje (elektrárny, spalovny…)</c:v>
          </c:tx>
          <c:cat>
            <c:numRef>
              <c:f>List2!$B$74:$B$84</c:f>
              <c:numCache>
                <c:formatCode>General</c:formatCode>
                <c:ptCount val="1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</c:numCache>
            </c:numRef>
          </c:cat>
          <c:val>
            <c:numRef>
              <c:f>List2!$G$5:$G$15</c:f>
              <c:numCache>
                <c:formatCode>0</c:formatCode>
                <c:ptCount val="11"/>
                <c:pt idx="0">
                  <c:v>161879.9</c:v>
                </c:pt>
                <c:pt idx="1">
                  <c:v>143526.79999999999</c:v>
                </c:pt>
                <c:pt idx="2">
                  <c:v>135026.20000000001</c:v>
                </c:pt>
                <c:pt idx="3">
                  <c:v>139136.6</c:v>
                </c:pt>
                <c:pt idx="4">
                  <c:v>145836.79999999999</c:v>
                </c:pt>
                <c:pt idx="5">
                  <c:v>143623.5</c:v>
                </c:pt>
                <c:pt idx="6">
                  <c:v>143145.29999999999</c:v>
                </c:pt>
                <c:pt idx="7">
                  <c:v>143542.39999999988</c:v>
                </c:pt>
                <c:pt idx="8">
                  <c:v>139185.20000000001</c:v>
                </c:pt>
                <c:pt idx="9">
                  <c:v>139543.9</c:v>
                </c:pt>
                <c:pt idx="10">
                  <c:v>142133.9</c:v>
                </c:pt>
              </c:numCache>
            </c:numRef>
          </c:val>
        </c:ser>
        <c:ser>
          <c:idx val="1"/>
          <c:order val="1"/>
          <c:tx>
            <c:v>střední zdroje (cementárny, teplárny…)</c:v>
          </c:tx>
          <c:cat>
            <c:numRef>
              <c:f>List2!$B$74:$B$84</c:f>
              <c:numCache>
                <c:formatCode>General</c:formatCode>
                <c:ptCount val="1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</c:numCache>
            </c:numRef>
          </c:cat>
          <c:val>
            <c:numRef>
              <c:f>List2!$G$30:$G$40</c:f>
              <c:numCache>
                <c:formatCode>0</c:formatCode>
                <c:ptCount val="11"/>
                <c:pt idx="0">
                  <c:v>8018.8</c:v>
                </c:pt>
                <c:pt idx="1">
                  <c:v>6885.4</c:v>
                </c:pt>
                <c:pt idx="2">
                  <c:v>5872</c:v>
                </c:pt>
                <c:pt idx="3">
                  <c:v>4949</c:v>
                </c:pt>
                <c:pt idx="4">
                  <c:v>4948.6000000000004</c:v>
                </c:pt>
                <c:pt idx="5">
                  <c:v>4754.2</c:v>
                </c:pt>
                <c:pt idx="6">
                  <c:v>4492.7</c:v>
                </c:pt>
                <c:pt idx="7">
                  <c:v>4382.4000000000005</c:v>
                </c:pt>
                <c:pt idx="8">
                  <c:v>4053.8</c:v>
                </c:pt>
                <c:pt idx="9">
                  <c:v>3737.2</c:v>
                </c:pt>
                <c:pt idx="10">
                  <c:v>3667.6</c:v>
                </c:pt>
              </c:numCache>
            </c:numRef>
          </c:val>
        </c:ser>
        <c:ser>
          <c:idx val="2"/>
          <c:order val="2"/>
          <c:tx>
            <c:v>Malé zdroje (domácnosti, školy…)</c:v>
          </c:tx>
          <c:cat>
            <c:numRef>
              <c:f>List2!$B$74:$B$84</c:f>
              <c:numCache>
                <c:formatCode>General</c:formatCode>
                <c:ptCount val="1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</c:numCache>
            </c:numRef>
          </c:cat>
          <c:val>
            <c:numRef>
              <c:f>List2!$G$52:$G$62</c:f>
              <c:numCache>
                <c:formatCode>0</c:formatCode>
                <c:ptCount val="11"/>
                <c:pt idx="0">
                  <c:v>17370.099999999984</c:v>
                </c:pt>
                <c:pt idx="1">
                  <c:v>13810.8</c:v>
                </c:pt>
                <c:pt idx="2">
                  <c:v>14868.1</c:v>
                </c:pt>
                <c:pt idx="3">
                  <c:v>9601.1</c:v>
                </c:pt>
                <c:pt idx="4">
                  <c:v>9746.2000000000007</c:v>
                </c:pt>
                <c:pt idx="5">
                  <c:v>10770.2</c:v>
                </c:pt>
                <c:pt idx="6">
                  <c:v>10681.4</c:v>
                </c:pt>
                <c:pt idx="7">
                  <c:v>10287.5</c:v>
                </c:pt>
                <c:pt idx="8">
                  <c:v>11006.4</c:v>
                </c:pt>
                <c:pt idx="9">
                  <c:v>10061</c:v>
                </c:pt>
                <c:pt idx="10">
                  <c:v>9647</c:v>
                </c:pt>
              </c:numCache>
            </c:numRef>
          </c:val>
        </c:ser>
        <c:ser>
          <c:idx val="3"/>
          <c:order val="3"/>
          <c:tx>
            <c:v>Doprava</c:v>
          </c:tx>
          <c:val>
            <c:numRef>
              <c:f>List2!$G$94:$G$104</c:f>
              <c:numCache>
                <c:formatCode>General</c:formatCode>
                <c:ptCount val="11"/>
                <c:pt idx="3" formatCode="0">
                  <c:v>139162.9</c:v>
                </c:pt>
                <c:pt idx="4" formatCode="0">
                  <c:v>141331.79999999999</c:v>
                </c:pt>
                <c:pt idx="5" formatCode="0">
                  <c:v>128860.8</c:v>
                </c:pt>
                <c:pt idx="6" formatCode="0">
                  <c:v>131960.29999999999</c:v>
                </c:pt>
                <c:pt idx="7" formatCode="0">
                  <c:v>130518.2</c:v>
                </c:pt>
                <c:pt idx="8" formatCode="0">
                  <c:v>136761.29999999999</c:v>
                </c:pt>
                <c:pt idx="9" formatCode="0">
                  <c:v>128114.84</c:v>
                </c:pt>
                <c:pt idx="10" formatCode="0">
                  <c:v>127743.6</c:v>
                </c:pt>
              </c:numCache>
            </c:numRef>
          </c:val>
        </c:ser>
        <c:axId val="57591680"/>
        <c:axId val="57603200"/>
      </c:barChart>
      <c:catAx>
        <c:axId val="57591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rok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7603200"/>
        <c:crosses val="autoZero"/>
        <c:auto val="1"/>
        <c:lblAlgn val="ctr"/>
        <c:lblOffset val="100"/>
      </c:catAx>
      <c:valAx>
        <c:axId val="57603200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none"/>
        <c:tickLblPos val="nextTo"/>
        <c:crossAx val="57591680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cs-CZ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Množství </a:t>
            </a:r>
            <a:r>
              <a:rPr lang="cs-CZ" sz="1400"/>
              <a:t>CO </a:t>
            </a:r>
            <a:r>
              <a:rPr lang="en-US" sz="1400"/>
              <a:t>produkovaných tepelnými zdroji (t/rok)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Velké zdroje (elektrárny, spalovny…)</c:v>
          </c:tx>
          <c:cat>
            <c:numRef>
              <c:f>List2!$B$74:$B$84</c:f>
              <c:numCache>
                <c:formatCode>General</c:formatCode>
                <c:ptCount val="1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</c:numCache>
            </c:numRef>
          </c:cat>
          <c:val>
            <c:numRef>
              <c:f>List2!$I$5:$I$15</c:f>
              <c:numCache>
                <c:formatCode>0</c:formatCode>
                <c:ptCount val="11"/>
                <c:pt idx="0">
                  <c:v>256475.4</c:v>
                </c:pt>
                <c:pt idx="1">
                  <c:v>207904.6</c:v>
                </c:pt>
                <c:pt idx="2">
                  <c:v>159923.20000000001</c:v>
                </c:pt>
                <c:pt idx="3">
                  <c:v>150143.79999999999</c:v>
                </c:pt>
                <c:pt idx="4">
                  <c:v>151068.29999999999</c:v>
                </c:pt>
                <c:pt idx="5">
                  <c:v>150937.5</c:v>
                </c:pt>
                <c:pt idx="6">
                  <c:v>160664.9</c:v>
                </c:pt>
                <c:pt idx="7">
                  <c:v>168388.9</c:v>
                </c:pt>
                <c:pt idx="8">
                  <c:v>149997.20000000001</c:v>
                </c:pt>
                <c:pt idx="9">
                  <c:v>157488.9</c:v>
                </c:pt>
                <c:pt idx="10">
                  <c:v>185831.9</c:v>
                </c:pt>
              </c:numCache>
            </c:numRef>
          </c:val>
        </c:ser>
        <c:ser>
          <c:idx val="1"/>
          <c:order val="1"/>
          <c:tx>
            <c:v>střední zdroje (cementárny, teplárny…)</c:v>
          </c:tx>
          <c:cat>
            <c:numRef>
              <c:f>List2!$B$74:$B$84</c:f>
              <c:numCache>
                <c:formatCode>General</c:formatCode>
                <c:ptCount val="1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</c:numCache>
            </c:numRef>
          </c:cat>
          <c:val>
            <c:numRef>
              <c:f>List2!$I$30:$I$40</c:f>
              <c:numCache>
                <c:formatCode>0</c:formatCode>
                <c:ptCount val="11"/>
                <c:pt idx="0">
                  <c:v>31546.400000000001</c:v>
                </c:pt>
                <c:pt idx="1">
                  <c:v>21739.1</c:v>
                </c:pt>
                <c:pt idx="2">
                  <c:v>16008.9</c:v>
                </c:pt>
                <c:pt idx="3">
                  <c:v>12380.5</c:v>
                </c:pt>
                <c:pt idx="4">
                  <c:v>11088.6</c:v>
                </c:pt>
                <c:pt idx="5">
                  <c:v>9503.4</c:v>
                </c:pt>
                <c:pt idx="6">
                  <c:v>9010.299999999992</c:v>
                </c:pt>
                <c:pt idx="7">
                  <c:v>6672.5</c:v>
                </c:pt>
                <c:pt idx="8">
                  <c:v>6114.5</c:v>
                </c:pt>
                <c:pt idx="9">
                  <c:v>4801.5</c:v>
                </c:pt>
                <c:pt idx="10">
                  <c:v>4506.8</c:v>
                </c:pt>
              </c:numCache>
            </c:numRef>
          </c:val>
        </c:ser>
        <c:ser>
          <c:idx val="2"/>
          <c:order val="2"/>
          <c:tx>
            <c:v>Malé zdroje (domácnosti, školy…)</c:v>
          </c:tx>
          <c:cat>
            <c:numRef>
              <c:f>List2!$B$74:$B$84</c:f>
              <c:numCache>
                <c:formatCode>General</c:formatCode>
                <c:ptCount val="1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</c:numCache>
            </c:numRef>
          </c:cat>
          <c:val>
            <c:numRef>
              <c:f>List2!$I$52:$I$62</c:f>
              <c:numCache>
                <c:formatCode>0</c:formatCode>
                <c:ptCount val="11"/>
                <c:pt idx="0">
                  <c:v>241100</c:v>
                </c:pt>
                <c:pt idx="1">
                  <c:v>168286.4</c:v>
                </c:pt>
                <c:pt idx="2">
                  <c:v>177070.7</c:v>
                </c:pt>
                <c:pt idx="3">
                  <c:v>78090.899999999994</c:v>
                </c:pt>
                <c:pt idx="4">
                  <c:v>78317.5</c:v>
                </c:pt>
                <c:pt idx="5">
                  <c:v>85711.1</c:v>
                </c:pt>
                <c:pt idx="6">
                  <c:v>87026.3</c:v>
                </c:pt>
                <c:pt idx="7">
                  <c:v>81816.399999999994</c:v>
                </c:pt>
                <c:pt idx="8">
                  <c:v>85098.1</c:v>
                </c:pt>
                <c:pt idx="9">
                  <c:v>76540</c:v>
                </c:pt>
                <c:pt idx="10">
                  <c:v>73086.3</c:v>
                </c:pt>
              </c:numCache>
            </c:numRef>
          </c:val>
        </c:ser>
        <c:ser>
          <c:idx val="3"/>
          <c:order val="3"/>
          <c:tx>
            <c:v>Doprava</c:v>
          </c:tx>
          <c:val>
            <c:numRef>
              <c:f>List2!$I$94:$I$104</c:f>
              <c:numCache>
                <c:formatCode>General</c:formatCode>
                <c:ptCount val="11"/>
                <c:pt idx="3" formatCode="0">
                  <c:v>298747.8</c:v>
                </c:pt>
                <c:pt idx="4" formatCode="0">
                  <c:v>298185</c:v>
                </c:pt>
                <c:pt idx="5" formatCode="0">
                  <c:v>270535.2</c:v>
                </c:pt>
                <c:pt idx="6" formatCode="0">
                  <c:v>272146.40000000002</c:v>
                </c:pt>
                <c:pt idx="7" formatCode="0">
                  <c:v>252337.9</c:v>
                </c:pt>
                <c:pt idx="8" formatCode="0">
                  <c:v>249999.4</c:v>
                </c:pt>
                <c:pt idx="9" formatCode="0">
                  <c:v>244650</c:v>
                </c:pt>
                <c:pt idx="10" formatCode="0">
                  <c:v>244894</c:v>
                </c:pt>
              </c:numCache>
            </c:numRef>
          </c:val>
        </c:ser>
        <c:axId val="57939456"/>
        <c:axId val="57941376"/>
      </c:barChart>
      <c:catAx>
        <c:axId val="579394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rok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7941376"/>
        <c:crosses val="autoZero"/>
        <c:auto val="1"/>
        <c:lblAlgn val="ctr"/>
        <c:lblOffset val="100"/>
      </c:catAx>
      <c:valAx>
        <c:axId val="57941376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none"/>
        <c:tickLblPos val="nextTo"/>
        <c:crossAx val="57939456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cs-CZ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0942-B30E-4A64-87E1-1017814D5560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1456-AFCD-44BE-9442-A0D4E69F7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A2ACB-9DA0-4F7C-BF7C-2C60A1A1DC87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53D7-5B05-4EBA-9332-533E00A7F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0B4F-C7CC-4039-B336-2AC24B0E0B0C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B3AF-002D-4360-B79D-FB1A9D07E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69A5-C33C-417F-A692-A93E29113391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8755-62C7-48A8-939C-834559CFC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98D3-F213-4697-9A82-014B2281202D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FFA42-DB5D-4716-AC26-1D73DCACE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CE67-7C7D-470A-BAC0-7DF3552330FA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29E64-103F-4B5D-89DF-0400E262B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6504C-CEF6-4BB6-8D3A-7DDD1F7D4D83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BFC48-4B9E-4E4D-AE3E-C547BA069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B740-913F-4C33-855E-B311ED924CD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75C4D-E188-403A-A955-64E30421D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00130-4732-4148-846E-644EBBD48295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B487-9F49-4EF9-9C1F-6CECC433B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76852-44A8-42A1-B65E-032E2944DFF3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F23B9-C1D3-4653-996A-CF577398B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E489B-EBFC-40A1-913A-76ADB0BFBF32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B968E-AC17-4140-8396-14C17320B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40FB86-F8C6-4B70-90F8-F12FE95D643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3B93AA-336C-4B35-9624-64A700757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komarek@tul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hyperlink" Target="mailto:jakub.hruza@tul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052" name="Obrázek 3" descr="Obrázek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323850" y="692150"/>
            <a:ext cx="8640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Vývoj kompozitních katalyticky aktivních filtračních materiálů pro čištění spalin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827088" y="1887310"/>
            <a:ext cx="76327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2800" dirty="0"/>
              <a:t>Michal Komárek, Jakub Hrůza, Jiří Maryška</a:t>
            </a:r>
          </a:p>
          <a:p>
            <a:pPr algn="ctr"/>
            <a:endParaRPr lang="en-US" dirty="0">
              <a:latin typeface="Arial" charset="0"/>
            </a:endParaRPr>
          </a:p>
          <a:p>
            <a:pPr algn="just" eaLnBrk="0" hangingPunct="0"/>
            <a:r>
              <a:rPr lang="cs-CZ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Ústav</a:t>
            </a:r>
            <a:r>
              <a:rPr lang="en-US" sz="1600" i="1" dirty="0">
                <a:solidFill>
                  <a:srgbClr val="000000"/>
                </a:solidFill>
              </a:rPr>
              <a:t> pro </a:t>
            </a:r>
            <a:r>
              <a:rPr lang="en-US" sz="1600" i="1" dirty="0" err="1">
                <a:solidFill>
                  <a:srgbClr val="000000"/>
                </a:solidFill>
              </a:rPr>
              <a:t>nanomateriály</a:t>
            </a:r>
            <a:r>
              <a:rPr lang="en-US" sz="1600" i="1" dirty="0">
                <a:solidFill>
                  <a:srgbClr val="000000"/>
                </a:solidFill>
              </a:rPr>
              <a:t>, </a:t>
            </a:r>
            <a:r>
              <a:rPr lang="en-US" sz="1600" i="1" dirty="0" err="1">
                <a:solidFill>
                  <a:srgbClr val="000000"/>
                </a:solidFill>
              </a:rPr>
              <a:t>pokročilé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technologie</a:t>
            </a:r>
            <a:r>
              <a:rPr lang="en-US" sz="1600" i="1" dirty="0">
                <a:solidFill>
                  <a:srgbClr val="000000"/>
                </a:solidFill>
              </a:rPr>
              <a:t> a </a:t>
            </a:r>
            <a:r>
              <a:rPr lang="en-US" sz="1600" i="1" dirty="0" err="1">
                <a:solidFill>
                  <a:srgbClr val="000000"/>
                </a:solidFill>
              </a:rPr>
              <a:t>inovace</a:t>
            </a:r>
            <a:r>
              <a:rPr lang="en-US" sz="1600" i="1" dirty="0">
                <a:solidFill>
                  <a:srgbClr val="000000"/>
                </a:solidFill>
              </a:rPr>
              <a:t>, </a:t>
            </a:r>
            <a:r>
              <a:rPr lang="en-US" sz="1600" i="1" dirty="0" err="1">
                <a:solidFill>
                  <a:srgbClr val="000000"/>
                </a:solidFill>
              </a:rPr>
              <a:t>Technická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univerzita</a:t>
            </a:r>
            <a:r>
              <a:rPr lang="en-US" sz="1600" i="1" dirty="0">
                <a:solidFill>
                  <a:srgbClr val="000000"/>
                </a:solidFill>
              </a:rPr>
              <a:t> v </a:t>
            </a:r>
            <a:r>
              <a:rPr lang="en-US" sz="1600" i="1" dirty="0" err="1">
                <a:solidFill>
                  <a:srgbClr val="000000"/>
                </a:solidFill>
              </a:rPr>
              <a:t>Liberci</a:t>
            </a:r>
            <a:r>
              <a:rPr lang="en-US" sz="1600" i="1" dirty="0">
                <a:solidFill>
                  <a:srgbClr val="000000"/>
                </a:solidFill>
              </a:rPr>
              <a:t>, </a:t>
            </a:r>
            <a:r>
              <a:rPr lang="cs-CZ" sz="1600" i="1" dirty="0">
                <a:solidFill>
                  <a:srgbClr val="000000"/>
                </a:solidFill>
              </a:rPr>
              <a:t>Česká  republika.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endParaRPr lang="cs-CZ" sz="1600" i="1" dirty="0">
              <a:solidFill>
                <a:srgbClr val="000000"/>
              </a:solidFill>
            </a:endParaRPr>
          </a:p>
          <a:p>
            <a:pPr algn="just" eaLnBrk="0" hangingPunct="0"/>
            <a:endParaRPr lang="cs-CZ" sz="1600" i="1" dirty="0">
              <a:solidFill>
                <a:srgbClr val="000000"/>
              </a:solidFill>
            </a:endParaRPr>
          </a:p>
          <a:p>
            <a:pPr algn="just" eaLnBrk="0" hangingPunct="0"/>
            <a:r>
              <a:rPr lang="en-US" sz="1600" i="1" dirty="0">
                <a:solidFill>
                  <a:srgbClr val="000000"/>
                </a:solidFill>
              </a:rPr>
              <a:t>e-mail: </a:t>
            </a:r>
            <a:r>
              <a:rPr lang="en-US" sz="1600" b="1" i="1" dirty="0" smtClean="0">
                <a:solidFill>
                  <a:srgbClr val="000000"/>
                </a:solidFill>
                <a:hlinkClick r:id="rId3"/>
              </a:rPr>
              <a:t>michal.komarek@tul.cz</a:t>
            </a:r>
            <a:r>
              <a:rPr lang="cs-CZ" sz="1600" b="1" i="1" dirty="0" smtClean="0">
                <a:solidFill>
                  <a:srgbClr val="000000"/>
                </a:solidFill>
              </a:rPr>
              <a:t>, </a:t>
            </a:r>
            <a:r>
              <a:rPr lang="cs-CZ" sz="1600" b="1" i="1" dirty="0" err="1" smtClean="0">
                <a:solidFill>
                  <a:srgbClr val="000000"/>
                </a:solidFill>
                <a:hlinkClick r:id="rId4"/>
              </a:rPr>
              <a:t>jakub.hruza</a:t>
            </a:r>
            <a:r>
              <a:rPr lang="en-US" sz="1600" b="1" i="1" dirty="0" smtClean="0">
                <a:solidFill>
                  <a:srgbClr val="000000"/>
                </a:solidFill>
                <a:hlinkClick r:id="rId4"/>
              </a:rPr>
              <a:t>@</a:t>
            </a:r>
            <a:r>
              <a:rPr lang="en-US" sz="1600" b="1" i="1" dirty="0" err="1" smtClean="0">
                <a:solidFill>
                  <a:srgbClr val="000000"/>
                </a:solidFill>
                <a:hlinkClick r:id="rId4"/>
              </a:rPr>
              <a:t>tul.cz</a:t>
            </a:r>
            <a:endParaRPr lang="cs-CZ" sz="1600" b="1" i="1" dirty="0" smtClean="0">
              <a:solidFill>
                <a:srgbClr val="000000"/>
              </a:solidFill>
            </a:endParaRPr>
          </a:p>
          <a:p>
            <a:pPr algn="just" eaLnBrk="0" hangingPunct="0"/>
            <a:endParaRPr lang="en-US" sz="1600" b="1" i="1" dirty="0">
              <a:solidFill>
                <a:srgbClr val="000000"/>
              </a:solidFill>
            </a:endParaRPr>
          </a:p>
          <a:p>
            <a:pPr algn="just" eaLnBrk="0" hangingPunct="0"/>
            <a:endParaRPr lang="en-US" sz="1400" i="1" dirty="0"/>
          </a:p>
        </p:txBody>
      </p:sp>
      <p:pic>
        <p:nvPicPr>
          <p:cNvPr id="2056" name="Obrázek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05064"/>
            <a:ext cx="6192614" cy="122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1" descr="Domů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005064"/>
            <a:ext cx="144466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4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49263" y="620713"/>
            <a:ext cx="8345487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Imobilizace katalyzátorů na nanovlákenných vrstvách</a:t>
            </a:r>
            <a:endParaRPr lang="en-US" sz="2800" dirty="0"/>
          </a:p>
        </p:txBody>
      </p:sp>
      <p:pic>
        <p:nvPicPr>
          <p:cNvPr id="8196" name="Obrázek 3" descr="PB0902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025900"/>
            <a:ext cx="1449388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7" name="Skupina 11"/>
          <p:cNvGrpSpPr>
            <a:grpSpLocks/>
          </p:cNvGrpSpPr>
          <p:nvPr/>
        </p:nvGrpSpPr>
        <p:grpSpPr bwMode="auto">
          <a:xfrm>
            <a:off x="4657725" y="4025900"/>
            <a:ext cx="4305300" cy="2413000"/>
            <a:chOff x="5184576" y="4121696"/>
            <a:chExt cx="3851921" cy="2736304"/>
          </a:xfrm>
        </p:grpSpPr>
        <p:pic>
          <p:nvPicPr>
            <p:cNvPr id="8204" name="Obrázek 7" descr="Fla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28793" y="4121696"/>
              <a:ext cx="1907704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Obrázek 8" descr="PB090229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4576" y="4121696"/>
              <a:ext cx="1872208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943350"/>
            <a:ext cx="14192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5086350"/>
            <a:ext cx="15621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1768475" y="4030663"/>
            <a:ext cx="1009650" cy="8620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  <a:r>
              <a:rPr lang="cs-CZ" sz="1600" dirty="0"/>
              <a:t>TiO</a:t>
            </a:r>
            <a:r>
              <a:rPr lang="cs-CZ" sz="1600" baseline="-25000" dirty="0"/>
              <a:t>2</a:t>
            </a:r>
            <a:r>
              <a:rPr lang="cs-CZ" sz="1600" dirty="0"/>
              <a:t>  	   WO</a:t>
            </a:r>
            <a:r>
              <a:rPr lang="cs-CZ" sz="1600" baseline="-25000" dirty="0"/>
              <a:t>3</a:t>
            </a:r>
          </a:p>
        </p:txBody>
      </p:sp>
      <p:sp>
        <p:nvSpPr>
          <p:cNvPr id="8201" name="TextovéPole 2"/>
          <p:cNvSpPr txBox="1">
            <a:spLocks noChangeArrowheads="1"/>
          </p:cNvSpPr>
          <p:nvPr/>
        </p:nvSpPr>
        <p:spPr bwMode="auto">
          <a:xfrm>
            <a:off x="0" y="0"/>
            <a:ext cx="5148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Vývoj filtračních katalytických materiálů</a:t>
            </a:r>
            <a:endParaRPr lang="en-US" sz="2400"/>
          </a:p>
        </p:txBody>
      </p:sp>
      <p:sp>
        <p:nvSpPr>
          <p:cNvPr id="16" name="TextovéPole 15"/>
          <p:cNvSpPr txBox="1"/>
          <p:nvPr/>
        </p:nvSpPr>
        <p:spPr>
          <a:xfrm>
            <a:off x="449263" y="1495425"/>
            <a:ext cx="3690937" cy="1041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 </a:t>
            </a:r>
            <a:r>
              <a:rPr lang="cs-CZ" sz="1600" dirty="0"/>
              <a:t>Katalyzátory na bázi oxidů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/>
              <a:t> Katalyzátory na  bázi vzácných kovů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baseline="-25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572000" y="1554163"/>
            <a:ext cx="3168650" cy="1108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sz="1600" dirty="0"/>
              <a:t>Umístění do nebo na povrchu nanovlákenné komponenty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4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98438" y="620713"/>
            <a:ext cx="8747125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Umístění katalyzátorů uvnitř nanovlákenné hmoty</a:t>
            </a:r>
            <a:endParaRPr lang="en-US" sz="2800" dirty="0"/>
          </a:p>
        </p:txBody>
      </p:sp>
      <p:pic>
        <p:nvPicPr>
          <p:cNvPr id="9220" name="Obrázek 14" descr="C:\Users\Uživatel\Desktop\Ph.D. studium\Výzkum\Obrazová analýza\kat ve hmote imidizovane.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484313"/>
            <a:ext cx="4465638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90563" y="4868863"/>
            <a:ext cx="7056437" cy="17541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 Jednokrokový kontinuální proces.</a:t>
            </a:r>
            <a:endParaRPr lang="en-US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cs-CZ" dirty="0"/>
              <a:t>Koncentrace katalyzátorů  do </a:t>
            </a:r>
            <a:r>
              <a:rPr lang="en-US" dirty="0"/>
              <a:t>10 %</a:t>
            </a:r>
            <a:r>
              <a:rPr lang="cs-CZ" dirty="0"/>
              <a:t> hm.</a:t>
            </a:r>
            <a:endParaRPr lang="en-US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 Částice jsou uzavřené v polymerním materiálu.</a:t>
            </a:r>
            <a:endParaRPr lang="en-US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cs-CZ" dirty="0"/>
              <a:t>Snížení aktivního povrchu.</a:t>
            </a:r>
            <a:endParaRPr lang="en-US" dirty="0"/>
          </a:p>
        </p:txBody>
      </p:sp>
      <p:sp>
        <p:nvSpPr>
          <p:cNvPr id="9222" name="TextovéPole 2"/>
          <p:cNvSpPr txBox="1">
            <a:spLocks noChangeArrowheads="1"/>
          </p:cNvSpPr>
          <p:nvPr/>
        </p:nvSpPr>
        <p:spPr bwMode="auto">
          <a:xfrm>
            <a:off x="0" y="0"/>
            <a:ext cx="5148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Vývoj filtračních katalytických materiálů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4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85738" y="812800"/>
            <a:ext cx="7842250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Umístění katalyzátorů na povrchu nanovláken</a:t>
            </a:r>
            <a:endParaRPr lang="en-US" sz="2800" dirty="0"/>
          </a:p>
        </p:txBody>
      </p:sp>
      <p:pic>
        <p:nvPicPr>
          <p:cNvPr id="10244" name="Picture 2" descr="C:\Users\Uživatel\Desktop\Ph.D. studium\Výzkum\Projekt NANOFIL\PI_zvetseni 150.600.5000\PI_zvetseni 150.600.5000\TiO2_nastrik.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563" y="1519238"/>
            <a:ext cx="3532187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ovéPole 2"/>
          <p:cNvSpPr txBox="1">
            <a:spLocks noChangeArrowheads="1"/>
          </p:cNvSpPr>
          <p:nvPr/>
        </p:nvSpPr>
        <p:spPr bwMode="auto">
          <a:xfrm>
            <a:off x="0" y="0"/>
            <a:ext cx="5148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Vývoj filtračních katalytických materiálů</a:t>
            </a:r>
            <a:endParaRPr lang="en-US" sz="2400"/>
          </a:p>
        </p:txBody>
      </p:sp>
      <p:sp>
        <p:nvSpPr>
          <p:cNvPr id="7" name="TextovéPole 6"/>
          <p:cNvSpPr txBox="1"/>
          <p:nvPr/>
        </p:nvSpPr>
        <p:spPr>
          <a:xfrm>
            <a:off x="690563" y="4868863"/>
            <a:ext cx="7056437" cy="17541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 Dvoufázový diskontinuální proces.</a:t>
            </a:r>
            <a:endParaRPr lang="en-US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cs-CZ" dirty="0"/>
              <a:t>Koncentrace katalyzátorů  až 5</a:t>
            </a:r>
            <a:r>
              <a:rPr lang="en-US" dirty="0"/>
              <a:t>0 %</a:t>
            </a:r>
            <a:r>
              <a:rPr lang="cs-CZ" dirty="0"/>
              <a:t> hm.</a:t>
            </a:r>
            <a:endParaRPr lang="en-US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 Částice jsou exponované na povrchu nanovláken.</a:t>
            </a:r>
            <a:endParaRPr lang="en-US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cs-CZ" dirty="0"/>
              <a:t>Částice jsou upevněny pouze adhezně.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4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Obrázek 3" descr="vpíchnutá textili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1851025"/>
            <a:ext cx="3527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95288" y="765175"/>
            <a:ext cx="7561262" cy="83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Sestavení kompozitního filtračního materiálu</a:t>
            </a: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- Mechanické pojení</a:t>
            </a:r>
            <a:endParaRPr lang="en-US" sz="2400" dirty="0"/>
          </a:p>
        </p:txBody>
      </p:sp>
      <p:sp>
        <p:nvSpPr>
          <p:cNvPr id="11269" name="TextovéPole 2"/>
          <p:cNvSpPr txBox="1">
            <a:spLocks noChangeArrowheads="1"/>
          </p:cNvSpPr>
          <p:nvPr/>
        </p:nvSpPr>
        <p:spPr bwMode="auto">
          <a:xfrm>
            <a:off x="0" y="0"/>
            <a:ext cx="5148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Vývoj filtračních katalytických materiálů</a:t>
            </a:r>
            <a:endParaRPr lang="en-US" sz="2400"/>
          </a:p>
        </p:txBody>
      </p:sp>
      <p:pic>
        <p:nvPicPr>
          <p:cNvPr id="11270" name="Obrázek 7"/>
          <p:cNvPicPr>
            <a:picLocks noChangeAspect="1" noChangeArrowheads="1"/>
          </p:cNvPicPr>
          <p:nvPr/>
        </p:nvPicPr>
        <p:blipFill>
          <a:blip r:embed="rId4" cstate="print"/>
          <a:srcRect l="1782" t="2620" r="13271" b="1865"/>
          <a:stretch>
            <a:fillRect/>
          </a:stretch>
        </p:blipFill>
        <p:spPr bwMode="auto">
          <a:xfrm>
            <a:off x="4267200" y="1851025"/>
            <a:ext cx="34734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4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9525"/>
            <a:ext cx="9158288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82550" y="201613"/>
            <a:ext cx="8388350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Test</a:t>
            </a:r>
            <a:r>
              <a:rPr lang="cs-CZ" sz="2800" dirty="0"/>
              <a:t>ování</a:t>
            </a:r>
            <a:r>
              <a:rPr lang="en-US" sz="2800" dirty="0"/>
              <a:t> </a:t>
            </a:r>
            <a:r>
              <a:rPr lang="cs-CZ" sz="2800" dirty="0"/>
              <a:t>teplotní </a:t>
            </a:r>
            <a:r>
              <a:rPr lang="en-US" sz="2800" dirty="0"/>
              <a:t>stability PI </a:t>
            </a:r>
            <a:r>
              <a:rPr lang="cs-CZ" sz="2800" dirty="0"/>
              <a:t>nanovlákenné vrstvy</a:t>
            </a:r>
            <a:endParaRPr lang="en-US" sz="2800" dirty="0"/>
          </a:p>
        </p:txBody>
      </p:sp>
      <p:pic>
        <p:nvPicPr>
          <p:cNvPr id="12292" name="Obrázek 10" descr="imid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950" y="908050"/>
            <a:ext cx="18970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150" y="3022600"/>
            <a:ext cx="368776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ovéPole 9"/>
          <p:cNvSpPr txBox="1">
            <a:spLocks noChangeArrowheads="1"/>
          </p:cNvSpPr>
          <p:nvPr/>
        </p:nvSpPr>
        <p:spPr bwMode="auto">
          <a:xfrm>
            <a:off x="4402138" y="2670175"/>
            <a:ext cx="4310062" cy="2762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4 </a:t>
            </a:r>
            <a:r>
              <a:rPr lang="cs-CZ" sz="1200" dirty="0" smtClean="0"/>
              <a:t>hodiny teplotní zátěže při</a:t>
            </a:r>
            <a:r>
              <a:rPr lang="en-US" sz="1200" dirty="0" smtClean="0"/>
              <a:t> </a:t>
            </a:r>
            <a:r>
              <a:rPr lang="cs-CZ" sz="1200" dirty="0" smtClean="0"/>
              <a:t>265 °C</a:t>
            </a:r>
            <a:r>
              <a:rPr lang="en-US" sz="1200" dirty="0" smtClean="0"/>
              <a:t> a </a:t>
            </a:r>
            <a:r>
              <a:rPr lang="cs-CZ" sz="1200" dirty="0" smtClean="0"/>
              <a:t>300 °C</a:t>
            </a:r>
            <a:endParaRPr lang="en-US" sz="1200" dirty="0" smtClean="0"/>
          </a:p>
        </p:txBody>
      </p:sp>
      <p:sp>
        <p:nvSpPr>
          <p:cNvPr id="8200" name="TextovéPole 10"/>
          <p:cNvSpPr txBox="1">
            <a:spLocks noChangeArrowheads="1"/>
          </p:cNvSpPr>
          <p:nvPr/>
        </p:nvSpPr>
        <p:spPr bwMode="auto">
          <a:xfrm>
            <a:off x="4859338" y="4556125"/>
            <a:ext cx="3225800" cy="2778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err="1" smtClean="0"/>
              <a:t>Termogravimetric</a:t>
            </a:r>
            <a:r>
              <a:rPr lang="cs-CZ" sz="1200" dirty="0" err="1" smtClean="0"/>
              <a:t>ká</a:t>
            </a:r>
            <a:r>
              <a:rPr lang="en-US" sz="1200" dirty="0" smtClean="0"/>
              <a:t> anal</a:t>
            </a:r>
            <a:r>
              <a:rPr lang="cs-CZ" sz="1200" dirty="0" err="1" smtClean="0"/>
              <a:t>ýza</a:t>
            </a:r>
            <a:r>
              <a:rPr lang="en-US" sz="1200" dirty="0" smtClean="0"/>
              <a:t> </a:t>
            </a:r>
            <a:r>
              <a:rPr lang="cs-CZ" sz="1200" dirty="0" smtClean="0"/>
              <a:t>nanovlákenné vrstvy</a:t>
            </a:r>
            <a:endParaRPr lang="en-US" sz="12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25413" y="3208338"/>
            <a:ext cx="4033837" cy="28622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PI </a:t>
            </a:r>
            <a:r>
              <a:rPr lang="cs-CZ" sz="2000" dirty="0"/>
              <a:t>nanovlákenné vrstvy vykazují dlouhodobou teplotní </a:t>
            </a:r>
            <a:r>
              <a:rPr lang="en-US" sz="2000" dirty="0" err="1"/>
              <a:t>stabilit</a:t>
            </a:r>
            <a:r>
              <a:rPr lang="cs-CZ" sz="2000" dirty="0"/>
              <a:t>u</a:t>
            </a:r>
            <a:r>
              <a:rPr lang="en-US" sz="2000" dirty="0"/>
              <a:t> </a:t>
            </a:r>
            <a:r>
              <a:rPr lang="cs-CZ" sz="2000" dirty="0"/>
              <a:t>do </a:t>
            </a:r>
            <a:r>
              <a:rPr lang="en-US" sz="2000" dirty="0"/>
              <a:t>265 °C.</a:t>
            </a:r>
            <a:r>
              <a:rPr lang="cs-CZ" sz="20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Krátkodobá stabilita 300 °C.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/>
              <a:t>Filtrat</a:t>
            </a:r>
            <a:r>
              <a:rPr lang="cs-CZ" sz="2000" dirty="0" err="1"/>
              <a:t>race</a:t>
            </a:r>
            <a:r>
              <a:rPr lang="cs-CZ" sz="2000" dirty="0"/>
              <a:t>/katalýza spalin</a:t>
            </a:r>
            <a:r>
              <a:rPr lang="en-US" sz="2000" dirty="0"/>
              <a:t> </a:t>
            </a:r>
            <a:r>
              <a:rPr lang="cs-CZ" sz="2000" dirty="0"/>
              <a:t>probíhá při </a:t>
            </a:r>
            <a:r>
              <a:rPr lang="en-US" sz="2000" dirty="0"/>
              <a:t>230-250</a:t>
            </a:r>
            <a:r>
              <a:rPr lang="cs-CZ" sz="2000" dirty="0"/>
              <a:t> </a:t>
            </a:r>
            <a:r>
              <a:rPr lang="en-US" sz="2000" dirty="0"/>
              <a:t>°C. </a:t>
            </a:r>
            <a:endParaRPr lang="cs-CZ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25413" y="996950"/>
            <a:ext cx="4033837" cy="17541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/>
              <a:t>Laboratorní testování v horkovzdušné peci</a:t>
            </a:r>
          </a:p>
          <a:p>
            <a:pPr>
              <a:defRPr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 err="1"/>
              <a:t>Termogravimetrická</a:t>
            </a:r>
            <a:r>
              <a:rPr lang="cs-CZ" dirty="0"/>
              <a:t> analýza</a:t>
            </a:r>
          </a:p>
          <a:p>
            <a:pPr>
              <a:defRPr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/>
              <a:t>Dlouhodobé testování v proudu spalin</a:t>
            </a:r>
          </a:p>
        </p:txBody>
      </p:sp>
      <p:pic>
        <p:nvPicPr>
          <p:cNvPr id="12298" name="Obrázek 7" descr="imid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3575" y="908050"/>
            <a:ext cx="18938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Obrázek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5463" y="4941888"/>
            <a:ext cx="21971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Obrázek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8938" y="4941888"/>
            <a:ext cx="19939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3314700" y="6535738"/>
            <a:ext cx="5688013" cy="2778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sz="1200" dirty="0"/>
              <a:t>Detail rámečků se vzorky před vložením do kotle (vlevo), a po měsíci testování (vpravo)</a:t>
            </a:r>
            <a:r>
              <a:rPr lang="cs-CZ" sz="1200" i="1" dirty="0"/>
              <a:t> 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4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125538"/>
            <a:ext cx="597693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39775" y="5084763"/>
          <a:ext cx="7518919" cy="1572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1892"/>
                <a:gridCol w="3288750"/>
                <a:gridCol w="1338277"/>
              </a:tblGrid>
              <a:tr h="314012"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Parametr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Hodnota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Jednotka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012"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Norma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VDI/DIN 3926, ASTM D6830-02, ISO11057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041"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Teplota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20-250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°C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012"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Rychlost proudění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</a:t>
                      </a:r>
                      <a:r>
                        <a:rPr lang="cs-CZ" sz="1200" baseline="30000">
                          <a:effectLst/>
                        </a:rPr>
                        <a:t>3</a:t>
                      </a:r>
                      <a:r>
                        <a:rPr lang="cs-CZ" sz="1200">
                          <a:effectLst/>
                        </a:rPr>
                        <a:t>/hod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041"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Zpětný puls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MPa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041"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Velikost vzorku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7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cm</a:t>
                      </a:r>
                      <a:r>
                        <a:rPr lang="cs-CZ" sz="1200" baseline="300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79388" y="292100"/>
            <a:ext cx="8640762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Laboratorní metoda testování spalinových filtrů v reálných podmínkách horkých spalin podle normy VDI 3926</a:t>
            </a:r>
            <a:r>
              <a:rPr lang="cs-CZ" dirty="0"/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3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50825" y="528638"/>
            <a:ext cx="5703888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Měřící </a:t>
            </a:r>
            <a:r>
              <a:rPr lang="cs-CZ" sz="2800" dirty="0" err="1"/>
              <a:t>traťě</a:t>
            </a:r>
            <a:r>
              <a:rPr lang="cs-CZ" sz="2800" dirty="0"/>
              <a:t> pro laboratorní stanovení</a:t>
            </a:r>
            <a:endParaRPr lang="en-US" sz="2800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196975"/>
            <a:ext cx="37115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50825" y="4919663"/>
            <a:ext cx="3863975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1. </a:t>
            </a:r>
            <a:r>
              <a:rPr lang="cs-CZ" sz="1200" dirty="0"/>
              <a:t>Zásobní tlakové lahve modelových polutantů a nosného  plynu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2. </a:t>
            </a:r>
            <a:r>
              <a:rPr lang="cs-CZ" sz="1200" dirty="0"/>
              <a:t>Teplotně </a:t>
            </a:r>
            <a:r>
              <a:rPr lang="cs-CZ" sz="1200" dirty="0" err="1"/>
              <a:t>regulovanýbox</a:t>
            </a:r>
            <a:r>
              <a:rPr lang="cs-CZ" sz="1200" dirty="0"/>
              <a:t> pro umístění testovaného katalyzátoru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3. </a:t>
            </a:r>
            <a:r>
              <a:rPr lang="cs-CZ" sz="1200" dirty="0" err="1"/>
              <a:t>Autosampler</a:t>
            </a:r>
            <a:endParaRPr lang="cs-CZ" sz="1200" dirty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/>
              <a:t>4. Plynový chromatograf</a:t>
            </a:r>
          </a:p>
        </p:txBody>
      </p:sp>
      <p:sp>
        <p:nvSpPr>
          <p:cNvPr id="14342" name="TextovéPole 7"/>
          <p:cNvSpPr txBox="1">
            <a:spLocks noChangeArrowheads="1"/>
          </p:cNvSpPr>
          <p:nvPr/>
        </p:nvSpPr>
        <p:spPr bwMode="auto">
          <a:xfrm>
            <a:off x="-19050" y="0"/>
            <a:ext cx="6319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/>
              <a:t>Metodika hodnocení katalytické účinnosti</a:t>
            </a:r>
            <a:endParaRPr lang="en-US" sz="2800"/>
          </a:p>
        </p:txBody>
      </p:sp>
      <p:pic>
        <p:nvPicPr>
          <p:cNvPr id="14343" name="Picture 41" descr="P1120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475" y="1196975"/>
            <a:ext cx="38703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338638" y="4919663"/>
            <a:ext cx="3711575" cy="1476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1. </a:t>
            </a:r>
            <a:r>
              <a:rPr lang="cs-CZ" sz="1200" dirty="0"/>
              <a:t>Ohřev proudícího plynu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2. </a:t>
            </a:r>
            <a:r>
              <a:rPr lang="cs-CZ" sz="1200" dirty="0"/>
              <a:t>Teplotně izolovaný box pro umístění testovaného filtru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3. </a:t>
            </a:r>
            <a:r>
              <a:rPr lang="cs-CZ" sz="1200" dirty="0"/>
              <a:t>Chladič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4. </a:t>
            </a:r>
            <a:r>
              <a:rPr lang="cs-CZ" sz="1200" dirty="0"/>
              <a:t>Podtlaková hadice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5. </a:t>
            </a:r>
            <a:r>
              <a:rPr lang="cs-CZ" sz="1200" dirty="0"/>
              <a:t>Vývěva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6. </a:t>
            </a:r>
            <a:r>
              <a:rPr lang="cs-CZ" sz="1200" dirty="0"/>
              <a:t>Peristaltické čerpadlo dávkující polutanty</a:t>
            </a:r>
            <a:r>
              <a:rPr lang="en-US" sz="1200" dirty="0"/>
              <a:t>.</a:t>
            </a:r>
            <a:endParaRPr lang="cs-CZ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7. </a:t>
            </a:r>
            <a:r>
              <a:rPr lang="cs-CZ" sz="1200" dirty="0"/>
              <a:t>Vzorkovací čerpadlo</a:t>
            </a:r>
            <a:r>
              <a:rPr lang="en-US" dirty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3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Obdélník 4"/>
          <p:cNvSpPr>
            <a:spLocks noChangeArrowheads="1"/>
          </p:cNvSpPr>
          <p:nvPr/>
        </p:nvSpPr>
        <p:spPr bwMode="auto">
          <a:xfrm>
            <a:off x="344488" y="5705475"/>
            <a:ext cx="4083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/>
              <a:t>Izolovaná nerezová sonda do spalinovodu</a:t>
            </a:r>
            <a:r>
              <a:rPr lang="en-US" sz="1600"/>
              <a:t>, sensor</a:t>
            </a:r>
            <a:r>
              <a:rPr lang="cs-CZ" sz="1600"/>
              <a:t>y</a:t>
            </a:r>
            <a:r>
              <a:rPr lang="en-US" sz="1600"/>
              <a:t>, </a:t>
            </a:r>
            <a:r>
              <a:rPr lang="cs-CZ" sz="1600"/>
              <a:t>ohřev plynu, PID regulátor.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575" y="647700"/>
            <a:ext cx="6659563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Trať pro měření v průmyslových podmínkách</a:t>
            </a:r>
            <a:endParaRPr lang="en-US" sz="2800" dirty="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313"/>
            <a:ext cx="4103688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6" name="Obdélník 6"/>
          <p:cNvSpPr>
            <a:spLocks noChangeArrowheads="1"/>
          </p:cNvSpPr>
          <p:nvPr/>
        </p:nvSpPr>
        <p:spPr bwMode="auto">
          <a:xfrm>
            <a:off x="4572000" y="5583238"/>
            <a:ext cx="41767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/>
              <a:t>1</a:t>
            </a:r>
            <a:r>
              <a:rPr lang="cs-CZ" sz="1600"/>
              <a:t>. Spalinovod, </a:t>
            </a:r>
            <a:r>
              <a:rPr lang="cs-CZ" sz="1600" b="1"/>
              <a:t>2</a:t>
            </a:r>
            <a:r>
              <a:rPr lang="cs-CZ" sz="1600"/>
              <a:t>. Sonda, </a:t>
            </a:r>
            <a:r>
              <a:rPr lang="cs-CZ" sz="1600" b="1"/>
              <a:t>3</a:t>
            </a:r>
            <a:r>
              <a:rPr lang="cs-CZ" sz="1600"/>
              <a:t>. a, b. ventily, </a:t>
            </a:r>
          </a:p>
          <a:p>
            <a:pPr algn="just"/>
            <a:r>
              <a:rPr lang="cs-CZ" sz="1600" b="1"/>
              <a:t>4</a:t>
            </a:r>
            <a:r>
              <a:rPr lang="cs-CZ" sz="1600"/>
              <a:t>. Vedení, </a:t>
            </a:r>
            <a:r>
              <a:rPr lang="cs-CZ" sz="1600" b="1"/>
              <a:t>5</a:t>
            </a:r>
            <a:r>
              <a:rPr lang="cs-CZ" sz="1600"/>
              <a:t>. Ohřev , </a:t>
            </a:r>
            <a:r>
              <a:rPr lang="cs-CZ" sz="1600" b="1"/>
              <a:t>6</a:t>
            </a:r>
            <a:r>
              <a:rPr lang="cs-CZ" sz="1600"/>
              <a:t>. Spojka,</a:t>
            </a:r>
          </a:p>
          <a:p>
            <a:r>
              <a:rPr lang="cs-CZ" sz="1600" b="1"/>
              <a:t>7</a:t>
            </a:r>
            <a:r>
              <a:rPr lang="cs-CZ" sz="1600"/>
              <a:t>. a - f. Hadice PTFE, </a:t>
            </a:r>
            <a:r>
              <a:rPr lang="cs-CZ" sz="1600" b="1"/>
              <a:t>8</a:t>
            </a:r>
            <a:r>
              <a:rPr lang="cs-CZ" sz="1600"/>
              <a:t>. Předfiltr, </a:t>
            </a:r>
            <a:r>
              <a:rPr lang="cs-CZ" sz="1600" b="1"/>
              <a:t>9</a:t>
            </a:r>
            <a:r>
              <a:rPr lang="cs-CZ" sz="1600"/>
              <a:t>. Rozbočovač</a:t>
            </a:r>
          </a:p>
          <a:p>
            <a:r>
              <a:rPr lang="cs-CZ" sz="1600" b="1"/>
              <a:t>10</a:t>
            </a:r>
            <a:r>
              <a:rPr lang="cs-CZ" sz="1600"/>
              <a:t>. Průchodka,</a:t>
            </a:r>
            <a:r>
              <a:rPr lang="cs-CZ" sz="1600" b="1"/>
              <a:t> 11</a:t>
            </a:r>
            <a:r>
              <a:rPr lang="cs-CZ" sz="1600"/>
              <a:t>. a, b. Box pro uchycení filtru</a:t>
            </a:r>
          </a:p>
        </p:txBody>
      </p:sp>
      <p:sp>
        <p:nvSpPr>
          <p:cNvPr id="15367" name="TextovéPole 7"/>
          <p:cNvSpPr txBox="1">
            <a:spLocks noChangeArrowheads="1"/>
          </p:cNvSpPr>
          <p:nvPr/>
        </p:nvSpPr>
        <p:spPr bwMode="auto">
          <a:xfrm>
            <a:off x="-19050" y="0"/>
            <a:ext cx="5008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/>
              <a:t>Hodnocení katalytické účinnosti</a:t>
            </a:r>
            <a:endParaRPr lang="en-US" sz="2800"/>
          </a:p>
        </p:txBody>
      </p:sp>
      <p:pic>
        <p:nvPicPr>
          <p:cNvPr id="15368" name="obrázek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75" y="1484313"/>
            <a:ext cx="4144963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3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836613"/>
            <a:ext cx="8710612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15913" y="260350"/>
            <a:ext cx="8710612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Umístění testovacích míst v reálných podmínkách spalovny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3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84313"/>
            <a:ext cx="771525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Obdélník 4"/>
          <p:cNvSpPr>
            <a:spLocks noChangeArrowheads="1"/>
          </p:cNvSpPr>
          <p:nvPr/>
        </p:nvSpPr>
        <p:spPr bwMode="auto">
          <a:xfrm>
            <a:off x="539750" y="624205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Univer</a:t>
            </a:r>
            <a:r>
              <a:rPr lang="cs-CZ"/>
              <a:t>zá</a:t>
            </a:r>
            <a:r>
              <a:rPr lang="en-US"/>
              <a:t>l</a:t>
            </a:r>
            <a:r>
              <a:rPr lang="cs-CZ"/>
              <a:t>ní</a:t>
            </a:r>
            <a:r>
              <a:rPr lang="en-US"/>
              <a:t> m</a:t>
            </a:r>
            <a:r>
              <a:rPr lang="cs-CZ"/>
              <a:t>ěrící</a:t>
            </a:r>
            <a:r>
              <a:rPr lang="en-US"/>
              <a:t> </a:t>
            </a:r>
            <a:r>
              <a:rPr lang="cs-CZ"/>
              <a:t>aplikace</a:t>
            </a:r>
            <a:r>
              <a:rPr lang="en-US"/>
              <a:t> (UMA)</a:t>
            </a:r>
            <a:r>
              <a:rPr lang="cs-CZ"/>
              <a:t>,</a:t>
            </a:r>
            <a:r>
              <a:rPr lang="en-US"/>
              <a:t> </a:t>
            </a:r>
            <a:r>
              <a:rPr lang="cs-CZ"/>
              <a:t>rozhraní. 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539750" y="763588"/>
            <a:ext cx="2808288" cy="522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UMA </a:t>
            </a:r>
            <a:r>
              <a:rPr lang="en-US" sz="2800" dirty="0"/>
              <a:t>Software</a:t>
            </a:r>
          </a:p>
        </p:txBody>
      </p:sp>
      <p:sp>
        <p:nvSpPr>
          <p:cNvPr id="17414" name="TextovéPole 7"/>
          <p:cNvSpPr txBox="1">
            <a:spLocks noChangeArrowheads="1"/>
          </p:cNvSpPr>
          <p:nvPr/>
        </p:nvSpPr>
        <p:spPr bwMode="auto">
          <a:xfrm>
            <a:off x="-19050" y="0"/>
            <a:ext cx="5008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/>
              <a:t>Hodnocení katalytické účinnosti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23280" y="1844824"/>
            <a:ext cx="8497192" cy="33590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/>
              <a:t>Obsah: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 smtClean="0"/>
              <a:t>Čistění </a:t>
            </a:r>
            <a:r>
              <a:rPr lang="cs-CZ" sz="2400" dirty="0"/>
              <a:t>odpadních spalin</a:t>
            </a:r>
            <a:r>
              <a:rPr lang="en-US" sz="2400" dirty="0"/>
              <a:t>–</a:t>
            </a:r>
            <a:r>
              <a:rPr lang="cs-CZ" sz="2400" dirty="0"/>
              <a:t>stručný úvod.</a:t>
            </a:r>
            <a:endParaRPr lang="en-US" sz="2400" dirty="0"/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/>
              <a:t>Vývoj nových filtračně katalytických materiálů</a:t>
            </a:r>
            <a:r>
              <a:rPr lang="en-US" sz="2400" dirty="0"/>
              <a:t>.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/>
              <a:t>Vývoj měřících zařízení pro hodnocení katalytické aktivity.</a:t>
            </a:r>
            <a:endParaRPr lang="en-US" sz="2400" dirty="0"/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/>
              <a:t>Výsledky měření.</a:t>
            </a:r>
            <a:r>
              <a:rPr lang="en-US" sz="2400" dirty="0"/>
              <a:t>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/>
              <a:t>Shrnutí.</a:t>
            </a:r>
            <a:endParaRPr lang="en-US" sz="2400" dirty="0"/>
          </a:p>
        </p:txBody>
      </p:sp>
      <p:sp>
        <p:nvSpPr>
          <p:cNvPr id="2" name="Obdélník 1"/>
          <p:cNvSpPr/>
          <p:nvPr/>
        </p:nvSpPr>
        <p:spPr>
          <a:xfrm>
            <a:off x="395288" y="333375"/>
            <a:ext cx="1374775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/>
              <a:t>Obsah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ek 3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4127500" cy="4067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75" y="1557338"/>
            <a:ext cx="4075113" cy="4097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23850" y="234950"/>
            <a:ext cx="6769100" cy="954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Filtrační účinnost nanovlákenných vrstev (TZL)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3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62038"/>
            <a:ext cx="869156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07975" y="260350"/>
            <a:ext cx="3489325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Katalytická účinnost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3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ovéPole 2"/>
          <p:cNvSpPr txBox="1">
            <a:spLocks noChangeArrowheads="1"/>
          </p:cNvSpPr>
          <p:nvPr/>
        </p:nvSpPr>
        <p:spPr bwMode="auto">
          <a:xfrm>
            <a:off x="-19050" y="0"/>
            <a:ext cx="5008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/>
              <a:t>Hodnocení katalytické účinnosti</a:t>
            </a:r>
            <a:endParaRPr lang="en-US" sz="280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116013" y="533400"/>
          <a:ext cx="6840536" cy="2319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440"/>
                <a:gridCol w="1409641"/>
                <a:gridCol w="671956"/>
                <a:gridCol w="1685137"/>
                <a:gridCol w="797119"/>
                <a:gridCol w="1408243"/>
              </a:tblGrid>
              <a:tr h="802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Parametr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Hodnota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Látka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Koncentrace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Látka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Koncentrace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3792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Teplota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180-230</a:t>
                      </a:r>
                      <a:r>
                        <a:rPr lang="cs-CZ" sz="1200" baseline="30000" dirty="0">
                          <a:effectLst/>
                        </a:rPr>
                        <a:t>o</a:t>
                      </a:r>
                      <a:r>
                        <a:rPr lang="cs-CZ" sz="1200" dirty="0">
                          <a:effectLst/>
                        </a:rPr>
                        <a:t>C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Prach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1-3 g/Nm</a:t>
                      </a:r>
                      <a:r>
                        <a:rPr lang="cs-CZ" sz="1200" baseline="30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CO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10-20 mg/Nm</a:t>
                      </a:r>
                      <a:r>
                        <a:rPr lang="cs-CZ" sz="1200" baseline="30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3792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Vlhkost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15% </a:t>
                      </a:r>
                      <a:r>
                        <a:rPr lang="cs-CZ" sz="1200" dirty="0" err="1">
                          <a:effectLst/>
                        </a:rPr>
                        <a:t>obj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HCl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200-900 mg/Nm</a:t>
                      </a:r>
                      <a:r>
                        <a:rPr lang="cs-CZ" sz="1200" baseline="30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NH</a:t>
                      </a:r>
                      <a:r>
                        <a:rPr lang="cs-CZ" sz="1200" baseline="-25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1-7 mg/Nm</a:t>
                      </a:r>
                      <a:r>
                        <a:rPr lang="cs-CZ" sz="1200" baseline="30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3792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CO</a:t>
                      </a:r>
                      <a:r>
                        <a:rPr lang="cs-CZ" sz="1200" baseline="-25000" dirty="0">
                          <a:effectLst/>
                        </a:rPr>
                        <a:t>2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10% obj.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HF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10-20 mg/Nm</a:t>
                      </a:r>
                      <a:r>
                        <a:rPr lang="cs-CZ" sz="1200" baseline="30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NO</a:t>
                      </a:r>
                      <a:r>
                        <a:rPr lang="cs-CZ" sz="1200" baseline="-250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400 mg/Nm</a:t>
                      </a:r>
                      <a:r>
                        <a:rPr lang="cs-CZ" sz="1200" baseline="30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3792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O</a:t>
                      </a:r>
                      <a:r>
                        <a:rPr lang="cs-CZ" sz="1200" baseline="-25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6-12% obj.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SO</a:t>
                      </a:r>
                      <a:r>
                        <a:rPr lang="cs-CZ" sz="1200" baseline="-25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600 mg/Nm</a:t>
                      </a:r>
                      <a:r>
                        <a:rPr lang="cs-CZ" sz="1200" baseline="30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PCDD/F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1-3 </a:t>
                      </a:r>
                      <a:r>
                        <a:rPr lang="cs-CZ" sz="1200" dirty="0" err="1">
                          <a:effectLst/>
                        </a:rPr>
                        <a:t>ng</a:t>
                      </a:r>
                      <a:r>
                        <a:rPr lang="cs-CZ" sz="1200" dirty="0">
                          <a:effectLst/>
                        </a:rPr>
                        <a:t> TE/Nm</a:t>
                      </a:r>
                      <a:r>
                        <a:rPr lang="cs-CZ" sz="1200" baseline="300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sp>
        <p:nvSpPr>
          <p:cNvPr id="20528" name="Rectangle 1"/>
          <p:cNvSpPr>
            <a:spLocks noChangeArrowheads="1"/>
          </p:cNvSpPr>
          <p:nvPr/>
        </p:nvSpPr>
        <p:spPr bwMode="auto">
          <a:xfrm>
            <a:off x="954088" y="2913063"/>
            <a:ext cx="7235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cs-CZ" sz="1200">
                <a:cs typeface="Times New Roman" pitchFamily="18" charset="0"/>
              </a:rPr>
              <a:t>Orientační parametry a koncentrace kontaminantů ve spalinách na odběrném místě před filtrem Dediox.</a:t>
            </a:r>
            <a:endParaRPr lang="cs-CZ"/>
          </a:p>
        </p:txBody>
      </p:sp>
      <p:pic>
        <p:nvPicPr>
          <p:cNvPr id="20529" name="Obrázek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349625"/>
            <a:ext cx="684053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0" name="Obdélník 6"/>
          <p:cNvSpPr>
            <a:spLocks noChangeArrowheads="1"/>
          </p:cNvSpPr>
          <p:nvPr/>
        </p:nvSpPr>
        <p:spPr bwMode="auto">
          <a:xfrm>
            <a:off x="1116013" y="6180138"/>
            <a:ext cx="6840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/>
              <a:t>Záznam měření D-203. Grafy shora dolů: průtok ve dvou větvích (A-bez filtru, B – s filtrem), tlakový spád na předfiltru a filtru, teplota ve spalinovodu a v prostoru před filtrem.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3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5288" y="260350"/>
            <a:ext cx="806514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rgbClr val="FF0000"/>
                </a:solidFill>
              </a:rPr>
              <a:t>Příklad 2: Odstranění </a:t>
            </a:r>
            <a:r>
              <a:rPr lang="cs-CZ" sz="3600" b="1" dirty="0" err="1" smtClean="0">
                <a:solidFill>
                  <a:srgbClr val="FF0000"/>
                </a:solidFill>
              </a:rPr>
              <a:t>NOx</a:t>
            </a:r>
            <a:r>
              <a:rPr lang="cs-CZ" sz="3600" b="1" dirty="0" smtClean="0">
                <a:solidFill>
                  <a:srgbClr val="FF0000"/>
                </a:solidFill>
              </a:rPr>
              <a:t> a CO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850" y="981075"/>
            <a:ext cx="84963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rial" charset="0"/>
              </a:rPr>
              <a:t>Byly </a:t>
            </a:r>
            <a:r>
              <a:rPr lang="cs-CZ" sz="2000" dirty="0">
                <a:latin typeface="Arial" charset="0"/>
              </a:rPr>
              <a:t>vytipovány možné katalyticky účinné látky schopné rozkládat </a:t>
            </a:r>
            <a:r>
              <a:rPr lang="cs-CZ" sz="2000" dirty="0" err="1">
                <a:latin typeface="Arial" charset="0"/>
              </a:rPr>
              <a:t>NOx</a:t>
            </a:r>
            <a:r>
              <a:rPr lang="cs-CZ" sz="2000" dirty="0">
                <a:latin typeface="Arial" charset="0"/>
              </a:rPr>
              <a:t>, CO a PAU  za běžných teplot.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Arial" charset="0"/>
              </a:rPr>
              <a:t>Byl navržen a realizován způsob iniciace katalyzátorů za běžné teploty.</a:t>
            </a:r>
          </a:p>
        </p:txBody>
      </p:sp>
      <p:pic>
        <p:nvPicPr>
          <p:cNvPr id="6" name="Picture 5" descr="Fotografie0125"/>
          <p:cNvPicPr>
            <a:picLocks noChangeAspect="1" noChangeArrowheads="1"/>
          </p:cNvPicPr>
          <p:nvPr/>
        </p:nvPicPr>
        <p:blipFill>
          <a:blip r:embed="rId3" cstate="print"/>
          <a:srcRect b="12804"/>
          <a:stretch>
            <a:fillRect/>
          </a:stretch>
        </p:blipFill>
        <p:spPr bwMode="auto">
          <a:xfrm>
            <a:off x="5148263" y="2359025"/>
            <a:ext cx="37449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7"/>
          <p:cNvSpPr>
            <a:spLocks noChangeArrowheads="1"/>
          </p:cNvSpPr>
          <p:nvPr/>
        </p:nvSpPr>
        <p:spPr bwMode="auto">
          <a:xfrm>
            <a:off x="323850" y="2276475"/>
            <a:ext cx="43021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Na základě výsledků měření katalytické účinnosti filtrů iniciovaných UV zářením bylo optimalizováno chemické složení katalyticky aktivních látek a způsob jejich umístění do </a:t>
            </a:r>
            <a:r>
              <a:rPr lang="cs-CZ" sz="2400" dirty="0" err="1"/>
              <a:t>nanovlákenné</a:t>
            </a:r>
            <a:r>
              <a:rPr lang="cs-CZ" sz="2400" dirty="0"/>
              <a:t> vrstvy. Původně navržené katalyzátory s oxidem titaničitým byly nahrazeny specifickou směsí oxidů chromu a cínu.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968875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2"/>
            <a:ext cx="511256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4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755650" y="1798638"/>
            <a:ext cx="7416800" cy="1323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/>
              <a:t>Děkuji za pozornost a případné dotazy.</a:t>
            </a:r>
            <a:endParaRPr lang="en-US" sz="4000" dirty="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755650" y="4757738"/>
            <a:ext cx="7416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cs-CZ" sz="2400" b="1"/>
              <a:t>Poděkování</a:t>
            </a:r>
            <a:r>
              <a:rPr lang="en-US" sz="2400"/>
              <a:t>: </a:t>
            </a:r>
            <a:endParaRPr lang="cs-CZ" sz="2400"/>
          </a:p>
          <a:p>
            <a:r>
              <a:rPr lang="cs-CZ" sz="1200"/>
              <a:t>Práce byla realizována za podpory Ministerstva průmyslu a obchodu České republiky v rámci projektu FR-TI1/457 „Výzkum a vývoj nanomateriálů pro filtraci – snížení emisí ze spalin a průmyslových plynů“ z resortního programu TIP.</a:t>
            </a:r>
          </a:p>
          <a:p>
            <a:r>
              <a:rPr lang="cs-CZ" sz="1200"/>
              <a:t>Výzkum prezentovaný v tomto článku byl částečně podpořen projektem OP VaVpI Centrum pro nanomateriály, pokročilé technologie a inovace CZ.1.05/2.1.00/01.0005 a projektem Rozvoj řešitelských týmů projektů VaV na Technické univerzitě v Liberci CZ.1.07/2.3.00/30.0024.</a:t>
            </a:r>
            <a:r>
              <a:rPr lang="cs-CZ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35935851"/>
              </p:ext>
            </p:extLst>
          </p:nvPr>
        </p:nvGraphicFramePr>
        <p:xfrm>
          <a:off x="539552" y="908720"/>
          <a:ext cx="7990557" cy="537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15681053"/>
              </p:ext>
            </p:extLst>
          </p:nvPr>
        </p:nvGraphicFramePr>
        <p:xfrm>
          <a:off x="611560" y="836712"/>
          <a:ext cx="7992367" cy="540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79512" y="620688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kern="0" dirty="0" smtClean="0">
                <a:solidFill>
                  <a:srgbClr val="C00000"/>
                </a:solidFill>
              </a:rPr>
              <a:t>Proč filtrace a </a:t>
            </a:r>
            <a:r>
              <a:rPr lang="cs-CZ" sz="2800" b="1" kern="0" dirty="0" err="1" smtClean="0">
                <a:solidFill>
                  <a:srgbClr val="C00000"/>
                </a:solidFill>
              </a:rPr>
              <a:t>nanovlákna</a:t>
            </a:r>
            <a:r>
              <a:rPr lang="cs-CZ" sz="2800" b="1" kern="0" dirty="0" smtClean="0">
                <a:solidFill>
                  <a:srgbClr val="C00000"/>
                </a:solidFill>
              </a:rPr>
              <a:t>?</a:t>
            </a:r>
            <a:endParaRPr lang="cs-CZ" sz="2800" b="1" kern="0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Jemná  vlákna mají obrovský povrch (10 – 40 m</a:t>
            </a:r>
            <a:r>
              <a:rPr lang="cs-CZ" baseline="30000" dirty="0" smtClean="0"/>
              <a:t>2</a:t>
            </a:r>
            <a:r>
              <a:rPr lang="cs-CZ" dirty="0" smtClean="0"/>
              <a:t>/g), na který se mohou částice zachytit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Na povrchu nanovláken mohou být umístěny katalyzátory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„Otvory“ (póry) mezi vlákny jsou malé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02" t="36385"/>
          <a:stretch/>
        </p:blipFill>
        <p:spPr>
          <a:xfrm>
            <a:off x="726439" y="2302982"/>
            <a:ext cx="4205601" cy="350228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3240360" cy="3544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obrázek 1" descr="Repre_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733425"/>
            <a:ext cx="338455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Obdélník 2"/>
          <p:cNvSpPr>
            <a:spLocks noChangeArrowheads="1"/>
          </p:cNvSpPr>
          <p:nvPr/>
        </p:nvSpPr>
        <p:spPr bwMode="auto">
          <a:xfrm>
            <a:off x="0" y="-3175"/>
            <a:ext cx="51176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Příklad 1: Odstranění dioxinů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166688" y="854075"/>
            <a:ext cx="4986337" cy="831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Polychlorované </a:t>
            </a:r>
            <a:r>
              <a:rPr lang="cs-CZ" sz="2400" dirty="0" err="1"/>
              <a:t>dibenzo</a:t>
            </a:r>
            <a:r>
              <a:rPr lang="cs-CZ" sz="2400" dirty="0"/>
              <a:t>-p-dioxiny and </a:t>
            </a:r>
            <a:r>
              <a:rPr lang="cs-CZ" sz="2400" dirty="0" err="1"/>
              <a:t>dibenzofurany</a:t>
            </a:r>
            <a:endParaRPr lang="cs-CZ" sz="2400" dirty="0"/>
          </a:p>
        </p:txBody>
      </p:sp>
      <p:pic>
        <p:nvPicPr>
          <p:cNvPr id="4102" name="Picture 14" descr="Molekülstruktur 2,3,7,8 Tetrachlor-Dibenzo-p-Dioxin 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3" y="2019300"/>
            <a:ext cx="2374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6" descr="Molekülstruktur 2,3,7,8 Tetrachlor-Dibenzofur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6563" y="2036763"/>
            <a:ext cx="2447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03213" y="3119438"/>
            <a:ext cx="2374900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2,3,7,8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Tetrachloro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Dibenzo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-p-Dioxin</a:t>
            </a:r>
            <a:r>
              <a:rPr lang="cs-CZ" sz="1600" dirty="0"/>
              <a:t> </a:t>
            </a: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863600" y="5678488"/>
            <a:ext cx="7416800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C</a:t>
            </a:r>
            <a:r>
              <a:rPr lang="cs-CZ" sz="2400" baseline="-25000" dirty="0"/>
              <a:t>12</a:t>
            </a:r>
            <a:r>
              <a:rPr lang="cs-CZ" sz="2400" dirty="0"/>
              <a:t>H</a:t>
            </a:r>
            <a:r>
              <a:rPr lang="cs-CZ" sz="2400" baseline="-25000" dirty="0"/>
              <a:t>n</a:t>
            </a:r>
            <a:r>
              <a:rPr lang="cs-CZ" sz="2400" dirty="0"/>
              <a:t>O</a:t>
            </a:r>
            <a:r>
              <a:rPr lang="cs-CZ" sz="2400" baseline="-25000" dirty="0"/>
              <a:t>2</a:t>
            </a:r>
            <a:r>
              <a:rPr lang="cs-CZ" sz="2400" dirty="0"/>
              <a:t>Cl</a:t>
            </a:r>
            <a:r>
              <a:rPr lang="cs-CZ" sz="2400" baseline="-25000" dirty="0"/>
              <a:t>8-n</a:t>
            </a:r>
            <a:r>
              <a:rPr lang="cs-CZ" sz="2400" dirty="0"/>
              <a:t> + (9+0,5n)O</a:t>
            </a:r>
            <a:r>
              <a:rPr lang="cs-CZ" sz="2400" baseline="-25000" dirty="0"/>
              <a:t>2</a:t>
            </a:r>
            <a:r>
              <a:rPr lang="cs-CZ" sz="2400" dirty="0"/>
              <a:t>→  12 CO</a:t>
            </a:r>
            <a:r>
              <a:rPr lang="cs-CZ" sz="2400" baseline="-25000" dirty="0"/>
              <a:t>2</a:t>
            </a:r>
            <a:r>
              <a:rPr lang="cs-CZ" sz="2400" dirty="0"/>
              <a:t> + (n-4) H</a:t>
            </a:r>
            <a:r>
              <a:rPr lang="cs-CZ" sz="2400" baseline="-25000" dirty="0"/>
              <a:t>2</a:t>
            </a:r>
            <a:r>
              <a:rPr lang="cs-CZ" sz="2400" dirty="0"/>
              <a:t>O + (8-n) </a:t>
            </a:r>
            <a:r>
              <a:rPr lang="cs-CZ" sz="2400" dirty="0" err="1"/>
              <a:t>HCl</a:t>
            </a:r>
            <a:endParaRPr lang="cs-CZ" sz="2400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976563" y="3119438"/>
            <a:ext cx="2447925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2,3,7,8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Tetrachloro-Dibenzofuran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03213" y="4100513"/>
            <a:ext cx="5121275" cy="8318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PCDD/F      EU limit: 	  0,1  </a:t>
            </a:r>
            <a:r>
              <a:rPr lang="cs-CZ" sz="2400" dirty="0" err="1"/>
              <a:t>ng</a:t>
            </a:r>
            <a:r>
              <a:rPr lang="cs-CZ" sz="2400" dirty="0"/>
              <a:t>/m</a:t>
            </a:r>
            <a:r>
              <a:rPr lang="cs-CZ" sz="2400" baseline="30000" dirty="0"/>
              <a:t>3</a:t>
            </a:r>
            <a:r>
              <a:rPr lang="cs-CZ" sz="24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	            v Liberci:   0,033 </a:t>
            </a:r>
            <a:r>
              <a:rPr lang="cs-CZ" sz="2400" dirty="0" err="1"/>
              <a:t>ng</a:t>
            </a:r>
            <a:r>
              <a:rPr lang="cs-CZ" sz="2400" dirty="0"/>
              <a:t>/m</a:t>
            </a:r>
            <a:r>
              <a:rPr lang="cs-CZ" sz="2400" baseline="30000" dirty="0"/>
              <a:t>3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4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0" y="0"/>
            <a:ext cx="5148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Vývoj filtračních katalytických materiálů</a:t>
            </a:r>
            <a:endParaRPr lang="en-US" sz="2400"/>
          </a:p>
        </p:txBody>
      </p:sp>
      <p:sp>
        <p:nvSpPr>
          <p:cNvPr id="4" name="TextovéPole 3"/>
          <p:cNvSpPr txBox="1"/>
          <p:nvPr/>
        </p:nvSpPr>
        <p:spPr>
          <a:xfrm>
            <a:off x="323850" y="765175"/>
            <a:ext cx="8208963" cy="277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  <a:cs typeface="+mn-cs"/>
              </a:rPr>
              <a:t>Příprava kompozitního textilního filtračního materiálu s inkorporovanými nanočásticemi katalyzátorů</a:t>
            </a:r>
            <a:endParaRPr lang="en-US" sz="2400" b="1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  Filtrace pevných částic z odpadních spalin</a:t>
            </a:r>
            <a:endParaRPr lang="en-US" dirty="0">
              <a:latin typeface="+mn-lt"/>
              <a:cs typeface="+mn-cs"/>
            </a:endParaRPr>
          </a:p>
          <a:p>
            <a:pPr marL="633413" lvl="1" indent="-1825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K</a:t>
            </a:r>
            <a:r>
              <a:rPr lang="en-US" dirty="0" err="1">
                <a:latin typeface="+mn-lt"/>
                <a:cs typeface="+mn-cs"/>
              </a:rPr>
              <a:t>atal</a:t>
            </a:r>
            <a:r>
              <a:rPr lang="cs-CZ" dirty="0" err="1">
                <a:latin typeface="+mn-lt"/>
                <a:cs typeface="+mn-cs"/>
              </a:rPr>
              <a:t>ýza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oxid</a:t>
            </a:r>
            <a:r>
              <a:rPr lang="cs-CZ" dirty="0" err="1">
                <a:latin typeface="+mn-lt"/>
                <a:cs typeface="+mn-cs"/>
              </a:rPr>
              <a:t>ačního</a:t>
            </a:r>
            <a:r>
              <a:rPr lang="cs-CZ" dirty="0">
                <a:latin typeface="+mn-lt"/>
                <a:cs typeface="+mn-cs"/>
              </a:rPr>
              <a:t>/radikálového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cs-CZ" dirty="0">
                <a:latin typeface="+mn-lt"/>
                <a:cs typeface="+mn-cs"/>
              </a:rPr>
              <a:t>rozkladu komplexních </a:t>
            </a:r>
            <a:r>
              <a:rPr lang="en-US" dirty="0">
                <a:latin typeface="+mn-lt"/>
                <a:cs typeface="+mn-cs"/>
              </a:rPr>
              <a:t>(</a:t>
            </a:r>
            <a:r>
              <a:rPr lang="cs-CZ" dirty="0">
                <a:latin typeface="+mn-lt"/>
                <a:cs typeface="+mn-cs"/>
              </a:rPr>
              <a:t>aromatických</a:t>
            </a:r>
            <a:r>
              <a:rPr lang="en-US" dirty="0">
                <a:latin typeface="+mn-lt"/>
                <a:cs typeface="+mn-cs"/>
              </a:rPr>
              <a:t>) </a:t>
            </a:r>
            <a:r>
              <a:rPr lang="cs-CZ" dirty="0">
                <a:latin typeface="+mn-lt"/>
                <a:cs typeface="+mn-cs"/>
              </a:rPr>
              <a:t>uhlovodíků</a:t>
            </a:r>
            <a:endParaRPr lang="en-US" dirty="0">
              <a:latin typeface="+mn-lt"/>
              <a:cs typeface="+mn-cs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</a:t>
            </a:r>
            <a:r>
              <a:rPr lang="cs-CZ" dirty="0">
                <a:latin typeface="+mn-lt"/>
                <a:cs typeface="+mn-cs"/>
              </a:rPr>
              <a:t>Katalýza redukce </a:t>
            </a:r>
            <a:r>
              <a:rPr lang="en-US" dirty="0" err="1">
                <a:latin typeface="+mn-lt"/>
                <a:cs typeface="+mn-cs"/>
              </a:rPr>
              <a:t>NO</a:t>
            </a:r>
            <a:r>
              <a:rPr lang="en-US" baseline="-25000" dirty="0" err="1">
                <a:latin typeface="+mn-lt"/>
                <a:cs typeface="+mn-cs"/>
              </a:rPr>
              <a:t>x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5125" name="Šipka doprava 6"/>
          <p:cNvSpPr>
            <a:spLocks noChangeArrowheads="1"/>
          </p:cNvSpPr>
          <p:nvPr/>
        </p:nvSpPr>
        <p:spPr bwMode="auto">
          <a:xfrm rot="16200000" flipH="1">
            <a:off x="-432594" y="2601120"/>
            <a:ext cx="2016125" cy="360362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FFC00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80000"/>
              <a:buFont typeface="Wingdings" pitchFamily="2" charset="2"/>
              <a:buNone/>
            </a:pPr>
            <a:endParaRPr lang="en-US" sz="2400">
              <a:latin typeface="Arial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0825" y="3644900"/>
            <a:ext cx="4033838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  <a:cs typeface="+mn-cs"/>
              </a:rPr>
              <a:t>Důležité vlastnosti filtračního materiálu</a:t>
            </a:r>
            <a:endParaRPr lang="en-US" sz="2400" b="1" dirty="0">
              <a:latin typeface="+mn-lt"/>
              <a:cs typeface="+mn-cs"/>
            </a:endParaRPr>
          </a:p>
          <a:p>
            <a:pPr marL="627063" lvl="1" indent="-1698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Teplotní/mechanická/chemická </a:t>
            </a:r>
            <a:r>
              <a:rPr lang="en-US" dirty="0" err="1">
                <a:latin typeface="+mn-lt"/>
                <a:cs typeface="+mn-cs"/>
              </a:rPr>
              <a:t>stabilit</a:t>
            </a:r>
            <a:r>
              <a:rPr lang="cs-CZ" dirty="0">
                <a:latin typeface="+mn-lt"/>
                <a:cs typeface="+mn-cs"/>
              </a:rPr>
              <a:t>a</a:t>
            </a:r>
            <a:endParaRPr lang="en-US" dirty="0">
              <a:latin typeface="+mn-lt"/>
              <a:cs typeface="+mn-cs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</a:t>
            </a:r>
            <a:r>
              <a:rPr lang="cs-CZ" dirty="0">
                <a:latin typeface="+mn-lt"/>
                <a:cs typeface="+mn-cs"/>
              </a:rPr>
              <a:t>Nízký tlakový spád</a:t>
            </a:r>
            <a:endParaRPr lang="en-US" dirty="0">
              <a:latin typeface="+mn-lt"/>
              <a:cs typeface="+mn-cs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</a:t>
            </a:r>
            <a:r>
              <a:rPr lang="cs-CZ" dirty="0">
                <a:latin typeface="+mn-lt"/>
                <a:cs typeface="+mn-cs"/>
              </a:rPr>
              <a:t>Katalytická aktivita</a:t>
            </a:r>
            <a:endParaRPr lang="en-US" dirty="0">
              <a:latin typeface="+mn-lt"/>
              <a:cs typeface="+mn-cs"/>
            </a:endParaRPr>
          </a:p>
        </p:txBody>
      </p:sp>
      <p:grpSp>
        <p:nvGrpSpPr>
          <p:cNvPr id="5127" name="Skupina 59"/>
          <p:cNvGrpSpPr>
            <a:grpSpLocks/>
          </p:cNvGrpSpPr>
          <p:nvPr/>
        </p:nvGrpSpPr>
        <p:grpSpPr bwMode="auto">
          <a:xfrm>
            <a:off x="3886200" y="3429000"/>
            <a:ext cx="5257800" cy="2998788"/>
            <a:chOff x="3347864" y="4005064"/>
            <a:chExt cx="5616624" cy="2638686"/>
          </a:xfrm>
        </p:grpSpPr>
        <p:grpSp>
          <p:nvGrpSpPr>
            <p:cNvPr id="5128" name="Skupina 58"/>
            <p:cNvGrpSpPr>
              <a:grpSpLocks/>
            </p:cNvGrpSpPr>
            <p:nvPr/>
          </p:nvGrpSpPr>
          <p:grpSpPr bwMode="auto">
            <a:xfrm>
              <a:off x="3347864" y="4077072"/>
              <a:ext cx="3137345" cy="2566678"/>
              <a:chOff x="3923928" y="3455135"/>
              <a:chExt cx="3137345" cy="2566678"/>
            </a:xfrm>
          </p:grpSpPr>
          <p:grpSp>
            <p:nvGrpSpPr>
              <p:cNvPr id="5133" name="Group 36"/>
              <p:cNvGrpSpPr>
                <a:grpSpLocks/>
              </p:cNvGrpSpPr>
              <p:nvPr/>
            </p:nvGrpSpPr>
            <p:grpSpPr bwMode="auto">
              <a:xfrm>
                <a:off x="3923928" y="5301208"/>
                <a:ext cx="3096344" cy="648072"/>
                <a:chOff x="384" y="1848"/>
                <a:chExt cx="1344" cy="408"/>
              </a:xfrm>
            </p:grpSpPr>
            <p:sp>
              <p:nvSpPr>
                <p:cNvPr id="5138" name="Line 4"/>
                <p:cNvSpPr>
                  <a:spLocks noChangeShapeType="1"/>
                </p:cNvSpPr>
                <p:nvPr/>
              </p:nvSpPr>
              <p:spPr bwMode="auto">
                <a:xfrm>
                  <a:off x="384" y="1848"/>
                  <a:ext cx="134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39" name="Line 11"/>
                <p:cNvSpPr>
                  <a:spLocks noChangeShapeType="1"/>
                </p:cNvSpPr>
                <p:nvPr/>
              </p:nvSpPr>
              <p:spPr bwMode="auto">
                <a:xfrm>
                  <a:off x="384" y="2112"/>
                  <a:ext cx="134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40" name="Line 12"/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1344" cy="0"/>
                </a:xfrm>
                <a:prstGeom prst="line">
                  <a:avLst/>
                </a:prstGeom>
                <a:noFill/>
                <a:ln w="254000">
                  <a:pattFill prst="dkDnDiag">
                    <a:fgClr>
                      <a:schemeClr val="accent2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41" name="Line 13"/>
                <p:cNvSpPr>
                  <a:spLocks noChangeShapeType="1"/>
                </p:cNvSpPr>
                <p:nvPr/>
              </p:nvSpPr>
              <p:spPr bwMode="auto">
                <a:xfrm>
                  <a:off x="384" y="1968"/>
                  <a:ext cx="1344" cy="0"/>
                </a:xfrm>
                <a:prstGeom prst="line">
                  <a:avLst/>
                </a:prstGeom>
                <a:noFill/>
                <a:ln w="254000">
                  <a:pattFill prst="dkDnDiag">
                    <a:fgClr>
                      <a:schemeClr val="accent2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134" name="Šipka doprava 39"/>
              <p:cNvSpPr>
                <a:spLocks noChangeArrowheads="1"/>
              </p:cNvSpPr>
              <p:nvPr/>
            </p:nvSpPr>
            <p:spPr bwMode="auto">
              <a:xfrm rot="18181976" flipH="1">
                <a:off x="4118169" y="4355236"/>
                <a:ext cx="1944218" cy="14401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000"/>
              </a:solidFill>
              <a:ln w="9525" algn="ctr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80000"/>
                  <a:buFont typeface="Wingdings" pitchFamily="2" charset="2"/>
                  <a:buNone/>
                </a:pPr>
                <a:endParaRPr lang="en-US" sz="2400">
                  <a:latin typeface="Arial" charset="0"/>
                </a:endParaRPr>
              </a:p>
            </p:txBody>
          </p:sp>
          <p:sp>
            <p:nvSpPr>
              <p:cNvPr id="5135" name="Šipka doprava 41"/>
              <p:cNvSpPr>
                <a:spLocks noChangeArrowheads="1"/>
              </p:cNvSpPr>
              <p:nvPr/>
            </p:nvSpPr>
            <p:spPr bwMode="auto">
              <a:xfrm rot="18181976" flipH="1">
                <a:off x="6711526" y="5672066"/>
                <a:ext cx="596851" cy="102643"/>
              </a:xfrm>
              <a:prstGeom prst="rightArrow">
                <a:avLst>
                  <a:gd name="adj1" fmla="val 50000"/>
                  <a:gd name="adj2" fmla="val 49991"/>
                </a:avLst>
              </a:prstGeom>
              <a:solidFill>
                <a:srgbClr val="FFC000"/>
              </a:solidFill>
              <a:ln w="9525" algn="ctr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80000"/>
                  <a:buFont typeface="Wingdings" pitchFamily="2" charset="2"/>
                  <a:buNone/>
                </a:pPr>
                <a:endParaRPr lang="en-US" sz="2400">
                  <a:latin typeface="Arial" charset="0"/>
                </a:endParaRPr>
              </a:p>
            </p:txBody>
          </p:sp>
          <p:sp>
            <p:nvSpPr>
              <p:cNvPr id="5136" name="Šipka doprava 42"/>
              <p:cNvSpPr>
                <a:spLocks noChangeArrowheads="1"/>
              </p:cNvSpPr>
              <p:nvPr/>
            </p:nvSpPr>
            <p:spPr bwMode="auto">
              <a:xfrm rot="18181976" flipH="1">
                <a:off x="5074818" y="4774876"/>
                <a:ext cx="1584517" cy="168833"/>
              </a:xfrm>
              <a:prstGeom prst="rightArrow">
                <a:avLst>
                  <a:gd name="adj1" fmla="val 50000"/>
                  <a:gd name="adj2" fmla="val 50010"/>
                </a:avLst>
              </a:prstGeom>
              <a:solidFill>
                <a:srgbClr val="FFC000"/>
              </a:solidFill>
              <a:ln w="9525" algn="ctr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80000"/>
                  <a:buFont typeface="Wingdings" pitchFamily="2" charset="2"/>
                  <a:buNone/>
                </a:pPr>
                <a:endParaRPr lang="en-US" sz="2400">
                  <a:latin typeface="Arial" charset="0"/>
                </a:endParaRPr>
              </a:p>
            </p:txBody>
          </p:sp>
          <p:sp>
            <p:nvSpPr>
              <p:cNvPr id="5137" name="Šipka doprava 43"/>
              <p:cNvSpPr>
                <a:spLocks noChangeArrowheads="1"/>
              </p:cNvSpPr>
              <p:nvPr/>
            </p:nvSpPr>
            <p:spPr bwMode="auto">
              <a:xfrm rot="18181976" flipH="1">
                <a:off x="5977098" y="5212811"/>
                <a:ext cx="1076819" cy="157056"/>
              </a:xfrm>
              <a:prstGeom prst="rightArrow">
                <a:avLst>
                  <a:gd name="adj1" fmla="val 50000"/>
                  <a:gd name="adj2" fmla="val 49994"/>
                </a:avLst>
              </a:prstGeom>
              <a:solidFill>
                <a:srgbClr val="FFC000"/>
              </a:solidFill>
              <a:ln w="9525" algn="ctr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80000"/>
                  <a:buFont typeface="Wingdings" pitchFamily="2" charset="2"/>
                  <a:buNone/>
                </a:pPr>
                <a:endParaRPr lang="en-US" sz="2400">
                  <a:latin typeface="Arial" charset="0"/>
                </a:endParaRPr>
              </a:p>
            </p:txBody>
          </p:sp>
        </p:grpSp>
        <p:sp>
          <p:nvSpPr>
            <p:cNvPr id="5129" name="TextovéPole 54"/>
            <p:cNvSpPr txBox="1">
              <a:spLocks noChangeArrowheads="1"/>
            </p:cNvSpPr>
            <p:nvPr/>
          </p:nvSpPr>
          <p:spPr bwMode="auto">
            <a:xfrm>
              <a:off x="5148064" y="4005064"/>
              <a:ext cx="2448272" cy="324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PTFE membr</a:t>
              </a:r>
              <a:r>
                <a:rPr lang="cs-CZ"/>
                <a:t>ána</a:t>
              </a:r>
              <a:r>
                <a:rPr lang="en-US"/>
                <a:t> </a:t>
              </a:r>
            </a:p>
          </p:txBody>
        </p:sp>
        <p:sp>
          <p:nvSpPr>
            <p:cNvPr id="5130" name="TextovéPole 55"/>
            <p:cNvSpPr txBox="1">
              <a:spLocks noChangeArrowheads="1"/>
            </p:cNvSpPr>
            <p:nvPr/>
          </p:nvSpPr>
          <p:spPr bwMode="auto">
            <a:xfrm>
              <a:off x="5940152" y="4509120"/>
              <a:ext cx="2448272" cy="568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PTFE </a:t>
              </a:r>
              <a:r>
                <a:rPr lang="cs-CZ"/>
                <a:t>vpichovaná vrstva</a:t>
              </a:r>
              <a:endParaRPr lang="en-US"/>
            </a:p>
          </p:txBody>
        </p:sp>
        <p:sp>
          <p:nvSpPr>
            <p:cNvPr id="5131" name="TextovéPole 56"/>
            <p:cNvSpPr txBox="1">
              <a:spLocks noChangeArrowheads="1"/>
            </p:cNvSpPr>
            <p:nvPr/>
          </p:nvSpPr>
          <p:spPr bwMode="auto">
            <a:xfrm>
              <a:off x="6256274" y="5075002"/>
              <a:ext cx="2708214" cy="812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PI </a:t>
              </a:r>
              <a:r>
                <a:rPr lang="cs-CZ" b="1"/>
                <a:t>nanovlákenná vrstva</a:t>
              </a:r>
              <a:r>
                <a:rPr lang="en-US" b="1"/>
                <a:t> </a:t>
              </a:r>
              <a:r>
                <a:rPr lang="cs-CZ" b="1"/>
                <a:t>s imobilizovanými katalyzátorů</a:t>
              </a:r>
              <a:endParaRPr lang="en-US" b="1"/>
            </a:p>
          </p:txBody>
        </p:sp>
        <p:sp>
          <p:nvSpPr>
            <p:cNvPr id="5132" name="TextovéPole 57"/>
            <p:cNvSpPr txBox="1">
              <a:spLocks noChangeArrowheads="1"/>
            </p:cNvSpPr>
            <p:nvPr/>
          </p:nvSpPr>
          <p:spPr bwMode="auto">
            <a:xfrm>
              <a:off x="6588224" y="5877272"/>
              <a:ext cx="2376264" cy="568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PTFE </a:t>
              </a:r>
              <a:r>
                <a:rPr lang="cs-CZ"/>
                <a:t>vpichovaná vrstva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4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ovéPole 8"/>
          <p:cNvSpPr txBox="1">
            <a:spLocks noChangeArrowheads="1"/>
          </p:cNvSpPr>
          <p:nvPr/>
        </p:nvSpPr>
        <p:spPr bwMode="auto">
          <a:xfrm>
            <a:off x="388938" y="1484313"/>
            <a:ext cx="61991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cs-CZ" sz="2400"/>
              <a:t>Syntéza kyseliny poly (amid karboxyové)</a:t>
            </a:r>
            <a:endParaRPr lang="en-US" sz="240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cs-CZ" sz="2400"/>
              <a:t>Elektrostatické zvlákňování</a:t>
            </a:r>
            <a:r>
              <a:rPr lang="en-US" sz="2400"/>
              <a:t> PI </a:t>
            </a:r>
            <a:r>
              <a:rPr lang="cs-CZ" sz="2400"/>
              <a:t>nanovláken</a:t>
            </a:r>
            <a:endParaRPr lang="en-US" sz="240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cs-CZ" sz="2400"/>
              <a:t>Imidizace</a:t>
            </a:r>
            <a:endParaRPr lang="en-US" sz="240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cs-CZ" sz="2400"/>
              <a:t>Imobilizace katalyzátorů</a:t>
            </a:r>
            <a:r>
              <a:rPr lang="en-US" sz="2400"/>
              <a:t> 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cs-CZ" sz="2400"/>
              <a:t>Testování filtrační a katalytické účinnosti</a:t>
            </a:r>
            <a:endParaRPr lang="en-US" sz="2400"/>
          </a:p>
        </p:txBody>
      </p:sp>
      <p:sp>
        <p:nvSpPr>
          <p:cNvPr id="17" name="TextovéPole 16"/>
          <p:cNvSpPr txBox="1"/>
          <p:nvPr/>
        </p:nvSpPr>
        <p:spPr>
          <a:xfrm>
            <a:off x="287338" y="765175"/>
            <a:ext cx="5508625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Postup přípravy filtračního materiálu</a:t>
            </a:r>
            <a:endParaRPr lang="en-US" sz="2800" dirty="0"/>
          </a:p>
        </p:txBody>
      </p:sp>
      <p:sp>
        <p:nvSpPr>
          <p:cNvPr id="6149" name="TextovéPole 2"/>
          <p:cNvSpPr txBox="1">
            <a:spLocks noChangeArrowheads="1"/>
          </p:cNvSpPr>
          <p:nvPr/>
        </p:nvSpPr>
        <p:spPr bwMode="auto">
          <a:xfrm>
            <a:off x="0" y="0"/>
            <a:ext cx="5148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Vývoj filtračních katalytických materiálů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4" descr="Obráze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ovéPole 2"/>
          <p:cNvSpPr txBox="1">
            <a:spLocks noChangeArrowheads="1"/>
          </p:cNvSpPr>
          <p:nvPr/>
        </p:nvSpPr>
        <p:spPr bwMode="auto">
          <a:xfrm>
            <a:off x="0" y="0"/>
            <a:ext cx="7380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/>
              <a:t>Výroba polyimidových nanovláken</a:t>
            </a:r>
            <a:endParaRPr lang="en-US" sz="2800"/>
          </a:p>
        </p:txBody>
      </p:sp>
      <p:pic>
        <p:nvPicPr>
          <p:cNvPr id="7172" name="obrázek 1" descr="http://etrade.daegu.go.kr/co/j/juyoungind/upimg/1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692150"/>
            <a:ext cx="43211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213100"/>
            <a:ext cx="43211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Šipka doprava 7"/>
          <p:cNvSpPr>
            <a:spLocks noChangeArrowheads="1"/>
          </p:cNvSpPr>
          <p:nvPr/>
        </p:nvSpPr>
        <p:spPr bwMode="auto">
          <a:xfrm rot="16200000" flipH="1">
            <a:off x="143669" y="2745581"/>
            <a:ext cx="1079500" cy="287338"/>
          </a:xfrm>
          <a:prstGeom prst="rightArrow">
            <a:avLst>
              <a:gd name="adj1" fmla="val 50000"/>
              <a:gd name="adj2" fmla="val 50109"/>
            </a:avLst>
          </a:prstGeom>
          <a:solidFill>
            <a:srgbClr val="FFC00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80000"/>
              <a:buFont typeface="Wingdings" pitchFamily="2" charset="2"/>
              <a:buNone/>
            </a:pPr>
            <a:endParaRPr lang="en-US" sz="2400">
              <a:latin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388" y="765175"/>
            <a:ext cx="3960812" cy="1384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1. Syntéza kyseliny </a:t>
            </a:r>
            <a:r>
              <a:rPr lang="cs-CZ" sz="2800" dirty="0" err="1"/>
              <a:t>poly</a:t>
            </a:r>
            <a:r>
              <a:rPr lang="cs-CZ" sz="2800" dirty="0"/>
              <a:t>(amid karboxylové) (PAKK)</a:t>
            </a:r>
            <a:endParaRPr lang="en-US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7800" y="3554413"/>
            <a:ext cx="3673475" cy="954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2. Elektrostatické zvlákňování</a:t>
            </a:r>
            <a:endParaRPr lang="en-US" sz="2800" dirty="0"/>
          </a:p>
        </p:txBody>
      </p:sp>
      <p:sp>
        <p:nvSpPr>
          <p:cNvPr id="7177" name="Obdélník 11"/>
          <p:cNvSpPr>
            <a:spLocks noChangeArrowheads="1"/>
          </p:cNvSpPr>
          <p:nvPr/>
        </p:nvSpPr>
        <p:spPr bwMode="auto">
          <a:xfrm>
            <a:off x="611188" y="4797425"/>
            <a:ext cx="2355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/>
              <a:t> Metoda NANOSPIDER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923</Words>
  <Application>Microsoft Office PowerPoint</Application>
  <PresentationFormat>Předvádění na obrazovce (4:3)</PresentationFormat>
  <Paragraphs>174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</dc:creator>
  <cp:lastModifiedBy>jakub</cp:lastModifiedBy>
  <cp:revision>154</cp:revision>
  <dcterms:created xsi:type="dcterms:W3CDTF">2011-06-08T09:26:13Z</dcterms:created>
  <dcterms:modified xsi:type="dcterms:W3CDTF">2013-04-24T11:21:50Z</dcterms:modified>
</cp:coreProperties>
</file>