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17"/>
  </p:notesMasterIdLst>
  <p:sldIdLst>
    <p:sldId id="260" r:id="rId5"/>
    <p:sldId id="258" r:id="rId6"/>
    <p:sldId id="259" r:id="rId7"/>
    <p:sldId id="264" r:id="rId8"/>
    <p:sldId id="268" r:id="rId9"/>
    <p:sldId id="266" r:id="rId10"/>
    <p:sldId id="267" r:id="rId11"/>
    <p:sldId id="271" r:id="rId12"/>
    <p:sldId id="272" r:id="rId13"/>
    <p:sldId id="270" r:id="rId14"/>
    <p:sldId id="262" r:id="rId15"/>
    <p:sldId id="269" r:id="rId16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Styl s motivem 1 – zvýraznění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Styl s motivem 1 – zvýraznění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FECB4D8-DB02-4DC6-A0A2-4F2EBAE1DC90}" styleName="Střední styl 1 – zvýraznění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24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3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Výdaje na osobu za rok v Kč</a:t>
            </a:r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Pt>
            <c:idx val="13"/>
            <c:invertIfNegative val="0"/>
            <c:bubble3D val="0"/>
            <c:spPr>
              <a:solidFill>
                <a:srgbClr val="C00000"/>
              </a:solidFill>
            </c:spPr>
          </c:dPt>
          <c:cat>
            <c:strRef>
              <c:f>'Tab. 1c'!$G$36:$G$49</c:f>
              <c:strCache>
                <c:ptCount val="14"/>
                <c:pt idx="0">
                  <c:v>Bydlení, voda, energie, paliva</c:v>
                </c:pt>
                <c:pt idx="1">
                  <c:v>    z toho: základní bydlení</c:v>
                </c:pt>
                <c:pt idx="2">
                  <c:v>Potraviny a nealkoholické nápoje</c:v>
                </c:pt>
                <c:pt idx="3">
                  <c:v>Doprava</c:v>
                </c:pt>
                <c:pt idx="4">
                  <c:v>Ostatní zboží a služby</c:v>
                </c:pt>
                <c:pt idx="5">
                  <c:v>Rekreace a kultura</c:v>
                </c:pt>
                <c:pt idx="6">
                  <c:v>Bytové vybavení, zařízení domácnosti; opravy</c:v>
                </c:pt>
                <c:pt idx="7">
                  <c:v>Stravování a ubytování</c:v>
                </c:pt>
                <c:pt idx="8">
                  <c:v>Odívání a obuv</c:v>
                </c:pt>
                <c:pt idx="9">
                  <c:v>Pošty a telekomunikace</c:v>
                </c:pt>
                <c:pt idx="10">
                  <c:v>Alkoholické nápoje, tabák</c:v>
                </c:pt>
                <c:pt idx="11">
                  <c:v>Zdraví</c:v>
                </c:pt>
                <c:pt idx="12">
                  <c:v>Vzdělávání</c:v>
                </c:pt>
                <c:pt idx="13">
                  <c:v>Odpad</c:v>
                </c:pt>
              </c:strCache>
            </c:strRef>
          </c:cat>
          <c:val>
            <c:numRef>
              <c:f>'Tab. 1c'!$H$36:$H$49</c:f>
              <c:numCache>
                <c:formatCode>#,##0" "</c:formatCode>
                <c:ptCount val="14"/>
                <c:pt idx="0">
                  <c:v>26223</c:v>
                </c:pt>
                <c:pt idx="1">
                  <c:v>23973</c:v>
                </c:pt>
                <c:pt idx="2">
                  <c:v>23784</c:v>
                </c:pt>
                <c:pt idx="3">
                  <c:v>12738</c:v>
                </c:pt>
                <c:pt idx="4">
                  <c:v>13308</c:v>
                </c:pt>
                <c:pt idx="5">
                  <c:v>11268</c:v>
                </c:pt>
                <c:pt idx="6">
                  <c:v>6852</c:v>
                </c:pt>
                <c:pt idx="7">
                  <c:v>6255</c:v>
                </c:pt>
                <c:pt idx="8">
                  <c:v>5592</c:v>
                </c:pt>
                <c:pt idx="9">
                  <c:v>5280</c:v>
                </c:pt>
                <c:pt idx="10">
                  <c:v>3381</c:v>
                </c:pt>
                <c:pt idx="11">
                  <c:v>3330</c:v>
                </c:pt>
                <c:pt idx="12">
                  <c:v>780</c:v>
                </c:pt>
                <c:pt idx="13">
                  <c:v>500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7943936"/>
        <c:axId val="97945472"/>
      </c:barChart>
      <c:catAx>
        <c:axId val="97943936"/>
        <c:scaling>
          <c:orientation val="minMax"/>
        </c:scaling>
        <c:delete val="0"/>
        <c:axPos val="l"/>
        <c:majorTickMark val="out"/>
        <c:minorTickMark val="none"/>
        <c:tickLblPos val="nextTo"/>
        <c:crossAx val="97945472"/>
        <c:crosses val="autoZero"/>
        <c:auto val="1"/>
        <c:lblAlgn val="ctr"/>
        <c:lblOffset val="100"/>
        <c:noMultiLvlLbl val="0"/>
      </c:catAx>
      <c:valAx>
        <c:axId val="97945472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numFmt formatCode="#,##0&quot; &quot;" sourceLinked="1"/>
        <c:majorTickMark val="out"/>
        <c:minorTickMark val="none"/>
        <c:tickLblPos val="nextTo"/>
        <c:spPr>
          <a:ln>
            <a:noFill/>
          </a:ln>
        </c:spPr>
        <c:crossAx val="97943936"/>
        <c:crosses val="autoZero"/>
        <c:crossBetween val="between"/>
      </c:valAx>
    </c:plotArea>
    <c:plotVisOnly val="1"/>
    <c:dispBlanksAs val="gap"/>
    <c:showDLblsOverMax val="0"/>
  </c:chart>
  <c:spPr>
    <a:effectLst>
      <a:outerShdw blurRad="50800" dist="38100" dir="2700000" algn="tl" rotWithShape="0">
        <a:prstClr val="black">
          <a:alpha val="40000"/>
        </a:prstClr>
      </a:outerShdw>
    </a:effectLst>
  </c:sp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2F0901-E3C0-4AA9-9D32-F07E0194CD41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cs-CZ"/>
        </a:p>
      </dgm:t>
    </dgm:pt>
    <dgm:pt modelId="{99D5FD50-854F-4D17-8836-9BB06C893B6F}">
      <dgm:prSet phldrT="[Text]" custT="1"/>
      <dgm:spPr/>
      <dgm:t>
        <a:bodyPr/>
        <a:lstStyle/>
        <a:p>
          <a:r>
            <a:rPr lang="cs-CZ" sz="3200" dirty="0" smtClean="0"/>
            <a:t>Nástroj pro plnění plánu odpadového hospodářství</a:t>
          </a:r>
          <a:endParaRPr lang="cs-CZ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A0FD025-0C47-461D-B3FB-0AA34ADF8611}" type="parTrans" cxnId="{D6AF3145-D8AD-4942-91BF-F15AC0B63FAD}">
      <dgm:prSet/>
      <dgm:spPr/>
      <dgm:t>
        <a:bodyPr/>
        <a:lstStyle/>
        <a:p>
          <a:endParaRPr lang="cs-CZ"/>
        </a:p>
      </dgm:t>
    </dgm:pt>
    <dgm:pt modelId="{AA84D4A7-A4FF-460E-96B0-AC2923CB0586}" type="sibTrans" cxnId="{D6AF3145-D8AD-4942-91BF-F15AC0B63FAD}">
      <dgm:prSet/>
      <dgm:spPr/>
      <dgm:t>
        <a:bodyPr/>
        <a:lstStyle/>
        <a:p>
          <a:endParaRPr lang="cs-CZ"/>
        </a:p>
      </dgm:t>
    </dgm:pt>
    <dgm:pt modelId="{243FB1CA-2506-46D1-8FF1-FA9D9F575167}">
      <dgm:prSet phldrT="[Text]" custT="1"/>
      <dgm:spPr/>
      <dgm:t>
        <a:bodyPr/>
        <a:lstStyle/>
        <a:p>
          <a:r>
            <a:rPr lang="cs-CZ" sz="3200" dirty="0" smtClean="0"/>
            <a:t>Další součást palivové základny pro výrobu energií v PT</a:t>
          </a:r>
          <a:endParaRPr lang="cs-CZ" sz="3200" dirty="0"/>
        </a:p>
      </dgm:t>
    </dgm:pt>
    <dgm:pt modelId="{61117B53-BC69-4801-B797-8AB1A082A738}" type="parTrans" cxnId="{3D63FA2F-F8A1-4CA3-9679-AA65B8444742}">
      <dgm:prSet/>
      <dgm:spPr/>
      <dgm:t>
        <a:bodyPr/>
        <a:lstStyle/>
        <a:p>
          <a:endParaRPr lang="cs-CZ"/>
        </a:p>
      </dgm:t>
    </dgm:pt>
    <dgm:pt modelId="{FE1F64E1-3B35-4C98-AEC4-6ED15FA39C6C}" type="sibTrans" cxnId="{3D63FA2F-F8A1-4CA3-9679-AA65B8444742}">
      <dgm:prSet/>
      <dgm:spPr/>
      <dgm:t>
        <a:bodyPr/>
        <a:lstStyle/>
        <a:p>
          <a:endParaRPr lang="cs-CZ"/>
        </a:p>
      </dgm:t>
    </dgm:pt>
    <dgm:pt modelId="{EAFAA2A9-7BA8-44A8-BA6D-AA99C55BB3ED}" type="pres">
      <dgm:prSet presAssocID="{D12F0901-E3C0-4AA9-9D32-F07E0194CD4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A4931563-D718-4802-8E17-2E611DD9461E}" type="pres">
      <dgm:prSet presAssocID="{99D5FD50-854F-4D17-8836-9BB06C893B6F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82318D9-7264-44D5-AFC0-AEE9B8108302}" type="pres">
      <dgm:prSet presAssocID="{AA84D4A7-A4FF-460E-96B0-AC2923CB0586}" presName="spacer" presStyleCnt="0"/>
      <dgm:spPr/>
    </dgm:pt>
    <dgm:pt modelId="{9AB0CB9F-6756-4064-ADAE-E69FE6D8E117}" type="pres">
      <dgm:prSet presAssocID="{243FB1CA-2506-46D1-8FF1-FA9D9F575167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F822DC8D-2C10-4D3D-BD71-661DC94ACD98}" type="presOf" srcId="{243FB1CA-2506-46D1-8FF1-FA9D9F575167}" destId="{9AB0CB9F-6756-4064-ADAE-E69FE6D8E117}" srcOrd="0" destOrd="0" presId="urn:microsoft.com/office/officeart/2005/8/layout/vList2"/>
    <dgm:cxn modelId="{4E1CB884-32C2-4D06-BCE1-753F7F0B7132}" type="presOf" srcId="{D12F0901-E3C0-4AA9-9D32-F07E0194CD41}" destId="{EAFAA2A9-7BA8-44A8-BA6D-AA99C55BB3ED}" srcOrd="0" destOrd="0" presId="urn:microsoft.com/office/officeart/2005/8/layout/vList2"/>
    <dgm:cxn modelId="{D6AF3145-D8AD-4942-91BF-F15AC0B63FAD}" srcId="{D12F0901-E3C0-4AA9-9D32-F07E0194CD41}" destId="{99D5FD50-854F-4D17-8836-9BB06C893B6F}" srcOrd="0" destOrd="0" parTransId="{3A0FD025-0C47-461D-B3FB-0AA34ADF8611}" sibTransId="{AA84D4A7-A4FF-460E-96B0-AC2923CB0586}"/>
    <dgm:cxn modelId="{3D63FA2F-F8A1-4CA3-9679-AA65B8444742}" srcId="{D12F0901-E3C0-4AA9-9D32-F07E0194CD41}" destId="{243FB1CA-2506-46D1-8FF1-FA9D9F575167}" srcOrd="1" destOrd="0" parTransId="{61117B53-BC69-4801-B797-8AB1A082A738}" sibTransId="{FE1F64E1-3B35-4C98-AEC4-6ED15FA39C6C}"/>
    <dgm:cxn modelId="{CBBAD363-1F17-44B7-B7F0-529F6ABC21C7}" type="presOf" srcId="{99D5FD50-854F-4D17-8836-9BB06C893B6F}" destId="{A4931563-D718-4802-8E17-2E611DD9461E}" srcOrd="0" destOrd="0" presId="urn:microsoft.com/office/officeart/2005/8/layout/vList2"/>
    <dgm:cxn modelId="{FB04D7A7-7C2A-48BE-8DE4-45C35B5BB0B6}" type="presParOf" srcId="{EAFAA2A9-7BA8-44A8-BA6D-AA99C55BB3ED}" destId="{A4931563-D718-4802-8E17-2E611DD9461E}" srcOrd="0" destOrd="0" presId="urn:microsoft.com/office/officeart/2005/8/layout/vList2"/>
    <dgm:cxn modelId="{F097D9D2-4B70-4504-9827-EBAA7B57FA12}" type="presParOf" srcId="{EAFAA2A9-7BA8-44A8-BA6D-AA99C55BB3ED}" destId="{982318D9-7264-44D5-AFC0-AEE9B8108302}" srcOrd="1" destOrd="0" presId="urn:microsoft.com/office/officeart/2005/8/layout/vList2"/>
    <dgm:cxn modelId="{706471A8-6496-4FD3-AD0A-D20FA65177C7}" type="presParOf" srcId="{EAFAA2A9-7BA8-44A8-BA6D-AA99C55BB3ED}" destId="{9AB0CB9F-6756-4064-ADAE-E69FE6D8E117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931563-D718-4802-8E17-2E611DD9461E}">
      <dsp:nvSpPr>
        <dsp:cNvPr id="0" name=""/>
        <dsp:cNvSpPr/>
      </dsp:nvSpPr>
      <dsp:spPr>
        <a:xfrm>
          <a:off x="0" y="721599"/>
          <a:ext cx="7704856" cy="12168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200" kern="1200" dirty="0" smtClean="0"/>
            <a:t>Nástroj pro plnění plánu odpadového hospodářství</a:t>
          </a:r>
          <a:endParaRPr lang="cs-CZ" sz="3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9399" y="780998"/>
        <a:ext cx="7586058" cy="1098002"/>
      </dsp:txXfrm>
    </dsp:sp>
    <dsp:sp modelId="{9AB0CB9F-6756-4064-ADAE-E69FE6D8E117}">
      <dsp:nvSpPr>
        <dsp:cNvPr id="0" name=""/>
        <dsp:cNvSpPr/>
      </dsp:nvSpPr>
      <dsp:spPr>
        <a:xfrm>
          <a:off x="0" y="2125600"/>
          <a:ext cx="7704856" cy="1216800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200" kern="1200" dirty="0" smtClean="0"/>
            <a:t>Další součást palivové základny pro výrobu energií v PT</a:t>
          </a:r>
          <a:endParaRPr lang="cs-CZ" sz="3200" kern="1200" dirty="0"/>
        </a:p>
      </dsp:txBody>
      <dsp:txXfrm>
        <a:off x="59399" y="2184999"/>
        <a:ext cx="7586058" cy="10980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C97359-4F06-4AE1-AF03-AFEAA31CD561}" type="datetimeFigureOut">
              <a:rPr lang="cs-CZ" smtClean="0"/>
              <a:t>24.4.2013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9FFA8C-D5FF-44B0-B784-1D35BF4B5A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7074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FFA8C-D5FF-44B0-B784-1D35BF4B5AB3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34271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2CD474-D1B8-4960-BC54-890F836D6733}" type="datetimeFigureOut">
              <a:rPr lang="cs-CZ"/>
              <a:pPr>
                <a:defRPr/>
              </a:pPr>
              <a:t>24.4.2013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5D0CFA-45C3-4019-A267-1BDB6AD066D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3122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11558F-DFD5-4C60-A5CB-7F84512D317B}" type="datetimeFigureOut">
              <a:rPr lang="cs-CZ"/>
              <a:pPr>
                <a:defRPr/>
              </a:pPr>
              <a:t>24.4.2013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F9483-0F11-4A20-86D1-433B35D71A6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7830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A59382-035D-4EB6-A04F-9045C480ED1E}" type="datetimeFigureOut">
              <a:rPr lang="cs-CZ"/>
              <a:pPr>
                <a:defRPr/>
              </a:pPr>
              <a:t>24.4.2013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308E35-9E66-48C7-AFC4-B532FACFCC6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34248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AD538D-407E-4524-859F-1D0FE5FE2CDD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24.4.2013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F3BAD8-40A8-464F-A0CD-52905D2680BC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3649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25E906-865D-427A-9047-DCD9F1536362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24.4.2013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1E41E0-61FE-4084-A115-6A97EB67ED85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2879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3E09C1-FC76-4AD7-83E3-FEE4EC147BB3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24.4.2013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3C9CD4-14CE-477D-AF67-1B1ACF1F8DE6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9429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FF96D-115C-4E1F-831E-0C910410F2B6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24.4.2013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04100-E319-47CD-96CB-7FA05F6BE3CB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0466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1C286D-9E33-4B07-AADD-E5BA78011DEA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24.4.2013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6DB699-6750-43FD-8F48-E8AD378093D1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9386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3A982-2E55-42CE-B597-E90CD76AAE98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24.4.2013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B48EC8-E89B-4261-83A6-D569C5AA9F4F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006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24A87-F96C-4135-BE99-C753ED9BCF10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24.4.2013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D0BA6A-7CA3-4549-B45B-3FD6203DB6BE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0215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925DC4-31CC-4326-AFE2-AEC3E4ADB106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24.4.2013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DA750E-A11E-4F57-BE3A-F7E921E43BB7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190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763605-A42C-41A8-97E5-3C9EEA38BFEA}" type="datetimeFigureOut">
              <a:rPr lang="cs-CZ"/>
              <a:pPr>
                <a:defRPr/>
              </a:pPr>
              <a:t>24.4.2013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9787F9-E804-4717-826E-9C9E241302D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10758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35EC8-EF2C-4220-8214-249A4F13B185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24.4.2013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EEB82-7B89-4CCF-86CF-D01A7DFD5508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4265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16CF3-B294-4880-9CCF-15124B766314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24.4.2013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66BFA3-DC28-4ADF-934A-A11C3D6F83E2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7235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93B25F-6A2D-449C-B3F2-62C70696862B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24.4.2013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7A017A-B3BD-4FF1-BE1A-06E634DB956C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0172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2CD474-D1B8-4960-BC54-890F836D6733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24.4.2013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5D0CFA-45C3-4019-A267-1BDB6AD066D2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6732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763605-A42C-41A8-97E5-3C9EEA38BFEA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24.4.2013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9787F9-E804-4717-826E-9C9E241302D4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2106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47FEA3-8D4C-4887-B7FE-4DCCD859A7C5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24.4.2013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82BFB-26C3-4279-BA81-060A46AADC9B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9514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827248-3F98-4FCE-9531-39A450D6B307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24.4.2013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BA8BD-63D9-4E60-9E85-5121A1C40774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4193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961136-D3AA-49FC-A64A-CEAEBEE95F81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24.4.2013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8069E0-20CF-4B41-AE86-B403A9B1AF5D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5447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68F74-9D2A-4956-B4A6-DE01D6D90CF5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24.4.2013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B6B321-38FB-49C8-A3B4-E56FDC1E44C4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5285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B12BEB-74C0-4648-9B5C-14167E483F96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24.4.2013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A2FCB0-F9FE-4B1F-A05C-0ED3185FFC5C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521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47FEA3-8D4C-4887-B7FE-4DCCD859A7C5}" type="datetimeFigureOut">
              <a:rPr lang="cs-CZ"/>
              <a:pPr>
                <a:defRPr/>
              </a:pPr>
              <a:t>24.4.2013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82BFB-26C3-4279-BA81-060A46AADC9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10441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62D021-EAF4-461F-A64A-0C3DD54F3C02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24.4.2013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E80ECB-DD44-4A4C-875F-3787507282E4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9364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759DD5-EA7A-46A8-BC33-04E94A254EFB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24.4.2013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97F9F0-2D02-4C7D-A22E-4491AD5385C1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1868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11558F-DFD5-4C60-A5CB-7F84512D317B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24.4.2013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F9483-0F11-4A20-86D1-433B35D71A6B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2862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A59382-035D-4EB6-A04F-9045C480ED1E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24.4.2013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308E35-9E66-48C7-AFC4-B532FACFCC6A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14484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2CD474-D1B8-4960-BC54-890F836D6733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24.4.2013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5D0CFA-45C3-4019-A267-1BDB6AD066D2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7765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763605-A42C-41A8-97E5-3C9EEA38BFEA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24.4.2013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9787F9-E804-4717-826E-9C9E241302D4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84979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47FEA3-8D4C-4887-B7FE-4DCCD859A7C5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24.4.2013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82BFB-26C3-4279-BA81-060A46AADC9B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55679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827248-3F98-4FCE-9531-39A450D6B307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24.4.2013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BA8BD-63D9-4E60-9E85-5121A1C40774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97248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961136-D3AA-49FC-A64A-CEAEBEE95F81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24.4.2013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8069E0-20CF-4B41-AE86-B403A9B1AF5D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4751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68F74-9D2A-4956-B4A6-DE01D6D90CF5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24.4.2013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B6B321-38FB-49C8-A3B4-E56FDC1E44C4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926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827248-3F98-4FCE-9531-39A450D6B307}" type="datetimeFigureOut">
              <a:rPr lang="cs-CZ"/>
              <a:pPr>
                <a:defRPr/>
              </a:pPr>
              <a:t>24.4.2013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BA8BD-63D9-4E60-9E85-5121A1C4077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51167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B12BEB-74C0-4648-9B5C-14167E483F96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24.4.2013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A2FCB0-F9FE-4B1F-A05C-0ED3185FFC5C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11283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62D021-EAF4-461F-A64A-0C3DD54F3C02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24.4.2013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E80ECB-DD44-4A4C-875F-3787507282E4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00408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759DD5-EA7A-46A8-BC33-04E94A254EFB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24.4.2013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97F9F0-2D02-4C7D-A22E-4491AD5385C1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75200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11558F-DFD5-4C60-A5CB-7F84512D317B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24.4.2013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F9483-0F11-4A20-86D1-433B35D71A6B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99392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A59382-035D-4EB6-A04F-9045C480ED1E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24.4.2013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308E35-9E66-48C7-AFC4-B532FACFCC6A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797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961136-D3AA-49FC-A64A-CEAEBEE95F81}" type="datetimeFigureOut">
              <a:rPr lang="cs-CZ"/>
              <a:pPr>
                <a:defRPr/>
              </a:pPr>
              <a:t>24.4.2013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8069E0-20CF-4B41-AE86-B403A9B1AF5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9720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68F74-9D2A-4956-B4A6-DE01D6D90CF5}" type="datetimeFigureOut">
              <a:rPr lang="cs-CZ"/>
              <a:pPr>
                <a:defRPr/>
              </a:pPr>
              <a:t>24.4.2013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B6B321-38FB-49C8-A3B4-E56FDC1E44C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8061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B12BEB-74C0-4648-9B5C-14167E483F96}" type="datetimeFigureOut">
              <a:rPr lang="cs-CZ"/>
              <a:pPr>
                <a:defRPr/>
              </a:pPr>
              <a:t>24.4.2013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A2FCB0-F9FE-4B1F-A05C-0ED3185FFC5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8877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62D021-EAF4-461F-A64A-0C3DD54F3C02}" type="datetimeFigureOut">
              <a:rPr lang="cs-CZ"/>
              <a:pPr>
                <a:defRPr/>
              </a:pPr>
              <a:t>24.4.2013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E80ECB-DD44-4A4C-875F-3787507282E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4593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759DD5-EA7A-46A8-BC33-04E94A254EFB}" type="datetimeFigureOut">
              <a:rPr lang="cs-CZ"/>
              <a:pPr>
                <a:defRPr/>
              </a:pPr>
              <a:t>24.4.2013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97F9F0-2D02-4C7D-A22E-4491AD5385C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7913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466BF52-D6F9-4D19-8922-F647FFEE49BF}" type="datetimeFigureOut">
              <a:rPr lang="cs-CZ"/>
              <a:pPr>
                <a:defRPr/>
              </a:pPr>
              <a:t>24.4.2013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557AE0A-1188-4732-9882-4A0ECC01926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5BD73A1-B24F-4549-8939-618BDE157B32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24.4.2013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CEEFE8D-0FB1-44F2-9647-96725067D05A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549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466BF52-D6F9-4D19-8922-F647FFEE49BF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24.4.2013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557AE0A-1188-4732-9882-4A0ECC01926D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750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466BF52-D6F9-4D19-8922-F647FFEE49BF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24.4.2013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557AE0A-1188-4732-9882-4A0ECC01926D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035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214438" y="3929063"/>
            <a:ext cx="3789610" cy="1588169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cs-CZ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Projekt ZEVO </a:t>
            </a:r>
            <a:r>
              <a:rPr lang="cs-CZ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Chotíkov</a:t>
            </a:r>
            <a:br>
              <a:rPr lang="cs-CZ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cs-CZ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cs-CZ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cs-CZ" sz="2000" b="1" cap="small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Energetické využití komunálních odpadů jako nástroj pro plnění plánu odpadového hospodářství </a:t>
            </a:r>
            <a:endParaRPr lang="cs-CZ" sz="2000" b="1" dirty="0" smtClean="0">
              <a:solidFill>
                <a:srgbClr val="00B05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857875" y="5214938"/>
            <a:ext cx="3043238" cy="1500187"/>
          </a:xfrm>
        </p:spPr>
        <p:txBody>
          <a:bodyPr rtlCol="0">
            <a:normAutofit lnSpcReduction="10000"/>
          </a:bodyPr>
          <a:lstStyle/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1200" dirty="0" smtClean="0">
                <a:solidFill>
                  <a:schemeClr val="bg1"/>
                </a:solidFill>
              </a:rPr>
              <a:t>Vypracoval</a:t>
            </a:r>
          </a:p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1200" dirty="0" smtClean="0">
                <a:solidFill>
                  <a:schemeClr val="bg1"/>
                </a:solidFill>
              </a:rPr>
              <a:t>Jiří Holoubek</a:t>
            </a:r>
          </a:p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1200" b="1" dirty="0" smtClean="0">
                <a:solidFill>
                  <a:schemeClr val="bg1"/>
                </a:solidFill>
              </a:rPr>
              <a:t>Plzeňská teplárenská, a. s.</a:t>
            </a:r>
          </a:p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1200" dirty="0" smtClean="0">
                <a:solidFill>
                  <a:schemeClr val="bg1"/>
                </a:solidFill>
              </a:rPr>
              <a:t>Plzeň, </a:t>
            </a:r>
            <a:r>
              <a:rPr lang="cs-CZ" sz="1200" dirty="0" err="1" smtClean="0">
                <a:solidFill>
                  <a:schemeClr val="bg1"/>
                </a:solidFill>
              </a:rPr>
              <a:t>Doubravecká</a:t>
            </a:r>
            <a:r>
              <a:rPr lang="cs-CZ" sz="1200" dirty="0" smtClean="0">
                <a:solidFill>
                  <a:schemeClr val="bg1"/>
                </a:solidFill>
              </a:rPr>
              <a:t> 2760/1, PSČ 301 00</a:t>
            </a:r>
          </a:p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1200" dirty="0" smtClean="0">
                <a:solidFill>
                  <a:schemeClr val="bg1"/>
                </a:solidFill>
              </a:rPr>
              <a:t>Tel.: 377 180 422, fax: 377 235 845</a:t>
            </a:r>
          </a:p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1200" dirty="0" smtClean="0">
                <a:solidFill>
                  <a:schemeClr val="bg1"/>
                </a:solidFill>
              </a:rPr>
              <a:t>E-mail: jiri.holoubek@plzenskateplarenska.cz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00988" cy="582612"/>
          </a:xfrm>
        </p:spPr>
        <p:txBody>
          <a:bodyPr/>
          <a:lstStyle/>
          <a:p>
            <a:pPr algn="l" eaLnBrk="1" hangingPunct="1"/>
            <a:r>
              <a:rPr lang="cs-CZ" sz="2800" b="1" dirty="0" smtClean="0">
                <a:solidFill>
                  <a:srgbClr val="00B050"/>
                </a:solidFill>
              </a:rPr>
              <a:t>Co ovlivňuje budoucí provoz ……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607097" y="2780928"/>
            <a:ext cx="77768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Zákon o odpadech</a:t>
            </a:r>
          </a:p>
          <a:p>
            <a:pPr algn="ctr"/>
            <a:r>
              <a:rPr lang="cs-CZ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Postupné utlumování skládkování</a:t>
            </a:r>
          </a:p>
          <a:p>
            <a:pPr algn="ctr"/>
            <a:r>
              <a:rPr lang="cs-CZ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…….</a:t>
            </a:r>
            <a:endParaRPr lang="cs-CZ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2200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00988" cy="582612"/>
          </a:xfrm>
        </p:spPr>
        <p:txBody>
          <a:bodyPr/>
          <a:lstStyle/>
          <a:p>
            <a:pPr algn="l" eaLnBrk="1" hangingPunct="1">
              <a:defRPr/>
            </a:pPr>
            <a:r>
              <a:rPr lang="cs-CZ" sz="2800" b="1" dirty="0">
                <a:solidFill>
                  <a:srgbClr val="00B050"/>
                </a:solidFill>
              </a:rPr>
              <a:t>Poplatek, navyšování  a jeho vliv na rodinu…?</a:t>
            </a:r>
          </a:p>
        </p:txBody>
      </p:sp>
      <p:graphicFrame>
        <p:nvGraphicFramePr>
          <p:cNvPr id="8" name="Graf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1549194"/>
              </p:ext>
            </p:extLst>
          </p:nvPr>
        </p:nvGraphicFramePr>
        <p:xfrm>
          <a:off x="755576" y="1556792"/>
          <a:ext cx="7143750" cy="3452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09663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00988" cy="582612"/>
          </a:xfrm>
        </p:spPr>
        <p:txBody>
          <a:bodyPr/>
          <a:lstStyle/>
          <a:p>
            <a:pPr algn="l" eaLnBrk="1" hangingPunct="1"/>
            <a:r>
              <a:rPr lang="cs-CZ" sz="2800" b="1" dirty="0" smtClean="0">
                <a:solidFill>
                  <a:srgbClr val="00B050"/>
                </a:solidFill>
              </a:rPr>
              <a:t>Co nás čeká dále …….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667" y="2950130"/>
            <a:ext cx="3779912" cy="28349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ovéPole 3"/>
          <p:cNvSpPr txBox="1"/>
          <p:nvPr/>
        </p:nvSpPr>
        <p:spPr>
          <a:xfrm>
            <a:off x="611560" y="980728"/>
            <a:ext cx="770485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arenR"/>
            </a:pPr>
            <a:r>
              <a:rPr lang="cs-CZ" sz="2000" b="1" dirty="0" smtClean="0">
                <a:solidFill>
                  <a:srgbClr val="C00000"/>
                </a:solidFill>
              </a:rPr>
              <a:t>Podpis smlouvy o dílo</a:t>
            </a:r>
          </a:p>
          <a:p>
            <a:pPr marL="457200" indent="-457200">
              <a:buAutoNum type="arabicParenR"/>
            </a:pPr>
            <a:r>
              <a:rPr lang="cs-CZ" sz="2000" b="1" dirty="0" smtClean="0">
                <a:solidFill>
                  <a:srgbClr val="C00000"/>
                </a:solidFill>
              </a:rPr>
              <a:t>Basic a detail design</a:t>
            </a:r>
          </a:p>
          <a:p>
            <a:pPr marL="457200" indent="-457200">
              <a:buAutoNum type="arabicParenR"/>
            </a:pPr>
            <a:r>
              <a:rPr lang="cs-CZ" sz="2000" b="1" dirty="0" smtClean="0">
                <a:solidFill>
                  <a:srgbClr val="C00000"/>
                </a:solidFill>
              </a:rPr>
              <a:t>Nabytí právní moci stavebního povolení</a:t>
            </a:r>
          </a:p>
          <a:p>
            <a:pPr marL="457200" indent="-457200">
              <a:buAutoNum type="arabicParenR"/>
            </a:pPr>
            <a:r>
              <a:rPr lang="cs-CZ" sz="2000" b="1" dirty="0" smtClean="0">
                <a:solidFill>
                  <a:srgbClr val="C00000"/>
                </a:solidFill>
              </a:rPr>
              <a:t>Příprava území</a:t>
            </a:r>
          </a:p>
          <a:p>
            <a:pPr marL="457200" indent="-457200">
              <a:buAutoNum type="arabicParenR"/>
            </a:pPr>
            <a:r>
              <a:rPr lang="cs-CZ" sz="2000" b="1" dirty="0" smtClean="0">
                <a:solidFill>
                  <a:srgbClr val="C00000"/>
                </a:solidFill>
              </a:rPr>
              <a:t>Následné zahájení výstavby</a:t>
            </a:r>
            <a:endParaRPr lang="cs-CZ" sz="2000" b="1" dirty="0">
              <a:solidFill>
                <a:srgbClr val="C00000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495854"/>
            <a:ext cx="3672408" cy="27543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8893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00988" cy="582612"/>
          </a:xfrm>
        </p:spPr>
        <p:txBody>
          <a:bodyPr/>
          <a:lstStyle/>
          <a:p>
            <a:pPr algn="l" eaLnBrk="1" hangingPunct="1"/>
            <a:r>
              <a:rPr lang="cs-CZ" sz="2800" b="1" dirty="0" smtClean="0">
                <a:solidFill>
                  <a:srgbClr val="00B050"/>
                </a:solidFill>
              </a:rPr>
              <a:t>Parametry projektu</a:t>
            </a:r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7640368"/>
              </p:ext>
            </p:extLst>
          </p:nvPr>
        </p:nvGraphicFramePr>
        <p:xfrm>
          <a:off x="755576" y="2060848"/>
          <a:ext cx="7401272" cy="201168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700636"/>
                <a:gridCol w="3700636"/>
              </a:tblGrid>
              <a:tr h="286070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Množství odpadu</a:t>
                      </a:r>
                      <a:endParaRPr lang="cs-CZ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95 000 t/rok</a:t>
                      </a:r>
                      <a:endParaRPr lang="cs-CZ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86070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Průměrná výhřevnost SKO pro ZEVO</a:t>
                      </a:r>
                      <a:endParaRPr lang="cs-CZ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 MJ/kg</a:t>
                      </a:r>
                      <a:endParaRPr lang="cs-CZ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86070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Výkon instalovaného </a:t>
                      </a:r>
                      <a:r>
                        <a:rPr lang="cs-CZ" sz="16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turbogenerátoru</a:t>
                      </a:r>
                      <a:endParaRPr lang="cs-CZ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8,65 </a:t>
                      </a:r>
                      <a:r>
                        <a:rPr lang="cs-CZ" sz="16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MW</a:t>
                      </a:r>
                      <a:r>
                        <a:rPr lang="cs-CZ" sz="1600" baseline="-250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</a:t>
                      </a:r>
                      <a:endParaRPr lang="cs-CZ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86070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Tlak</a:t>
                      </a:r>
                      <a:r>
                        <a:rPr lang="cs-CZ" sz="16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páry</a:t>
                      </a:r>
                      <a:endParaRPr lang="cs-CZ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4,1 </a:t>
                      </a:r>
                      <a:r>
                        <a:rPr lang="cs-CZ" sz="16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MPa</a:t>
                      </a:r>
                      <a:endParaRPr lang="cs-CZ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86070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Teplota páry</a:t>
                      </a:r>
                      <a:endParaRPr lang="cs-CZ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400 ºC</a:t>
                      </a:r>
                      <a:endParaRPr lang="cs-CZ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86070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Dodávka tepla do horkovodu</a:t>
                      </a:r>
                      <a:endParaRPr lang="cs-CZ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16 </a:t>
                      </a:r>
                      <a:r>
                        <a:rPr lang="cs-CZ" sz="16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MW</a:t>
                      </a:r>
                      <a:r>
                        <a:rPr lang="cs-CZ" sz="1600" baseline="-250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</a:t>
                      </a:r>
                      <a:endParaRPr lang="cs-CZ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00988" cy="582612"/>
          </a:xfrm>
        </p:spPr>
        <p:txBody>
          <a:bodyPr/>
          <a:lstStyle/>
          <a:p>
            <a:pPr algn="l" eaLnBrk="1" hangingPunct="1"/>
            <a:r>
              <a:rPr lang="cs-CZ" sz="2800" b="1" dirty="0" smtClean="0">
                <a:solidFill>
                  <a:srgbClr val="00B050"/>
                </a:solidFill>
              </a:rPr>
              <a:t>Takhle má vypadat……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065417"/>
            <a:ext cx="3402428" cy="2551821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109" y="1074882"/>
            <a:ext cx="3389806" cy="254235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892" y="3861048"/>
            <a:ext cx="2971748" cy="2228811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58" b="29261"/>
          <a:stretch/>
        </p:blipFill>
        <p:spPr>
          <a:xfrm>
            <a:off x="4761211" y="3717033"/>
            <a:ext cx="3319072" cy="19844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00988" cy="582612"/>
          </a:xfrm>
        </p:spPr>
        <p:txBody>
          <a:bodyPr/>
          <a:lstStyle/>
          <a:p>
            <a:pPr algn="l" eaLnBrk="1" hangingPunct="1"/>
            <a:r>
              <a:rPr lang="cs-CZ" sz="2800" b="1" dirty="0" smtClean="0">
                <a:solidFill>
                  <a:srgbClr val="00B050"/>
                </a:solidFill>
              </a:rPr>
              <a:t>Jak se na projekt dívá Plzeňská teplárenská ……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379605625"/>
              </p:ext>
            </p:extLst>
          </p:nvPr>
        </p:nvGraphicFramePr>
        <p:xfrm>
          <a:off x="539552" y="1268760"/>
          <a:ext cx="770485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66779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00988" cy="582612"/>
          </a:xfrm>
        </p:spPr>
        <p:txBody>
          <a:bodyPr/>
          <a:lstStyle/>
          <a:p>
            <a:pPr algn="l" eaLnBrk="1" hangingPunct="1"/>
            <a:r>
              <a:rPr lang="cs-CZ" sz="2800" b="1" dirty="0" smtClean="0">
                <a:solidFill>
                  <a:srgbClr val="00B050"/>
                </a:solidFill>
              </a:rPr>
              <a:t>Nástroj pro plnění POH </a:t>
            </a:r>
            <a:r>
              <a:rPr lang="cs-CZ" sz="2800" b="1" dirty="0" smtClean="0">
                <a:solidFill>
                  <a:srgbClr val="00B050"/>
                </a:solidFill>
              </a:rPr>
              <a:t>Plzeňského kraje ……</a:t>
            </a:r>
          </a:p>
        </p:txBody>
      </p:sp>
      <p:pic>
        <p:nvPicPr>
          <p:cNvPr id="3" name="Picture 1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19" t="24150" r="15237" b="14999"/>
          <a:stretch>
            <a:fillRect/>
          </a:stretch>
        </p:blipFill>
        <p:spPr bwMode="auto">
          <a:xfrm>
            <a:off x="539552" y="980728"/>
            <a:ext cx="7272808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8438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00988" cy="582612"/>
          </a:xfrm>
        </p:spPr>
        <p:txBody>
          <a:bodyPr/>
          <a:lstStyle/>
          <a:p>
            <a:pPr algn="l" eaLnBrk="1" hangingPunct="1"/>
            <a:r>
              <a:rPr lang="cs-CZ" sz="2800" b="1" dirty="0" smtClean="0">
                <a:solidFill>
                  <a:srgbClr val="00B050"/>
                </a:solidFill>
              </a:rPr>
              <a:t> Odpad……další součást palivové základny..</a:t>
            </a:r>
            <a:endParaRPr lang="cs-CZ" sz="2800" b="1" dirty="0" smtClean="0">
              <a:solidFill>
                <a:srgbClr val="00B050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06"/>
          <a:stretch/>
        </p:blipFill>
        <p:spPr>
          <a:xfrm>
            <a:off x="611560" y="1844824"/>
            <a:ext cx="7449144" cy="2540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5" name="Skupina 4"/>
          <p:cNvGrpSpPr/>
          <p:nvPr/>
        </p:nvGrpSpPr>
        <p:grpSpPr>
          <a:xfrm>
            <a:off x="6202165" y="3048731"/>
            <a:ext cx="1881661" cy="1297982"/>
            <a:chOff x="7744633" y="3368752"/>
            <a:chExt cx="2471210" cy="1777405"/>
          </a:xfrm>
        </p:grpSpPr>
        <p:pic>
          <p:nvPicPr>
            <p:cNvPr id="6" name="Obrázek 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1519" b="3155"/>
            <a:stretch/>
          </p:blipFill>
          <p:spPr>
            <a:xfrm>
              <a:off x="7744633" y="3506361"/>
              <a:ext cx="2471210" cy="163979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7" name="TextovéPole 6"/>
            <p:cNvSpPr txBox="1"/>
            <p:nvPr/>
          </p:nvSpPr>
          <p:spPr>
            <a:xfrm>
              <a:off x="7744633" y="3368752"/>
              <a:ext cx="2413849" cy="16796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cap="all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cs typeface="Arial" pitchFamily="34" charset="0"/>
                </a:rPr>
                <a:t>Komunální </a:t>
              </a:r>
            </a:p>
            <a:p>
              <a:r>
                <a:rPr lang="cs-CZ" b="1" cap="all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cs typeface="Arial" pitchFamily="34" charset="0"/>
                </a:rPr>
                <a:t>odpad</a:t>
              </a:r>
            </a:p>
            <a:p>
              <a:endParaRPr lang="cs-CZ" sz="1800" b="1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  <a:p>
              <a:r>
                <a:rPr lang="cs-CZ" b="1" cap="all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cs typeface="Arial" pitchFamily="34" charset="0"/>
                </a:rPr>
                <a:t>95 000 </a:t>
              </a:r>
              <a:r>
                <a:rPr lang="cs-CZ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cs typeface="Arial" pitchFamily="34" charset="0"/>
                </a:rPr>
                <a:t>t/rok</a:t>
              </a:r>
              <a:endParaRPr lang="cs-CZ" b="1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92600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00988" cy="582612"/>
          </a:xfrm>
        </p:spPr>
        <p:txBody>
          <a:bodyPr/>
          <a:lstStyle/>
          <a:p>
            <a:pPr algn="l" eaLnBrk="1" hangingPunct="1"/>
            <a:r>
              <a:rPr lang="cs-CZ" sz="2800" b="1" dirty="0" smtClean="0">
                <a:solidFill>
                  <a:srgbClr val="00B050"/>
                </a:solidFill>
              </a:rPr>
              <a:t>Výběr zhotovitele ……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509464" y="1033804"/>
            <a:ext cx="8094984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cs-CZ" sz="1600" dirty="0" smtClean="0">
                <a:latin typeface="Calibri" pitchFamily="34" charset="0"/>
              </a:rPr>
              <a:t>Uveřejnění Oznámení o zakázce v IS VZ 		25. 2. 2011</a:t>
            </a:r>
          </a:p>
          <a:p>
            <a:pPr lvl="0"/>
            <a:r>
              <a:rPr lang="cs-CZ" sz="1600" dirty="0" smtClean="0">
                <a:latin typeface="Calibri" pitchFamily="34" charset="0"/>
              </a:rPr>
              <a:t>Podání žádosti o účast v řízení			18. 4. 2011</a:t>
            </a:r>
          </a:p>
          <a:p>
            <a:pPr lvl="0"/>
            <a:r>
              <a:rPr lang="cs-CZ" sz="1600" dirty="0" smtClean="0">
                <a:latin typeface="Calibri" pitchFamily="34" charset="0"/>
              </a:rPr>
              <a:t>Odeslání výzvy k podání nabídek 			3. 2. 2012</a:t>
            </a:r>
          </a:p>
          <a:p>
            <a:pPr lvl="0"/>
            <a:r>
              <a:rPr lang="cs-CZ" sz="1600" dirty="0" smtClean="0">
                <a:latin typeface="Calibri" pitchFamily="34" charset="0"/>
              </a:rPr>
              <a:t>Podání nabídek 				2. 5. 2012</a:t>
            </a:r>
          </a:p>
          <a:p>
            <a:pPr lvl="0"/>
            <a:r>
              <a:rPr lang="cs-CZ" sz="1600" dirty="0" smtClean="0">
                <a:latin typeface="Calibri" pitchFamily="34" charset="0"/>
              </a:rPr>
              <a:t>Jednání o nabídkách				07 až 11/2013</a:t>
            </a:r>
          </a:p>
          <a:p>
            <a:pPr lvl="0"/>
            <a:r>
              <a:rPr lang="cs-CZ" sz="1600" dirty="0" smtClean="0">
                <a:latin typeface="Calibri" pitchFamily="34" charset="0"/>
              </a:rPr>
              <a:t>Otevírání obálek po ukončení jednání		22. 11. 2012</a:t>
            </a:r>
          </a:p>
          <a:p>
            <a:pPr lvl="0"/>
            <a:r>
              <a:rPr lang="cs-CZ" sz="1600" dirty="0" smtClean="0">
                <a:latin typeface="Calibri" pitchFamily="34" charset="0"/>
              </a:rPr>
              <a:t>Rozhodnutí zadavatele o výběru nejvhodnější nabídky	25. 1. 2013</a:t>
            </a:r>
          </a:p>
          <a:p>
            <a:pPr lvl="0"/>
            <a:endParaRPr lang="cs-CZ" sz="1600" dirty="0" smtClean="0">
              <a:latin typeface="Calibri" pitchFamily="34" charset="0"/>
            </a:endParaRPr>
          </a:p>
          <a:p>
            <a:pPr lvl="0"/>
            <a:r>
              <a:rPr lang="cs-CZ" sz="1600" dirty="0" smtClean="0">
                <a:latin typeface="Calibri" pitchFamily="34" charset="0"/>
              </a:rPr>
              <a:t>Sdružení </a:t>
            </a:r>
            <a:r>
              <a:rPr lang="cs-CZ" sz="1600" dirty="0">
                <a:latin typeface="Calibri" pitchFamily="34" charset="0"/>
              </a:rPr>
              <a:t>CNIM a VÍTKOVICE </a:t>
            </a:r>
            <a:r>
              <a:rPr lang="cs-CZ" sz="1600" dirty="0" err="1">
                <a:latin typeface="Calibri" pitchFamily="34" charset="0"/>
              </a:rPr>
              <a:t>Power</a:t>
            </a:r>
            <a:r>
              <a:rPr lang="cs-CZ" sz="1600" dirty="0">
                <a:latin typeface="Calibri" pitchFamily="34" charset="0"/>
              </a:rPr>
              <a:t> </a:t>
            </a:r>
            <a:r>
              <a:rPr lang="cs-CZ" sz="1600" dirty="0" err="1">
                <a:latin typeface="Calibri" pitchFamily="34" charset="0"/>
              </a:rPr>
              <a:t>Engineering</a:t>
            </a:r>
            <a:r>
              <a:rPr lang="cs-CZ" sz="1600" dirty="0">
                <a:latin typeface="Calibri" pitchFamily="34" charset="0"/>
              </a:rPr>
              <a:t> 	</a:t>
            </a:r>
            <a:r>
              <a:rPr lang="cs-CZ" sz="1600" dirty="0" smtClean="0">
                <a:latin typeface="Calibri" pitchFamily="34" charset="0"/>
              </a:rPr>
              <a:t>	</a:t>
            </a:r>
            <a:r>
              <a:rPr lang="cs-CZ" sz="1600" b="1" dirty="0" smtClean="0">
                <a:latin typeface="Calibri" pitchFamily="34" charset="0"/>
              </a:rPr>
              <a:t>3 </a:t>
            </a:r>
            <a:r>
              <a:rPr lang="cs-CZ" sz="1600" b="1" dirty="0">
                <a:latin typeface="Calibri" pitchFamily="34" charset="0"/>
              </a:rPr>
              <a:t>132 164 780,- Kč bez DPH</a:t>
            </a:r>
            <a:endParaRPr lang="cs-CZ" sz="1600" dirty="0">
              <a:latin typeface="Calibri" pitchFamily="34" charset="0"/>
            </a:endParaRPr>
          </a:p>
          <a:p>
            <a:pPr lvl="0"/>
            <a:r>
              <a:rPr lang="cs-CZ" sz="1600" dirty="0">
                <a:latin typeface="Calibri" pitchFamily="34" charset="0"/>
              </a:rPr>
              <a:t>Sdružení ZEVO Chotíkov (SMP CZ, Vinci) 		</a:t>
            </a:r>
            <a:r>
              <a:rPr lang="cs-CZ" sz="1600" dirty="0" smtClean="0">
                <a:latin typeface="Calibri" pitchFamily="34" charset="0"/>
              </a:rPr>
              <a:t>	</a:t>
            </a:r>
            <a:r>
              <a:rPr lang="cs-CZ" sz="1600" b="1" dirty="0" smtClean="0">
                <a:latin typeface="Calibri" pitchFamily="34" charset="0"/>
              </a:rPr>
              <a:t>2 </a:t>
            </a:r>
            <a:r>
              <a:rPr lang="cs-CZ" sz="1600" b="1" dirty="0">
                <a:latin typeface="Calibri" pitchFamily="34" charset="0"/>
              </a:rPr>
              <a:t>257 065 021,- Kč bez DPH</a:t>
            </a:r>
            <a:endParaRPr lang="cs-CZ" sz="1600" dirty="0">
              <a:latin typeface="Calibri" pitchFamily="34" charset="0"/>
            </a:endParaRPr>
          </a:p>
          <a:p>
            <a:pPr lvl="0"/>
            <a:r>
              <a:rPr lang="cs-CZ" sz="1600" dirty="0">
                <a:latin typeface="Calibri" pitchFamily="34" charset="0"/>
              </a:rPr>
              <a:t>ČKD PRAHA DIZ, a.s. 				</a:t>
            </a:r>
            <a:r>
              <a:rPr lang="cs-CZ" sz="1600" dirty="0" smtClean="0">
                <a:latin typeface="Calibri" pitchFamily="34" charset="0"/>
              </a:rPr>
              <a:t>	</a:t>
            </a:r>
            <a:r>
              <a:rPr lang="cs-CZ" sz="1600" b="1" dirty="0" smtClean="0">
                <a:solidFill>
                  <a:srgbClr val="C00000"/>
                </a:solidFill>
                <a:latin typeface="Calibri" pitchFamily="34" charset="0"/>
              </a:rPr>
              <a:t>1 </a:t>
            </a:r>
            <a:r>
              <a:rPr lang="cs-CZ" sz="1600" b="1" dirty="0">
                <a:solidFill>
                  <a:srgbClr val="C00000"/>
                </a:solidFill>
                <a:latin typeface="Calibri" pitchFamily="34" charset="0"/>
              </a:rPr>
              <a:t>953 495 000,- Kč bez DPH</a:t>
            </a:r>
            <a:endParaRPr lang="cs-CZ" sz="1600" dirty="0">
              <a:solidFill>
                <a:srgbClr val="C00000"/>
              </a:solidFill>
              <a:latin typeface="Calibri" pitchFamily="34" charset="0"/>
            </a:endParaRPr>
          </a:p>
          <a:p>
            <a:r>
              <a:rPr lang="cs-CZ" sz="1600" dirty="0">
                <a:latin typeface="Calibri" pitchFamily="34" charset="0"/>
              </a:rPr>
              <a:t> </a:t>
            </a:r>
          </a:p>
          <a:p>
            <a:pPr algn="just"/>
            <a:r>
              <a:rPr lang="cs-CZ" sz="1600" dirty="0">
                <a:latin typeface="Calibri" pitchFamily="34" charset="0"/>
              </a:rPr>
              <a:t>27. 11. 2012 zasedla hodnotící komise (6 </a:t>
            </a:r>
            <a:r>
              <a:rPr lang="cs-CZ" sz="1600" dirty="0" smtClean="0">
                <a:latin typeface="Calibri" pitchFamily="34" charset="0"/>
              </a:rPr>
              <a:t>členů, z</a:t>
            </a:r>
            <a:r>
              <a:rPr lang="cs-CZ" sz="1600" dirty="0">
                <a:latin typeface="Calibri" pitchFamily="34" charset="0"/>
              </a:rPr>
              <a:t> toho 3 zástupci města Plzeň a 3 zaměstnanci PT a</a:t>
            </a:r>
            <a:r>
              <a:rPr lang="cs-CZ" sz="1600" dirty="0" smtClean="0">
                <a:latin typeface="Calibri" pitchFamily="34" charset="0"/>
              </a:rPr>
              <a:t>. s., </a:t>
            </a:r>
            <a:r>
              <a:rPr lang="cs-CZ" sz="1600" dirty="0">
                <a:latin typeface="Calibri" pitchFamily="34" charset="0"/>
              </a:rPr>
              <a:t>a jako hosté 2 zástupci ze SFŽP), která na základě hodnotících kritérií provedla závěrečné hodnocení v souladu se zákonem o zadávání veřejných zakázek a zadavateli jednomyslně doporučila pro výběr nejvhodnější nabídky, nabídku společnosti </a:t>
            </a:r>
            <a:r>
              <a:rPr lang="cs-CZ" sz="1600" b="1" dirty="0">
                <a:solidFill>
                  <a:srgbClr val="C00000"/>
                </a:solidFill>
                <a:latin typeface="Calibri" pitchFamily="34" charset="0"/>
              </a:rPr>
              <a:t>ČKD PRAHA DIZ, a.s. s cenou 1 953 495 000,- Kč bez DPH</a:t>
            </a:r>
            <a:r>
              <a:rPr lang="cs-CZ" sz="1600" b="1" dirty="0">
                <a:latin typeface="Calibri" pitchFamily="34" charset="0"/>
              </a:rPr>
              <a:t>.</a:t>
            </a:r>
            <a:endParaRPr lang="cs-CZ" sz="16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517645" y="5427901"/>
            <a:ext cx="4544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17.4.2013 …. Podepsána smlouva o dílo</a:t>
            </a:r>
            <a:endParaRPr lang="cs-CZ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27620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00988" cy="582612"/>
          </a:xfrm>
        </p:spPr>
        <p:txBody>
          <a:bodyPr/>
          <a:lstStyle/>
          <a:p>
            <a:pPr algn="l" eaLnBrk="1" hangingPunct="1"/>
            <a:r>
              <a:rPr lang="cs-CZ" sz="2800" b="1" dirty="0" smtClean="0">
                <a:solidFill>
                  <a:srgbClr val="00B050"/>
                </a:solidFill>
              </a:rPr>
              <a:t>Co ovlivňuje zahájení stavby……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611560" y="980728"/>
            <a:ext cx="7776864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Zejména organizace „bojující za životní </a:t>
            </a:r>
            <a:r>
              <a:rPr lang="cs-CZ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prostředí“ </a:t>
            </a:r>
            <a:endParaRPr lang="cs-CZ" sz="32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cs-CZ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 nezastaví, nemají k tomu objektivní důvod…. Může však dojít ke zdržení….nevyčerpá se podpora EU…</a:t>
            </a:r>
            <a:r>
              <a:rPr lang="cs-CZ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atd</a:t>
            </a:r>
            <a:r>
              <a:rPr lang="cs-CZ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….</a:t>
            </a:r>
            <a:r>
              <a:rPr lang="cs-CZ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atd</a:t>
            </a:r>
            <a:r>
              <a:rPr lang="cs-CZ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….</a:t>
            </a:r>
          </a:p>
          <a:p>
            <a:pPr algn="just"/>
            <a:endParaRPr lang="cs-CZ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cs-CZ" dirty="0">
              <a:solidFill>
                <a:prstClr val="black"/>
              </a:solidFill>
            </a:endParaRPr>
          </a:p>
          <a:p>
            <a:pPr algn="just"/>
            <a:r>
              <a:rPr lang="cs-CZ" dirty="0" smtClean="0">
                <a:solidFill>
                  <a:prstClr val="black"/>
                </a:solidFill>
              </a:rPr>
              <a:t>……..</a:t>
            </a:r>
            <a:r>
              <a:rPr lang="cs-CZ" dirty="0">
                <a:solidFill>
                  <a:prstClr val="black"/>
                </a:solidFill>
              </a:rPr>
              <a:t>na základě nové (evropské) judikatury </a:t>
            </a:r>
            <a:r>
              <a:rPr lang="cs-CZ" dirty="0" smtClean="0">
                <a:solidFill>
                  <a:prstClr val="black"/>
                </a:solidFill>
              </a:rPr>
              <a:t>právě </a:t>
            </a:r>
            <a:r>
              <a:rPr lang="cs-CZ" dirty="0">
                <a:solidFill>
                  <a:prstClr val="black"/>
                </a:solidFill>
              </a:rPr>
              <a:t>nové směrnice rozšiřují jejich </a:t>
            </a:r>
            <a:r>
              <a:rPr lang="cs-CZ" dirty="0" smtClean="0">
                <a:solidFill>
                  <a:prstClr val="black"/>
                </a:solidFill>
              </a:rPr>
              <a:t>oprávnění. </a:t>
            </a:r>
            <a:r>
              <a:rPr lang="cs-CZ" dirty="0">
                <a:solidFill>
                  <a:prstClr val="black"/>
                </a:solidFill>
              </a:rPr>
              <a:t>V takovém případě se jedná o plnohodnotné postavení účastníka, </a:t>
            </a:r>
            <a:r>
              <a:rPr lang="cs-CZ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který může namítat vše, co je mu v takovém řízení libo. …….</a:t>
            </a:r>
          </a:p>
        </p:txBody>
      </p:sp>
    </p:spTree>
    <p:extLst>
      <p:ext uri="{BB962C8B-B14F-4D97-AF65-F5344CB8AC3E}">
        <p14:creationId xmlns:p14="http://schemas.microsoft.com/office/powerpoint/2010/main" val="315013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00988" cy="582612"/>
          </a:xfrm>
        </p:spPr>
        <p:txBody>
          <a:bodyPr/>
          <a:lstStyle/>
          <a:p>
            <a:pPr algn="l" eaLnBrk="1" hangingPunct="1"/>
            <a:r>
              <a:rPr lang="cs-CZ" sz="2800" b="1" dirty="0" smtClean="0">
                <a:solidFill>
                  <a:srgbClr val="00B050"/>
                </a:solidFill>
              </a:rPr>
              <a:t>Dotace ……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611560" y="1196752"/>
            <a:ext cx="777686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Projekt, resp. jeho zadání bylo významně ovlivněno parametry programu OPŽP……..</a:t>
            </a:r>
          </a:p>
          <a:p>
            <a:pPr algn="ctr"/>
            <a:endParaRPr lang="cs-CZ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cs-CZ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cs-CZ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Žádosti (v případě obou projektů ZEVO Chotíkov i EVO Komořany) byly přes MŽP zaslány do Bruselu. Oba projekty mají kladné stanovisko JASPERS……….</a:t>
            </a:r>
          </a:p>
          <a:p>
            <a:endParaRPr lang="cs-CZ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cs-CZ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Brusel říká, až budete mít stavební povolení s nabytím právní moci, tak se budeme bavit dále…. </a:t>
            </a:r>
            <a:r>
              <a:rPr lang="cs-CZ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</a:t>
            </a:r>
            <a:endParaRPr lang="cs-CZ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4259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est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est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est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est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</TotalTime>
  <Words>295</Words>
  <Application>Microsoft Office PowerPoint</Application>
  <PresentationFormat>Předvádění na obrazovce (4:3)</PresentationFormat>
  <Paragraphs>71</Paragraphs>
  <Slides>12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4</vt:i4>
      </vt:variant>
      <vt:variant>
        <vt:lpstr>Nadpisy snímků</vt:lpstr>
      </vt:variant>
      <vt:variant>
        <vt:i4>12</vt:i4>
      </vt:variant>
    </vt:vector>
  </HeadingPairs>
  <TitlesOfParts>
    <vt:vector size="16" baseType="lpstr">
      <vt:lpstr>Motiv sady Office</vt:lpstr>
      <vt:lpstr>1_Motiv sady Office</vt:lpstr>
      <vt:lpstr>2_Motiv sady Office</vt:lpstr>
      <vt:lpstr>3_Motiv sady Office</vt:lpstr>
      <vt:lpstr>Projekt ZEVO Chotíkov  Energetické využití komunálních odpadů jako nástroj pro plnění plánu odpadového hospodářství </vt:lpstr>
      <vt:lpstr>Parametry projektu</vt:lpstr>
      <vt:lpstr>Takhle má vypadat……</vt:lpstr>
      <vt:lpstr>Jak se na projekt dívá Plzeňská teplárenská ……</vt:lpstr>
      <vt:lpstr>Nástroj pro plnění POH Plzeňského kraje ……</vt:lpstr>
      <vt:lpstr> Odpad……další součást palivové základny..</vt:lpstr>
      <vt:lpstr>Výběr zhotovitele ……</vt:lpstr>
      <vt:lpstr>Co ovlivňuje zahájení stavby……</vt:lpstr>
      <vt:lpstr>Dotace ……</vt:lpstr>
      <vt:lpstr>Co ovlivňuje budoucí provoz ……</vt:lpstr>
      <vt:lpstr>Poplatek, navyšování  a jeho vliv na rodinu…?</vt:lpstr>
      <vt:lpstr>Co nás čeká dále …….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user</dc:creator>
  <cp:lastModifiedBy>Holoubek Jiří, Ing.</cp:lastModifiedBy>
  <cp:revision>32</cp:revision>
  <dcterms:created xsi:type="dcterms:W3CDTF">2013-02-07T16:43:44Z</dcterms:created>
  <dcterms:modified xsi:type="dcterms:W3CDTF">2013-04-24T10:37:14Z</dcterms:modified>
</cp:coreProperties>
</file>