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6" r:id="rId1"/>
  </p:sldMasterIdLst>
  <p:notesMasterIdLst>
    <p:notesMasterId r:id="rId85"/>
  </p:notesMasterIdLst>
  <p:sldIdLst>
    <p:sldId id="264" r:id="rId2"/>
    <p:sldId id="265" r:id="rId3"/>
    <p:sldId id="424" r:id="rId4"/>
    <p:sldId id="402" r:id="rId5"/>
    <p:sldId id="403" r:id="rId6"/>
    <p:sldId id="404" r:id="rId7"/>
    <p:sldId id="405" r:id="rId8"/>
    <p:sldId id="406" r:id="rId9"/>
    <p:sldId id="407" r:id="rId10"/>
    <p:sldId id="425" r:id="rId11"/>
    <p:sldId id="266" r:id="rId12"/>
    <p:sldId id="270" r:id="rId13"/>
    <p:sldId id="292" r:id="rId14"/>
    <p:sldId id="259" r:id="rId15"/>
    <p:sldId id="324" r:id="rId16"/>
    <p:sldId id="289" r:id="rId17"/>
    <p:sldId id="311" r:id="rId18"/>
    <p:sldId id="426" r:id="rId19"/>
    <p:sldId id="420" r:id="rId20"/>
    <p:sldId id="421" r:id="rId21"/>
    <p:sldId id="422" r:id="rId22"/>
    <p:sldId id="430" r:id="rId23"/>
    <p:sldId id="431" r:id="rId24"/>
    <p:sldId id="432" r:id="rId25"/>
    <p:sldId id="423" r:id="rId26"/>
    <p:sldId id="427" r:id="rId27"/>
    <p:sldId id="340" r:id="rId28"/>
    <p:sldId id="341" r:id="rId29"/>
    <p:sldId id="409" r:id="rId30"/>
    <p:sldId id="410" r:id="rId31"/>
    <p:sldId id="411" r:id="rId32"/>
    <p:sldId id="412" r:id="rId33"/>
    <p:sldId id="347" r:id="rId34"/>
    <p:sldId id="348" r:id="rId35"/>
    <p:sldId id="350" r:id="rId36"/>
    <p:sldId id="433" r:id="rId37"/>
    <p:sldId id="413" r:id="rId38"/>
    <p:sldId id="408" r:id="rId39"/>
    <p:sldId id="352" r:id="rId40"/>
    <p:sldId id="414" r:id="rId41"/>
    <p:sldId id="416" r:id="rId42"/>
    <p:sldId id="417" r:id="rId43"/>
    <p:sldId id="418" r:id="rId44"/>
    <p:sldId id="428" r:id="rId45"/>
    <p:sldId id="415" r:id="rId46"/>
    <p:sldId id="353" r:id="rId47"/>
    <p:sldId id="354" r:id="rId48"/>
    <p:sldId id="429" r:id="rId49"/>
    <p:sldId id="419" r:id="rId50"/>
    <p:sldId id="365" r:id="rId51"/>
    <p:sldId id="366" r:id="rId52"/>
    <p:sldId id="367" r:id="rId53"/>
    <p:sldId id="368" r:id="rId54"/>
    <p:sldId id="369" r:id="rId55"/>
    <p:sldId id="370" r:id="rId56"/>
    <p:sldId id="373" r:id="rId57"/>
    <p:sldId id="372" r:id="rId58"/>
    <p:sldId id="374" r:id="rId59"/>
    <p:sldId id="375" r:id="rId60"/>
    <p:sldId id="376" r:id="rId61"/>
    <p:sldId id="377" r:id="rId62"/>
    <p:sldId id="378" r:id="rId63"/>
    <p:sldId id="379" r:id="rId64"/>
    <p:sldId id="380" r:id="rId65"/>
    <p:sldId id="381" r:id="rId66"/>
    <p:sldId id="382" r:id="rId67"/>
    <p:sldId id="383" r:id="rId68"/>
    <p:sldId id="384" r:id="rId69"/>
    <p:sldId id="385" r:id="rId70"/>
    <p:sldId id="386" r:id="rId71"/>
    <p:sldId id="399" r:id="rId72"/>
    <p:sldId id="400" r:id="rId73"/>
    <p:sldId id="398" r:id="rId74"/>
    <p:sldId id="387" r:id="rId75"/>
    <p:sldId id="388" r:id="rId76"/>
    <p:sldId id="389" r:id="rId77"/>
    <p:sldId id="390" r:id="rId78"/>
    <p:sldId id="391" r:id="rId79"/>
    <p:sldId id="392" r:id="rId80"/>
    <p:sldId id="393" r:id="rId81"/>
    <p:sldId id="394" r:id="rId82"/>
    <p:sldId id="395" r:id="rId83"/>
    <p:sldId id="401" r:id="rId84"/>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58C84"/>
    <a:srgbClr val="A36C9A"/>
    <a:srgbClr val="54AEBB"/>
    <a:srgbClr val="89A465"/>
    <a:srgbClr val="449ECA"/>
    <a:srgbClr val="FAD053"/>
    <a:srgbClr val="EB6C71"/>
    <a:srgbClr val="F7F4F0"/>
    <a:srgbClr val="D8CDC3"/>
    <a:srgbClr val="F7F0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howGuides="1">
      <p:cViewPr>
        <p:scale>
          <a:sx n="106" d="100"/>
          <a:sy n="106" d="100"/>
        </p:scale>
        <p:origin x="-1770" y="-726"/>
      </p:cViewPr>
      <p:guideLst>
        <p:guide orient="horz" pos="4319"/>
        <p:guide orient="horz" pos="482"/>
        <p:guide orient="horz" pos="2750"/>
        <p:guide orient="horz" pos="3838"/>
        <p:guide orient="horz" pos="1071"/>
        <p:guide pos="340"/>
        <p:guide pos="4921"/>
        <p:guide pos="2608"/>
        <p:guide pos="151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u80718833\AppData\Local\Fabasoft\DOCDIR\u80718833\Siedlungsabfall%201970%20-%2020082516.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CH"/>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42967992240544"/>
          <c:y val="0.18549747048903953"/>
          <c:w val="0.70029097963142584"/>
          <c:h val="0.73861720067453851"/>
        </c:manualLayout>
      </c:layout>
      <c:barChart>
        <c:barDir val="col"/>
        <c:grouping val="stacked"/>
        <c:varyColors val="0"/>
        <c:ser>
          <c:idx val="1"/>
          <c:order val="0"/>
          <c:tx>
            <c:strRef>
              <c:f>Daten!$B$1</c:f>
              <c:strCache>
                <c:ptCount val="1"/>
                <c:pt idx="0">
                  <c:v>Siedlungsabfall verbrannt oder deponiert</c:v>
                </c:pt>
              </c:strCache>
            </c:strRef>
          </c:tx>
          <c:spPr>
            <a:solidFill>
              <a:srgbClr val="FFCC00"/>
            </a:solidFill>
            <a:ln w="12700">
              <a:solidFill>
                <a:srgbClr val="000000"/>
              </a:solidFill>
              <a:prstDash val="solid"/>
            </a:ln>
          </c:spPr>
          <c:invertIfNegative val="0"/>
          <c:cat>
            <c:numRef>
              <c:f>Daten!$A$3:$A$42</c:f>
              <c:numCache>
                <c:formatCode>General</c:formatCod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numCache>
            </c:numRef>
          </c:cat>
          <c:val>
            <c:numRef>
              <c:f>Daten!$B$3:$B$42</c:f>
              <c:numCache>
                <c:formatCode>0.00</c:formatCode>
                <c:ptCount val="40"/>
                <c:pt idx="0">
                  <c:v>1.6400000000000001</c:v>
                </c:pt>
                <c:pt idx="1">
                  <c:v>1.6600000000000001</c:v>
                </c:pt>
                <c:pt idx="2">
                  <c:v>1.6800000000000024</c:v>
                </c:pt>
                <c:pt idx="3">
                  <c:v>1.7400000000000011</c:v>
                </c:pt>
                <c:pt idx="4">
                  <c:v>1.9000000000000001</c:v>
                </c:pt>
                <c:pt idx="5">
                  <c:v>1.9100000000000001</c:v>
                </c:pt>
                <c:pt idx="6">
                  <c:v>1.9500000000000013</c:v>
                </c:pt>
                <c:pt idx="7">
                  <c:v>2</c:v>
                </c:pt>
                <c:pt idx="8">
                  <c:v>2.11</c:v>
                </c:pt>
                <c:pt idx="9">
                  <c:v>2.2400000000000002</c:v>
                </c:pt>
                <c:pt idx="10">
                  <c:v>2.29</c:v>
                </c:pt>
                <c:pt idx="11">
                  <c:v>2.34</c:v>
                </c:pt>
                <c:pt idx="12">
                  <c:v>2.3699999999999997</c:v>
                </c:pt>
                <c:pt idx="13">
                  <c:v>2.42</c:v>
                </c:pt>
                <c:pt idx="14">
                  <c:v>2.58</c:v>
                </c:pt>
                <c:pt idx="15">
                  <c:v>2.61</c:v>
                </c:pt>
                <c:pt idx="16">
                  <c:v>2.72</c:v>
                </c:pt>
                <c:pt idx="17">
                  <c:v>2.79</c:v>
                </c:pt>
                <c:pt idx="18">
                  <c:v>2.88</c:v>
                </c:pt>
                <c:pt idx="19">
                  <c:v>2.98</c:v>
                </c:pt>
                <c:pt idx="20">
                  <c:v>2.9299999999999997</c:v>
                </c:pt>
                <c:pt idx="21">
                  <c:v>2.88</c:v>
                </c:pt>
              </c:numCache>
            </c:numRef>
          </c:val>
        </c:ser>
        <c:ser>
          <c:idx val="2"/>
          <c:order val="1"/>
          <c:tx>
            <c:strRef>
              <c:f>Daten!$C$1</c:f>
              <c:strCache>
                <c:ptCount val="1"/>
                <c:pt idx="0">
                  <c:v>Siedlungsabfall verbrannt</c:v>
                </c:pt>
              </c:strCache>
            </c:strRef>
          </c:tx>
          <c:spPr>
            <a:solidFill>
              <a:srgbClr val="FF6600"/>
            </a:solidFill>
            <a:ln w="12700">
              <a:solidFill>
                <a:srgbClr val="000000"/>
              </a:solidFill>
              <a:prstDash val="solid"/>
            </a:ln>
          </c:spPr>
          <c:invertIfNegative val="0"/>
          <c:cat>
            <c:numRef>
              <c:f>Daten!$A$3:$A$42</c:f>
              <c:numCache>
                <c:formatCode>General</c:formatCod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numCache>
            </c:numRef>
          </c:cat>
          <c:val>
            <c:numRef>
              <c:f>Daten!$C$3:$C$42</c:f>
              <c:numCache>
                <c:formatCode>General</c:formatCode>
                <c:ptCount val="40"/>
                <c:pt idx="22">
                  <c:v>2.16</c:v>
                </c:pt>
                <c:pt idx="23">
                  <c:v>2.14</c:v>
                </c:pt>
                <c:pt idx="24">
                  <c:v>2.06</c:v>
                </c:pt>
                <c:pt idx="25">
                  <c:v>2.0499999999999998</c:v>
                </c:pt>
                <c:pt idx="26">
                  <c:v>2.0099999999999998</c:v>
                </c:pt>
                <c:pt idx="27">
                  <c:v>2.02</c:v>
                </c:pt>
                <c:pt idx="28">
                  <c:v>1.9900000000000013</c:v>
                </c:pt>
                <c:pt idx="29">
                  <c:v>2.13</c:v>
                </c:pt>
                <c:pt idx="30">
                  <c:v>2.2999999999999998</c:v>
                </c:pt>
                <c:pt idx="31">
                  <c:v>2.27</c:v>
                </c:pt>
                <c:pt idx="32">
                  <c:v>2.5499999999999998</c:v>
                </c:pt>
                <c:pt idx="33">
                  <c:v>2.52</c:v>
                </c:pt>
                <c:pt idx="34">
                  <c:v>2.5099999999999998</c:v>
                </c:pt>
                <c:pt idx="35">
                  <c:v>2.44</c:v>
                </c:pt>
                <c:pt idx="36">
                  <c:v>2.66</c:v>
                </c:pt>
                <c:pt idx="37">
                  <c:v>2.68</c:v>
                </c:pt>
                <c:pt idx="38">
                  <c:v>2.8299999999999987</c:v>
                </c:pt>
                <c:pt idx="39">
                  <c:v>2.66</c:v>
                </c:pt>
              </c:numCache>
            </c:numRef>
          </c:val>
        </c:ser>
        <c:ser>
          <c:idx val="3"/>
          <c:order val="2"/>
          <c:tx>
            <c:strRef>
              <c:f>Daten!$D$1</c:f>
              <c:strCache>
                <c:ptCount val="1"/>
                <c:pt idx="0">
                  <c:v>Siedlungsabfall deponiert</c:v>
                </c:pt>
              </c:strCache>
            </c:strRef>
          </c:tx>
          <c:spPr>
            <a:solidFill>
              <a:srgbClr val="993300"/>
            </a:solidFill>
            <a:ln w="12700">
              <a:solidFill>
                <a:srgbClr val="000000"/>
              </a:solidFill>
              <a:prstDash val="solid"/>
            </a:ln>
          </c:spPr>
          <c:invertIfNegative val="0"/>
          <c:cat>
            <c:numRef>
              <c:f>Daten!$A$3:$A$42</c:f>
              <c:numCache>
                <c:formatCode>General</c:formatCod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numCache>
            </c:numRef>
          </c:cat>
          <c:val>
            <c:numRef>
              <c:f>Daten!$D$3:$D$42</c:f>
              <c:numCache>
                <c:formatCode>General</c:formatCode>
                <c:ptCount val="40"/>
                <c:pt idx="22">
                  <c:v>0.66000000000000159</c:v>
                </c:pt>
                <c:pt idx="23">
                  <c:v>0.66000000000000159</c:v>
                </c:pt>
                <c:pt idx="24">
                  <c:v>0.60000000000000064</c:v>
                </c:pt>
                <c:pt idx="25">
                  <c:v>0.55000000000000004</c:v>
                </c:pt>
                <c:pt idx="26">
                  <c:v>0.5</c:v>
                </c:pt>
                <c:pt idx="27">
                  <c:v>0.48000000000000032</c:v>
                </c:pt>
                <c:pt idx="28">
                  <c:v>0.47000000000000008</c:v>
                </c:pt>
                <c:pt idx="29">
                  <c:v>0.47000000000000008</c:v>
                </c:pt>
                <c:pt idx="30">
                  <c:v>0.29000000000000031</c:v>
                </c:pt>
                <c:pt idx="31">
                  <c:v>0.29000000000000031</c:v>
                </c:pt>
                <c:pt idx="32">
                  <c:v>8.0000000000000154E-2</c:v>
                </c:pt>
                <c:pt idx="33">
                  <c:v>6.0000000000000102E-2</c:v>
                </c:pt>
                <c:pt idx="34">
                  <c:v>0</c:v>
                </c:pt>
                <c:pt idx="35">
                  <c:v>0</c:v>
                </c:pt>
                <c:pt idx="36">
                  <c:v>0</c:v>
                </c:pt>
                <c:pt idx="37">
                  <c:v>0</c:v>
                </c:pt>
                <c:pt idx="38">
                  <c:v>0</c:v>
                </c:pt>
                <c:pt idx="39">
                  <c:v>0</c:v>
                </c:pt>
              </c:numCache>
            </c:numRef>
          </c:val>
        </c:ser>
        <c:ser>
          <c:idx val="4"/>
          <c:order val="3"/>
          <c:tx>
            <c:strRef>
              <c:f>Daten!$E$1</c:f>
              <c:strCache>
                <c:ptCount val="1"/>
                <c:pt idx="0">
                  <c:v>Siedlungsabfall verwertet</c:v>
                </c:pt>
              </c:strCache>
            </c:strRef>
          </c:tx>
          <c:spPr>
            <a:solidFill>
              <a:srgbClr val="00FF00"/>
            </a:solidFill>
            <a:ln w="12700">
              <a:solidFill>
                <a:srgbClr val="000000"/>
              </a:solidFill>
              <a:prstDash val="solid"/>
            </a:ln>
          </c:spPr>
          <c:invertIfNegative val="0"/>
          <c:cat>
            <c:numRef>
              <c:f>Daten!$A$3:$A$42</c:f>
              <c:numCache>
                <c:formatCode>General</c:formatCod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numCache>
            </c:numRef>
          </c:cat>
          <c:val>
            <c:numRef>
              <c:f>Daten!$E$3:$E$42</c:f>
              <c:numCache>
                <c:formatCode>0.00</c:formatCode>
                <c:ptCount val="40"/>
                <c:pt idx="0">
                  <c:v>0.29800000000000032</c:v>
                </c:pt>
                <c:pt idx="1">
                  <c:v>0.30790000000000067</c:v>
                </c:pt>
                <c:pt idx="2">
                  <c:v>0.31780000000000097</c:v>
                </c:pt>
                <c:pt idx="3">
                  <c:v>0.33293800000000068</c:v>
                </c:pt>
                <c:pt idx="4">
                  <c:v>0.34760000000000041</c:v>
                </c:pt>
                <c:pt idx="5">
                  <c:v>0.36350000000000032</c:v>
                </c:pt>
                <c:pt idx="6">
                  <c:v>0.39940000000000092</c:v>
                </c:pt>
                <c:pt idx="7">
                  <c:v>0.43530000000000085</c:v>
                </c:pt>
                <c:pt idx="8">
                  <c:v>0.47070000000000001</c:v>
                </c:pt>
                <c:pt idx="9">
                  <c:v>0.50609999999999999</c:v>
                </c:pt>
                <c:pt idx="10">
                  <c:v>0.54200000000000004</c:v>
                </c:pt>
                <c:pt idx="11">
                  <c:v>0.60817299999999996</c:v>
                </c:pt>
                <c:pt idx="12">
                  <c:v>0.65721499999999999</c:v>
                </c:pt>
                <c:pt idx="13">
                  <c:v>0.69879300000000177</c:v>
                </c:pt>
                <c:pt idx="14">
                  <c:v>0.74775700000000134</c:v>
                </c:pt>
                <c:pt idx="15">
                  <c:v>0.79777200000000004</c:v>
                </c:pt>
                <c:pt idx="16">
                  <c:v>0.84906300000000001</c:v>
                </c:pt>
                <c:pt idx="17">
                  <c:v>0.92501500000000003</c:v>
                </c:pt>
                <c:pt idx="18">
                  <c:v>1.0111259999999975</c:v>
                </c:pt>
                <c:pt idx="19">
                  <c:v>1.0823580000000024</c:v>
                </c:pt>
                <c:pt idx="20">
                  <c:v>1.170501</c:v>
                </c:pt>
                <c:pt idx="21">
                  <c:v>1.2512039999999998</c:v>
                </c:pt>
                <c:pt idx="22">
                  <c:v>1.306675</c:v>
                </c:pt>
                <c:pt idx="23">
                  <c:v>1.372465</c:v>
                </c:pt>
                <c:pt idx="24">
                  <c:v>1.533045</c:v>
                </c:pt>
                <c:pt idx="25">
                  <c:v>1.6418999999999973</c:v>
                </c:pt>
                <c:pt idx="26">
                  <c:v>1.7686039999999998</c:v>
                </c:pt>
                <c:pt idx="27">
                  <c:v>1.8264229999999999</c:v>
                </c:pt>
                <c:pt idx="28">
                  <c:v>1.911583</c:v>
                </c:pt>
                <c:pt idx="29">
                  <c:v>1.957444999999999</c:v>
                </c:pt>
                <c:pt idx="30">
                  <c:v>2.1408200000000002</c:v>
                </c:pt>
                <c:pt idx="31">
                  <c:v>2.2336749999999999</c:v>
                </c:pt>
                <c:pt idx="32">
                  <c:v>2.3061019999999997</c:v>
                </c:pt>
                <c:pt idx="33">
                  <c:v>2.3356999999999943</c:v>
                </c:pt>
                <c:pt idx="34">
                  <c:v>2.3863699999999977</c:v>
                </c:pt>
                <c:pt idx="35">
                  <c:v>2.500006</c:v>
                </c:pt>
                <c:pt idx="36">
                  <c:v>2.67001</c:v>
                </c:pt>
                <c:pt idx="37">
                  <c:v>2.7846649999999999</c:v>
                </c:pt>
                <c:pt idx="38">
                  <c:v>2.8234589999999953</c:v>
                </c:pt>
                <c:pt idx="39">
                  <c:v>2.8</c:v>
                </c:pt>
              </c:numCache>
            </c:numRef>
          </c:val>
        </c:ser>
        <c:dLbls>
          <c:showLegendKey val="0"/>
          <c:showVal val="0"/>
          <c:showCatName val="0"/>
          <c:showSerName val="0"/>
          <c:showPercent val="0"/>
          <c:showBubbleSize val="0"/>
        </c:dLbls>
        <c:gapWidth val="150"/>
        <c:overlap val="100"/>
        <c:axId val="159437952"/>
        <c:axId val="159439488"/>
      </c:barChart>
      <c:lineChart>
        <c:grouping val="standard"/>
        <c:varyColors val="0"/>
        <c:ser>
          <c:idx val="0"/>
          <c:order val="4"/>
          <c:tx>
            <c:strRef>
              <c:f>Daten!$F$1</c:f>
              <c:strCache>
                <c:ptCount val="1"/>
                <c:pt idx="0">
                  <c:v>BIP (ab 1990)</c:v>
                </c:pt>
              </c:strCache>
            </c:strRef>
          </c:tx>
          <c:spPr>
            <a:ln w="38100">
              <a:solidFill>
                <a:srgbClr val="0000FF"/>
              </a:solidFill>
              <a:prstDash val="solid"/>
            </a:ln>
          </c:spPr>
          <c:marker>
            <c:symbol val="none"/>
          </c:marker>
          <c:val>
            <c:numRef>
              <c:f>Daten!$F$3:$F$42</c:f>
              <c:numCache>
                <c:formatCode>General</c:formatCode>
                <c:ptCount val="40"/>
                <c:pt idx="20" formatCode="#,##0">
                  <c:v>48692.093307027804</c:v>
                </c:pt>
                <c:pt idx="21" formatCode="#,##0">
                  <c:v>50231.419202568592</c:v>
                </c:pt>
                <c:pt idx="22" formatCode="#,##0">
                  <c:v>50831.963426836555</c:v>
                </c:pt>
                <c:pt idx="23" formatCode="#,##0">
                  <c:v>51606.015665744002</c:v>
                </c:pt>
                <c:pt idx="24" formatCode="#,##0">
                  <c:v>52520.840852772504</c:v>
                </c:pt>
                <c:pt idx="25" formatCode="#,##0">
                  <c:v>52761.143043745986</c:v>
                </c:pt>
                <c:pt idx="26" formatCode="#,##0">
                  <c:v>53011.863819686812</c:v>
                </c:pt>
                <c:pt idx="27" formatCode="#,##0">
                  <c:v>53981.542912317993</c:v>
                </c:pt>
                <c:pt idx="28" formatCode="#,##0">
                  <c:v>55421.860907514085</c:v>
                </c:pt>
                <c:pt idx="29" formatCode="#,##0">
                  <c:v>56219.078578568042</c:v>
                </c:pt>
                <c:pt idx="30" formatCode="#,##0">
                  <c:v>58546.302736228041</c:v>
                </c:pt>
                <c:pt idx="31" formatCode="#,##0">
                  <c:v>59067.68087563396</c:v>
                </c:pt>
                <c:pt idx="32" formatCode="#,##0">
                  <c:v>59139.247532842892</c:v>
                </c:pt>
                <c:pt idx="33" formatCode="#,##0">
                  <c:v>59112.498762576324</c:v>
                </c:pt>
                <c:pt idx="34" formatCode="#,##0">
                  <c:v>60554.340277910713</c:v>
                </c:pt>
                <c:pt idx="35" formatCode="#,##0">
                  <c:v>61829.568664982158</c:v>
                </c:pt>
                <c:pt idx="36" formatCode="#,##0">
                  <c:v>64907.362528055361</c:v>
                </c:pt>
                <c:pt idx="37" formatCode="#,##0">
                  <c:v>68398.478659711676</c:v>
                </c:pt>
                <c:pt idx="38" formatCode="#,##0">
                  <c:v>70573.423748753034</c:v>
                </c:pt>
                <c:pt idx="39" formatCode="#,##0">
                  <c:v>68637.648193314963</c:v>
                </c:pt>
              </c:numCache>
            </c:numRef>
          </c:val>
          <c:smooth val="0"/>
        </c:ser>
        <c:dLbls>
          <c:showLegendKey val="0"/>
          <c:showVal val="0"/>
          <c:showCatName val="0"/>
          <c:showSerName val="0"/>
          <c:showPercent val="0"/>
          <c:showBubbleSize val="0"/>
        </c:dLbls>
        <c:marker val="1"/>
        <c:smooth val="0"/>
        <c:axId val="159445760"/>
        <c:axId val="159447296"/>
      </c:lineChart>
      <c:catAx>
        <c:axId val="15943795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800" b="1" i="0" u="none" strike="noStrike" baseline="0">
                <a:solidFill>
                  <a:srgbClr val="000000"/>
                </a:solidFill>
                <a:latin typeface="Arial"/>
                <a:ea typeface="Arial"/>
                <a:cs typeface="Arial"/>
              </a:defRPr>
            </a:pPr>
            <a:endParaRPr lang="de-DE"/>
          </a:p>
        </c:txPr>
        <c:crossAx val="159439488"/>
        <c:crosses val="autoZero"/>
        <c:auto val="1"/>
        <c:lblAlgn val="ctr"/>
        <c:lblOffset val="100"/>
        <c:tickLblSkip val="1"/>
        <c:tickMarkSkip val="1"/>
        <c:noMultiLvlLbl val="0"/>
      </c:catAx>
      <c:valAx>
        <c:axId val="159439488"/>
        <c:scaling>
          <c:orientation val="minMax"/>
          <c:max val="7"/>
        </c:scaling>
        <c:delete val="0"/>
        <c:axPos val="l"/>
        <c:majorGridlines>
          <c:spPr>
            <a:ln w="3175">
              <a:solidFill>
                <a:srgbClr val="000000"/>
              </a:solidFill>
              <a:prstDash val="solid"/>
            </a:ln>
          </c:spPr>
        </c:majorGridlines>
        <c:title>
          <c:tx>
            <c:rich>
              <a:bodyPr/>
              <a:lstStyle/>
              <a:p>
                <a:pPr>
                  <a:defRPr sz="1100" b="1" i="0" u="none" strike="noStrike" baseline="0">
                    <a:solidFill>
                      <a:srgbClr val="000000"/>
                    </a:solidFill>
                    <a:latin typeface="Arial"/>
                    <a:ea typeface="Arial"/>
                    <a:cs typeface="Arial"/>
                  </a:defRPr>
                </a:pPr>
                <a:r>
                  <a:rPr lang="de-CH"/>
                  <a:t>Abfallmenge [ Mio. Tonnen]</a:t>
                </a:r>
              </a:p>
            </c:rich>
          </c:tx>
          <c:layout>
            <c:manualLayout>
              <c:xMode val="edge"/>
              <c:yMode val="edge"/>
              <c:x val="7.1774975751697404E-2"/>
              <c:y val="0.39123102866779075"/>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de-DE"/>
          </a:p>
        </c:txPr>
        <c:crossAx val="159437952"/>
        <c:crosses val="autoZero"/>
        <c:crossBetween val="between"/>
      </c:valAx>
      <c:catAx>
        <c:axId val="159445760"/>
        <c:scaling>
          <c:orientation val="minMax"/>
        </c:scaling>
        <c:delete val="1"/>
        <c:axPos val="b"/>
        <c:majorTickMark val="out"/>
        <c:minorTickMark val="none"/>
        <c:tickLblPos val="none"/>
        <c:crossAx val="159447296"/>
        <c:crossesAt val="40000"/>
        <c:auto val="1"/>
        <c:lblAlgn val="ctr"/>
        <c:lblOffset val="100"/>
        <c:noMultiLvlLbl val="0"/>
      </c:catAx>
      <c:valAx>
        <c:axId val="159447296"/>
        <c:scaling>
          <c:orientation val="minMax"/>
          <c:max val="80000"/>
          <c:min val="-10000"/>
        </c:scaling>
        <c:delete val="0"/>
        <c:axPos val="r"/>
        <c:title>
          <c:tx>
            <c:rich>
              <a:bodyPr/>
              <a:lstStyle/>
              <a:p>
                <a:pPr>
                  <a:defRPr sz="1200" b="1" i="0" u="none" strike="noStrike" baseline="0">
                    <a:solidFill>
                      <a:srgbClr val="000000"/>
                    </a:solidFill>
                    <a:latin typeface="Arial"/>
                    <a:ea typeface="Arial"/>
                    <a:cs typeface="Arial"/>
                  </a:defRPr>
                </a:pPr>
                <a:r>
                  <a:rPr lang="de-CH"/>
                  <a:t>Bruttoinlandprodukt [ Fr./ Einw.]</a:t>
                </a:r>
              </a:p>
            </c:rich>
          </c:tx>
          <c:layout>
            <c:manualLayout>
              <c:xMode val="edge"/>
              <c:yMode val="edge"/>
              <c:x val="0.92822502424830411"/>
              <c:y val="0.3423271500843174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de-DE"/>
          </a:p>
        </c:txPr>
        <c:crossAx val="159445760"/>
        <c:crosses val="max"/>
        <c:crossBetween val="between"/>
      </c:valAx>
      <c:spPr>
        <a:noFill/>
        <a:ln w="12700">
          <a:solidFill>
            <a:srgbClr val="808080"/>
          </a:solidFill>
          <a:prstDash val="solid"/>
        </a:ln>
      </c:spPr>
    </c:plotArea>
    <c:legend>
      <c:legendPos val="r"/>
      <c:layout>
        <c:manualLayout>
          <c:xMode val="edge"/>
          <c:yMode val="edge"/>
          <c:x val="0.16391852570320095"/>
          <c:y val="0.19224283305227727"/>
          <c:w val="0.31328806983511287"/>
          <c:h val="0.20404721753794341"/>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de-DE"/>
        </a:p>
      </c:txPr>
    </c:legend>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de-DE"/>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CH"/>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A20394A6-3E55-4F00-878E-36205E4ED607}" type="datetimeFigureOut">
              <a:rPr lang="de-DE" smtClean="0"/>
              <a:pPr/>
              <a:t>22.04.2013</a:t>
            </a:fld>
            <a:endParaRPr lang="de-CH"/>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CH"/>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CH"/>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1BF4D50-0E02-4DD1-8398-A816C13F85D7}" type="slidenum">
              <a:rPr lang="de-CH" smtClean="0"/>
              <a:pPr/>
              <a:t>‹Nr.›</a:t>
            </a:fld>
            <a:endParaRPr lang="de-CH"/>
          </a:p>
        </p:txBody>
      </p:sp>
    </p:spTree>
    <p:extLst>
      <p:ext uri="{BB962C8B-B14F-4D97-AF65-F5344CB8AC3E}">
        <p14:creationId xmlns:p14="http://schemas.microsoft.com/office/powerpoint/2010/main" val="3110594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280" eaLnBrk="0" hangingPunct="0">
              <a:defRPr sz="2500">
                <a:solidFill>
                  <a:schemeClr val="tx1"/>
                </a:solidFill>
                <a:latin typeface="Times New Roman" pitchFamily="18" charset="0"/>
              </a:defRPr>
            </a:lvl1pPr>
            <a:lvl2pPr marL="761225" indent="-292779" defTabSz="948280" eaLnBrk="0" hangingPunct="0">
              <a:defRPr sz="2500">
                <a:solidFill>
                  <a:schemeClr val="tx1"/>
                </a:solidFill>
                <a:latin typeface="Times New Roman" pitchFamily="18" charset="0"/>
              </a:defRPr>
            </a:lvl2pPr>
            <a:lvl3pPr marL="1171117" indent="-234224" defTabSz="948280" eaLnBrk="0" hangingPunct="0">
              <a:defRPr sz="2500">
                <a:solidFill>
                  <a:schemeClr val="tx1"/>
                </a:solidFill>
                <a:latin typeface="Times New Roman" pitchFamily="18" charset="0"/>
              </a:defRPr>
            </a:lvl3pPr>
            <a:lvl4pPr marL="1639563" indent="-234224" defTabSz="948280" eaLnBrk="0" hangingPunct="0">
              <a:defRPr sz="2500">
                <a:solidFill>
                  <a:schemeClr val="tx1"/>
                </a:solidFill>
                <a:latin typeface="Times New Roman" pitchFamily="18" charset="0"/>
              </a:defRPr>
            </a:lvl4pPr>
            <a:lvl5pPr marL="2108010" indent="-234224" defTabSz="948280" eaLnBrk="0" hangingPunct="0">
              <a:defRPr sz="2500">
                <a:solidFill>
                  <a:schemeClr val="tx1"/>
                </a:solidFill>
                <a:latin typeface="Times New Roman" pitchFamily="18" charset="0"/>
              </a:defRPr>
            </a:lvl5pPr>
            <a:lvl6pPr marL="2576456" indent="-234224" defTabSz="948280" eaLnBrk="0" fontAlgn="base" hangingPunct="0">
              <a:spcBef>
                <a:spcPct val="0"/>
              </a:spcBef>
              <a:spcAft>
                <a:spcPct val="0"/>
              </a:spcAft>
              <a:defRPr sz="2500">
                <a:solidFill>
                  <a:schemeClr val="tx1"/>
                </a:solidFill>
                <a:latin typeface="Times New Roman" pitchFamily="18" charset="0"/>
              </a:defRPr>
            </a:lvl6pPr>
            <a:lvl7pPr marL="3044903" indent="-234224" defTabSz="948280" eaLnBrk="0" fontAlgn="base" hangingPunct="0">
              <a:spcBef>
                <a:spcPct val="0"/>
              </a:spcBef>
              <a:spcAft>
                <a:spcPct val="0"/>
              </a:spcAft>
              <a:defRPr sz="2500">
                <a:solidFill>
                  <a:schemeClr val="tx1"/>
                </a:solidFill>
                <a:latin typeface="Times New Roman" pitchFamily="18" charset="0"/>
              </a:defRPr>
            </a:lvl7pPr>
            <a:lvl8pPr marL="3513349" indent="-234224" defTabSz="948280" eaLnBrk="0" fontAlgn="base" hangingPunct="0">
              <a:spcBef>
                <a:spcPct val="0"/>
              </a:spcBef>
              <a:spcAft>
                <a:spcPct val="0"/>
              </a:spcAft>
              <a:defRPr sz="2500">
                <a:solidFill>
                  <a:schemeClr val="tx1"/>
                </a:solidFill>
                <a:latin typeface="Times New Roman" pitchFamily="18" charset="0"/>
              </a:defRPr>
            </a:lvl8pPr>
            <a:lvl9pPr marL="3981797" indent="-234224" defTabSz="948280" eaLnBrk="0" fontAlgn="base" hangingPunct="0">
              <a:spcBef>
                <a:spcPct val="0"/>
              </a:spcBef>
              <a:spcAft>
                <a:spcPct val="0"/>
              </a:spcAft>
              <a:defRPr sz="2500">
                <a:solidFill>
                  <a:schemeClr val="tx1"/>
                </a:solidFill>
                <a:latin typeface="Times New Roman" pitchFamily="18" charset="0"/>
              </a:defRPr>
            </a:lvl9pPr>
          </a:lstStyle>
          <a:p>
            <a:pPr eaLnBrk="1" hangingPunct="1"/>
            <a:fld id="{4FD4F948-BF3B-4088-9581-C17B3B976069}" type="slidenum">
              <a:rPr lang="en-US" sz="1200"/>
              <a:pPr eaLnBrk="1" hangingPunct="1"/>
              <a:t>1</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BD16FD62-8BAA-4857-A59D-B77E9443CE1B}" type="slidenum">
              <a:rPr lang="de-DE" sz="1200"/>
              <a:pPr eaLnBrk="1" hangingPunct="1"/>
              <a:t>33</a:t>
            </a:fld>
            <a:endParaRPr lang="de-DE"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lienbildplatzhalter 1"/>
          <p:cNvSpPr>
            <a:spLocks noGrp="1" noRot="1" noChangeAspect="1" noTextEdit="1"/>
          </p:cNvSpPr>
          <p:nvPr>
            <p:ph type="sldImg"/>
          </p:nvPr>
        </p:nvSpPr>
        <p:spPr>
          <a:ln/>
        </p:spPr>
      </p:sp>
      <p:sp>
        <p:nvSpPr>
          <p:cNvPr id="1587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smtClean="0">
                <a:latin typeface="Times New Roman" pitchFamily="18" charset="0"/>
              </a:rPr>
              <a:t>Kurz erklären, wie hier die Gewinnung von Energie geschieht.</a:t>
            </a:r>
          </a:p>
        </p:txBody>
      </p:sp>
      <p:sp>
        <p:nvSpPr>
          <p:cNvPr id="1587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BD409CF9-AE22-4937-802B-8D5A9A70C32C}" type="slidenum">
              <a:rPr lang="de-CH" sz="1200"/>
              <a:pPr eaLnBrk="1" hangingPunct="1"/>
              <a:t>34</a:t>
            </a:fld>
            <a:endParaRPr lang="de-CH"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lienbildplatzhalter 1"/>
          <p:cNvSpPr>
            <a:spLocks noGrp="1" noRot="1" noChangeAspect="1" noTextEdit="1"/>
          </p:cNvSpPr>
          <p:nvPr>
            <p:ph type="sldImg"/>
          </p:nvPr>
        </p:nvSpPr>
        <p:spPr>
          <a:ln/>
        </p:spPr>
      </p:sp>
      <p:sp>
        <p:nvSpPr>
          <p:cNvPr id="1607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smtClean="0">
              <a:latin typeface="Times New Roman" pitchFamily="18" charset="0"/>
            </a:endParaRPr>
          </a:p>
        </p:txBody>
      </p:sp>
      <p:sp>
        <p:nvSpPr>
          <p:cNvPr id="1607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4D9D7FA4-04CA-47E2-8728-9CA24F5188C3}" type="slidenum">
              <a:rPr lang="de-CH" sz="1200"/>
              <a:pPr eaLnBrk="1" hangingPunct="1"/>
              <a:t>35</a:t>
            </a:fld>
            <a:endParaRPr lang="de-CH"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295" eaLnBrk="0" hangingPunct="0">
              <a:defRPr sz="2400">
                <a:solidFill>
                  <a:schemeClr val="tx1"/>
                </a:solidFill>
                <a:latin typeface="Times New Roman" pitchFamily="18" charset="0"/>
              </a:defRPr>
            </a:lvl1pPr>
            <a:lvl2pPr marL="742877" indent="-285722" defTabSz="941295" eaLnBrk="0" hangingPunct="0">
              <a:defRPr sz="2400">
                <a:solidFill>
                  <a:schemeClr val="tx1"/>
                </a:solidFill>
                <a:latin typeface="Times New Roman" pitchFamily="18" charset="0"/>
              </a:defRPr>
            </a:lvl2pPr>
            <a:lvl3pPr marL="1142888" indent="-228578" defTabSz="941295" eaLnBrk="0" hangingPunct="0">
              <a:defRPr sz="2400">
                <a:solidFill>
                  <a:schemeClr val="tx1"/>
                </a:solidFill>
                <a:latin typeface="Times New Roman" pitchFamily="18" charset="0"/>
              </a:defRPr>
            </a:lvl3pPr>
            <a:lvl4pPr marL="1600043" indent="-228578" defTabSz="941295" eaLnBrk="0" hangingPunct="0">
              <a:defRPr sz="2400">
                <a:solidFill>
                  <a:schemeClr val="tx1"/>
                </a:solidFill>
                <a:latin typeface="Times New Roman" pitchFamily="18" charset="0"/>
              </a:defRPr>
            </a:lvl4pPr>
            <a:lvl5pPr marL="2057198" indent="-228578" defTabSz="941295" eaLnBrk="0" hangingPunct="0">
              <a:defRPr sz="2400">
                <a:solidFill>
                  <a:schemeClr val="tx1"/>
                </a:solidFill>
                <a:latin typeface="Times New Roman" pitchFamily="18" charset="0"/>
              </a:defRPr>
            </a:lvl5pPr>
            <a:lvl6pPr marL="2514353" indent="-228578" defTabSz="941295" eaLnBrk="0" fontAlgn="base" hangingPunct="0">
              <a:spcBef>
                <a:spcPct val="0"/>
              </a:spcBef>
              <a:spcAft>
                <a:spcPct val="0"/>
              </a:spcAft>
              <a:defRPr sz="2400">
                <a:solidFill>
                  <a:schemeClr val="tx1"/>
                </a:solidFill>
                <a:latin typeface="Times New Roman" pitchFamily="18" charset="0"/>
              </a:defRPr>
            </a:lvl6pPr>
            <a:lvl7pPr marL="2971509" indent="-228578" defTabSz="941295" eaLnBrk="0" fontAlgn="base" hangingPunct="0">
              <a:spcBef>
                <a:spcPct val="0"/>
              </a:spcBef>
              <a:spcAft>
                <a:spcPct val="0"/>
              </a:spcAft>
              <a:defRPr sz="2400">
                <a:solidFill>
                  <a:schemeClr val="tx1"/>
                </a:solidFill>
                <a:latin typeface="Times New Roman" pitchFamily="18" charset="0"/>
              </a:defRPr>
            </a:lvl7pPr>
            <a:lvl8pPr marL="3428664" indent="-228578" defTabSz="941295" eaLnBrk="0" fontAlgn="base" hangingPunct="0">
              <a:spcBef>
                <a:spcPct val="0"/>
              </a:spcBef>
              <a:spcAft>
                <a:spcPct val="0"/>
              </a:spcAft>
              <a:defRPr sz="2400">
                <a:solidFill>
                  <a:schemeClr val="tx1"/>
                </a:solidFill>
                <a:latin typeface="Times New Roman" pitchFamily="18" charset="0"/>
              </a:defRPr>
            </a:lvl8pPr>
            <a:lvl9pPr marL="3885819" indent="-228578" defTabSz="941295" eaLnBrk="0" fontAlgn="base" hangingPunct="0">
              <a:spcBef>
                <a:spcPct val="0"/>
              </a:spcBef>
              <a:spcAft>
                <a:spcPct val="0"/>
              </a:spcAft>
              <a:defRPr sz="2400">
                <a:solidFill>
                  <a:schemeClr val="tx1"/>
                </a:solidFill>
                <a:latin typeface="Times New Roman" pitchFamily="18" charset="0"/>
              </a:defRPr>
            </a:lvl9pPr>
          </a:lstStyle>
          <a:p>
            <a:pPr eaLnBrk="1" hangingPunct="1"/>
            <a:fld id="{F8A4B2E8-EE7E-4CFF-99B2-F87966FAF46E}" type="slidenum">
              <a:rPr lang="de-DE" sz="1200">
                <a:latin typeface="Arial" pitchFamily="34" charset="0"/>
              </a:rPr>
              <a:pPr eaLnBrk="1" hangingPunct="1"/>
              <a:t>36</a:t>
            </a:fld>
            <a:endParaRPr lang="de-DE" sz="1200">
              <a:latin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47739" y="4859338"/>
            <a:ext cx="5203825"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13959">
              <a:defRPr>
                <a:solidFill>
                  <a:schemeClr val="tx1"/>
                </a:solidFill>
                <a:latin typeface="Arial" charset="0"/>
              </a:defRPr>
            </a:lvl1pPr>
            <a:lvl2pPr marL="833976" indent="-320760" defTabSz="1013959">
              <a:defRPr>
                <a:solidFill>
                  <a:schemeClr val="tx1"/>
                </a:solidFill>
                <a:latin typeface="Arial" charset="0"/>
              </a:defRPr>
            </a:lvl2pPr>
            <a:lvl3pPr marL="1283041" indent="-256608" defTabSz="1013959">
              <a:defRPr>
                <a:solidFill>
                  <a:schemeClr val="tx1"/>
                </a:solidFill>
                <a:latin typeface="Arial" charset="0"/>
              </a:defRPr>
            </a:lvl3pPr>
            <a:lvl4pPr marL="1796256" indent="-256608" defTabSz="1013959">
              <a:defRPr>
                <a:solidFill>
                  <a:schemeClr val="tx1"/>
                </a:solidFill>
                <a:latin typeface="Arial" charset="0"/>
              </a:defRPr>
            </a:lvl4pPr>
            <a:lvl5pPr marL="2309473" indent="-256608" defTabSz="1013959">
              <a:defRPr>
                <a:solidFill>
                  <a:schemeClr val="tx1"/>
                </a:solidFill>
                <a:latin typeface="Arial" charset="0"/>
              </a:defRPr>
            </a:lvl5pPr>
            <a:lvl6pPr marL="2822689" indent="-256608" defTabSz="1013959" fontAlgn="base">
              <a:spcBef>
                <a:spcPct val="0"/>
              </a:spcBef>
              <a:spcAft>
                <a:spcPct val="0"/>
              </a:spcAft>
              <a:defRPr>
                <a:solidFill>
                  <a:schemeClr val="tx1"/>
                </a:solidFill>
                <a:latin typeface="Arial" charset="0"/>
              </a:defRPr>
            </a:lvl6pPr>
            <a:lvl7pPr marL="3335905" indent="-256608" defTabSz="1013959" fontAlgn="base">
              <a:spcBef>
                <a:spcPct val="0"/>
              </a:spcBef>
              <a:spcAft>
                <a:spcPct val="0"/>
              </a:spcAft>
              <a:defRPr>
                <a:solidFill>
                  <a:schemeClr val="tx1"/>
                </a:solidFill>
                <a:latin typeface="Arial" charset="0"/>
              </a:defRPr>
            </a:lvl7pPr>
            <a:lvl8pPr marL="3849122" indent="-256608" defTabSz="1013959" fontAlgn="base">
              <a:spcBef>
                <a:spcPct val="0"/>
              </a:spcBef>
              <a:spcAft>
                <a:spcPct val="0"/>
              </a:spcAft>
              <a:defRPr>
                <a:solidFill>
                  <a:schemeClr val="tx1"/>
                </a:solidFill>
                <a:latin typeface="Arial" charset="0"/>
              </a:defRPr>
            </a:lvl8pPr>
            <a:lvl9pPr marL="4362338" indent="-256608" defTabSz="1013959" fontAlgn="base">
              <a:spcBef>
                <a:spcPct val="0"/>
              </a:spcBef>
              <a:spcAft>
                <a:spcPct val="0"/>
              </a:spcAft>
              <a:defRPr>
                <a:solidFill>
                  <a:schemeClr val="tx1"/>
                </a:solidFill>
                <a:latin typeface="Arial" charset="0"/>
              </a:defRPr>
            </a:lvl9pPr>
          </a:lstStyle>
          <a:p>
            <a:pPr fontAlgn="base">
              <a:spcBef>
                <a:spcPct val="0"/>
              </a:spcBef>
              <a:spcAft>
                <a:spcPct val="0"/>
              </a:spcAft>
            </a:pPr>
            <a:fld id="{F4E4A1BC-FFF6-4D46-9F1D-28570B26C151}" type="slidenum">
              <a:rPr lang="de-DE">
                <a:solidFill>
                  <a:srgbClr val="000000"/>
                </a:solidFill>
              </a:rPr>
              <a:pPr fontAlgn="base">
                <a:spcBef>
                  <a:spcPct val="0"/>
                </a:spcBef>
                <a:spcAft>
                  <a:spcPct val="0"/>
                </a:spcAft>
              </a:pPr>
              <a:t>37</a:t>
            </a:fld>
            <a:endParaRPr lang="de-DE">
              <a:solidFill>
                <a:srgbClr val="000000"/>
              </a:solidFill>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48343" y="4859756"/>
            <a:ext cx="5202616" cy="2830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CH"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lienbildplatzhalter 1"/>
          <p:cNvSpPr>
            <a:spLocks noGrp="1" noRot="1" noChangeAspect="1" noTextEdit="1"/>
          </p:cNvSpPr>
          <p:nvPr>
            <p:ph type="sldImg"/>
          </p:nvPr>
        </p:nvSpPr>
        <p:spPr>
          <a:ln/>
        </p:spPr>
      </p:sp>
      <p:sp>
        <p:nvSpPr>
          <p:cNvPr id="1628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CH" sz="1900">
                <a:latin typeface="Times New Roman" pitchFamily="18" charset="0"/>
              </a:rPr>
              <a:t>Bevor ich Ihnen eine Überblick in Bildern gebe: wie sieht nun diese Anlage aus? ein Blick auf die Anlage und ihre zukünftige Nutzung.</a:t>
            </a:r>
          </a:p>
          <a:p>
            <a:pPr>
              <a:buFontTx/>
              <a:buChar char="-"/>
            </a:pPr>
            <a:r>
              <a:rPr lang="de-CH" sz="1900">
                <a:latin typeface="Times New Roman" pitchFamily="18" charset="0"/>
              </a:rPr>
              <a:t> Wie ist die Anlage strukturiert</a:t>
            </a:r>
          </a:p>
          <a:p>
            <a:pPr>
              <a:buFontTx/>
              <a:buChar char="-"/>
            </a:pPr>
            <a:r>
              <a:rPr lang="de-CH" sz="1900">
                <a:latin typeface="Times New Roman" pitchFamily="18" charset="0"/>
              </a:rPr>
              <a:t> wie funktioniert die Anlage &gt; Schema</a:t>
            </a:r>
          </a:p>
        </p:txBody>
      </p:sp>
      <p:sp>
        <p:nvSpPr>
          <p:cNvPr id="1628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CB8333EB-BB96-4E70-A9F5-5CCEFB523A25}" type="slidenum">
              <a:rPr lang="de-CH" sz="1200"/>
              <a:pPr eaLnBrk="1" hangingPunct="1"/>
              <a:t>39</a:t>
            </a:fld>
            <a:endParaRPr lang="de-CH"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p:cNvSpPr>
            <a:spLocks noGrp="1" noRot="1" noChangeAspect="1" noTextEdit="1"/>
          </p:cNvSpPr>
          <p:nvPr>
            <p:ph type="sldImg"/>
          </p:nvPr>
        </p:nvSpPr>
        <p:spPr>
          <a:ln/>
        </p:spPr>
      </p:sp>
      <p:sp>
        <p:nvSpPr>
          <p:cNvPr id="1638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638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9AD1C62B-230D-49A1-85A3-CB797CA04239}" type="slidenum">
              <a:rPr lang="de-CH" sz="1200"/>
              <a:pPr eaLnBrk="1" hangingPunct="1"/>
              <a:t>46</a:t>
            </a:fld>
            <a:endParaRPr lang="de-CH"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lienbildplatzhalter 1"/>
          <p:cNvSpPr>
            <a:spLocks noGrp="1" noRot="1" noChangeAspect="1" noTextEdit="1"/>
          </p:cNvSpPr>
          <p:nvPr>
            <p:ph type="sldImg"/>
          </p:nvPr>
        </p:nvSpPr>
        <p:spPr>
          <a:ln/>
        </p:spPr>
      </p:sp>
      <p:sp>
        <p:nvSpPr>
          <p:cNvPr id="1648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648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5F04ACF3-AE4E-44A2-BC9C-0DEE6CE13485}" type="slidenum">
              <a:rPr lang="de-CH" sz="1200"/>
              <a:pPr eaLnBrk="1" hangingPunct="1"/>
              <a:t>47</a:t>
            </a:fld>
            <a:endParaRPr lang="de-CH"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p:cNvSpPr>
            <a:spLocks noGrp="1"/>
          </p:cNvSpPr>
          <p:nvPr>
            <p:ph type="body" idx="1"/>
          </p:nvPr>
        </p:nvSpPr>
        <p:spPr/>
        <p:txBody>
          <a:bodyPr>
            <a:normAutofit fontScale="92500" lnSpcReduction="10000"/>
          </a:bodyPr>
          <a:lstStyle/>
          <a:p>
            <a:pPr>
              <a:defRPr/>
            </a:pPr>
            <a:r>
              <a:rPr lang="en-US" dirty="0" smtClean="0"/>
              <a:t>- Dank modernster Abgasreinigungssyteme führt die neue KVA zu keinen merkbaren Mehrbelastungen der Luft. </a:t>
            </a:r>
            <a:r>
              <a:rPr lang="de-CH" dirty="0" smtClean="0"/>
              <a:t>So nimmt zum Beispiel die Feinstaubbelastung der Luft mit der neuen KVA auch bei einer maximalen Betriebsauslastung kaum zu.</a:t>
            </a:r>
          </a:p>
          <a:p>
            <a:pPr>
              <a:buFontTx/>
              <a:buChar char="-"/>
              <a:defRPr/>
            </a:pPr>
            <a:r>
              <a:rPr lang="de-CH" dirty="0" smtClean="0"/>
              <a:t> Weitere Anforderungen in den Bereichen Boden-, Gewässer- und Naturschutz werden ebenfalls eingehalten. </a:t>
            </a:r>
          </a:p>
          <a:p>
            <a:pPr>
              <a:buFontTx/>
              <a:buChar char="-"/>
              <a:defRPr/>
            </a:pPr>
            <a:r>
              <a:rPr lang="de-CH" dirty="0" smtClean="0"/>
              <a:t> Sowohl die neue KVA wie auch der neue Feuerwehrstützpunkt führen zu einigen Lärmbelastungen aus dem Betrieb und dem dazu gehörenden Verkehr. Dies ist einer der Hauptgründe für die Standortwahl an einem Siedlungsrand, der bereits durch Verkehrsanlagen stark belastet ist.</a:t>
            </a:r>
          </a:p>
          <a:p>
            <a:pPr>
              <a:defRPr/>
            </a:pPr>
            <a:r>
              <a:rPr lang="de-CH" dirty="0" smtClean="0"/>
              <a:t>- Durch den Einsatz von Kehricht und Holz zur Energieproduktion (Fernwärme und Strom) werden mit der neuen KVA total rund 42.5 Mio. Liter Heizöl pro Jahr substituiert. Dadurch liefert sie einen namhaften Beitrag zur Reduktion von CO</a:t>
            </a:r>
            <a:r>
              <a:rPr lang="de-CH" baseline="-25000" dirty="0" smtClean="0"/>
              <a:t>2</a:t>
            </a:r>
            <a:r>
              <a:rPr lang="de-CH" dirty="0" smtClean="0"/>
              <a:t> und hilft mit, die Klimabilanz des Kantons Bern zu verbessern.</a:t>
            </a:r>
          </a:p>
          <a:p>
            <a:pPr>
              <a:defRPr/>
            </a:pPr>
            <a:r>
              <a:rPr lang="de-CH" dirty="0" smtClean="0"/>
              <a:t>- Die erforderlichen Massnahmen für die Störfallvorsorge werden getroffen. Bei einem allfälligen Störfall sind die Anlagen in Forsthaus West weitaus günstiger gelegen, als die bisherigen Standorte mitten in Wohngebieten.</a:t>
            </a:r>
          </a:p>
          <a:p>
            <a:pPr>
              <a:defRPr/>
            </a:pPr>
            <a:r>
              <a:rPr lang="de-CH" dirty="0" smtClean="0"/>
              <a:t>- Der Standort Forsthaus West entlastet die Wohnquartiere rund um die heutige KVA vom Anlieferverkehr und trägt so zur angestrebten höheren Verkehrssicherheit und geringeren Emissionen in den Wohngebieten bei.</a:t>
            </a:r>
          </a:p>
          <a:p>
            <a:pPr>
              <a:defRPr/>
            </a:pPr>
            <a:endParaRPr lang="de-CH" dirty="0"/>
          </a:p>
        </p:txBody>
      </p:sp>
      <p:sp>
        <p:nvSpPr>
          <p:cNvPr id="696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33976" indent="-320760">
              <a:defRPr>
                <a:solidFill>
                  <a:schemeClr val="tx1"/>
                </a:solidFill>
                <a:latin typeface="Arial" charset="0"/>
              </a:defRPr>
            </a:lvl2pPr>
            <a:lvl3pPr marL="1283041" indent="-256608">
              <a:defRPr>
                <a:solidFill>
                  <a:schemeClr val="tx1"/>
                </a:solidFill>
                <a:latin typeface="Arial" charset="0"/>
              </a:defRPr>
            </a:lvl3pPr>
            <a:lvl4pPr marL="1796256" indent="-256608">
              <a:defRPr>
                <a:solidFill>
                  <a:schemeClr val="tx1"/>
                </a:solidFill>
                <a:latin typeface="Arial" charset="0"/>
              </a:defRPr>
            </a:lvl4pPr>
            <a:lvl5pPr marL="2309473" indent="-256608">
              <a:defRPr>
                <a:solidFill>
                  <a:schemeClr val="tx1"/>
                </a:solidFill>
                <a:latin typeface="Arial" charset="0"/>
              </a:defRPr>
            </a:lvl5pPr>
            <a:lvl6pPr marL="2822689" indent="-256608" fontAlgn="base">
              <a:spcBef>
                <a:spcPct val="0"/>
              </a:spcBef>
              <a:spcAft>
                <a:spcPct val="0"/>
              </a:spcAft>
              <a:defRPr>
                <a:solidFill>
                  <a:schemeClr val="tx1"/>
                </a:solidFill>
                <a:latin typeface="Arial" charset="0"/>
              </a:defRPr>
            </a:lvl6pPr>
            <a:lvl7pPr marL="3335905" indent="-256608" fontAlgn="base">
              <a:spcBef>
                <a:spcPct val="0"/>
              </a:spcBef>
              <a:spcAft>
                <a:spcPct val="0"/>
              </a:spcAft>
              <a:defRPr>
                <a:solidFill>
                  <a:schemeClr val="tx1"/>
                </a:solidFill>
                <a:latin typeface="Arial" charset="0"/>
              </a:defRPr>
            </a:lvl7pPr>
            <a:lvl8pPr marL="3849122" indent="-256608" fontAlgn="base">
              <a:spcBef>
                <a:spcPct val="0"/>
              </a:spcBef>
              <a:spcAft>
                <a:spcPct val="0"/>
              </a:spcAft>
              <a:defRPr>
                <a:solidFill>
                  <a:schemeClr val="tx1"/>
                </a:solidFill>
                <a:latin typeface="Arial" charset="0"/>
              </a:defRPr>
            </a:lvl8pPr>
            <a:lvl9pPr marL="4362338" indent="-256608" fontAlgn="base">
              <a:spcBef>
                <a:spcPct val="0"/>
              </a:spcBef>
              <a:spcAft>
                <a:spcPct val="0"/>
              </a:spcAft>
              <a:defRPr>
                <a:solidFill>
                  <a:schemeClr val="tx1"/>
                </a:solidFill>
                <a:latin typeface="Arial" charset="0"/>
              </a:defRPr>
            </a:lvl9pPr>
          </a:lstStyle>
          <a:p>
            <a:pPr fontAlgn="base">
              <a:spcBef>
                <a:spcPct val="0"/>
              </a:spcBef>
              <a:spcAft>
                <a:spcPct val="0"/>
              </a:spcAft>
            </a:pPr>
            <a:fld id="{9FB29B84-DC03-4369-A5BC-D0648B909DC5}" type="slidenum">
              <a:rPr lang="en-US">
                <a:latin typeface="Calibri" pitchFamily="34" charset="0"/>
              </a:rPr>
              <a:pPr fontAlgn="base">
                <a:spcBef>
                  <a:spcPct val="0"/>
                </a:spcBef>
                <a:spcAft>
                  <a:spcPct val="0"/>
                </a:spcAft>
              </a:pPr>
              <a:t>49</a:t>
            </a:fld>
            <a:endParaRPr lang="en-US">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Folienbildplatzhalter 1"/>
          <p:cNvSpPr>
            <a:spLocks noGrp="1" noRot="1" noChangeAspect="1" noTextEdit="1"/>
          </p:cNvSpPr>
          <p:nvPr>
            <p:ph type="sldImg"/>
          </p:nvPr>
        </p:nvSpPr>
        <p:spPr>
          <a:ln/>
        </p:spPr>
      </p:sp>
      <p:sp>
        <p:nvSpPr>
          <p:cNvPr id="1720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mtClean="0">
                <a:latin typeface="Times New Roman" pitchFamily="18" charset="0"/>
              </a:rPr>
              <a:t>Ich möchte euch in einem kurzen Überlick ein paar Impressionen zum Projekt KVA Forsthaus geben – gleich mit dem Einstieg: Grundsteinlegung.</a:t>
            </a:r>
          </a:p>
        </p:txBody>
      </p:sp>
      <p:sp>
        <p:nvSpPr>
          <p:cNvPr id="17203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A9E05B90-7D2C-4B5A-A29D-F778CB272D5E}" type="slidenum">
              <a:rPr lang="de-CH" sz="1200"/>
              <a:pPr eaLnBrk="1" hangingPunct="1"/>
              <a:t>50</a:t>
            </a:fld>
            <a:endParaRPr lang="de-CH"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280" eaLnBrk="0" hangingPunct="0">
              <a:defRPr sz="2500">
                <a:solidFill>
                  <a:schemeClr val="tx1"/>
                </a:solidFill>
                <a:latin typeface="Times New Roman" pitchFamily="18" charset="0"/>
              </a:defRPr>
            </a:lvl1pPr>
            <a:lvl2pPr marL="761225" indent="-292779" defTabSz="948280" eaLnBrk="0" hangingPunct="0">
              <a:defRPr sz="2500">
                <a:solidFill>
                  <a:schemeClr val="tx1"/>
                </a:solidFill>
                <a:latin typeface="Times New Roman" pitchFamily="18" charset="0"/>
              </a:defRPr>
            </a:lvl2pPr>
            <a:lvl3pPr marL="1171117" indent="-234224" defTabSz="948280" eaLnBrk="0" hangingPunct="0">
              <a:defRPr sz="2500">
                <a:solidFill>
                  <a:schemeClr val="tx1"/>
                </a:solidFill>
                <a:latin typeface="Times New Roman" pitchFamily="18" charset="0"/>
              </a:defRPr>
            </a:lvl3pPr>
            <a:lvl4pPr marL="1639563" indent="-234224" defTabSz="948280" eaLnBrk="0" hangingPunct="0">
              <a:defRPr sz="2500">
                <a:solidFill>
                  <a:schemeClr val="tx1"/>
                </a:solidFill>
                <a:latin typeface="Times New Roman" pitchFamily="18" charset="0"/>
              </a:defRPr>
            </a:lvl4pPr>
            <a:lvl5pPr marL="2108010" indent="-234224" defTabSz="948280" eaLnBrk="0" hangingPunct="0">
              <a:defRPr sz="2500">
                <a:solidFill>
                  <a:schemeClr val="tx1"/>
                </a:solidFill>
                <a:latin typeface="Times New Roman" pitchFamily="18" charset="0"/>
              </a:defRPr>
            </a:lvl5pPr>
            <a:lvl6pPr marL="2576456" indent="-234224" defTabSz="948280" eaLnBrk="0" fontAlgn="base" hangingPunct="0">
              <a:spcBef>
                <a:spcPct val="0"/>
              </a:spcBef>
              <a:spcAft>
                <a:spcPct val="0"/>
              </a:spcAft>
              <a:defRPr sz="2500">
                <a:solidFill>
                  <a:schemeClr val="tx1"/>
                </a:solidFill>
                <a:latin typeface="Times New Roman" pitchFamily="18" charset="0"/>
              </a:defRPr>
            </a:lvl6pPr>
            <a:lvl7pPr marL="3044903" indent="-234224" defTabSz="948280" eaLnBrk="0" fontAlgn="base" hangingPunct="0">
              <a:spcBef>
                <a:spcPct val="0"/>
              </a:spcBef>
              <a:spcAft>
                <a:spcPct val="0"/>
              </a:spcAft>
              <a:defRPr sz="2500">
                <a:solidFill>
                  <a:schemeClr val="tx1"/>
                </a:solidFill>
                <a:latin typeface="Times New Roman" pitchFamily="18" charset="0"/>
              </a:defRPr>
            </a:lvl7pPr>
            <a:lvl8pPr marL="3513349" indent="-234224" defTabSz="948280" eaLnBrk="0" fontAlgn="base" hangingPunct="0">
              <a:spcBef>
                <a:spcPct val="0"/>
              </a:spcBef>
              <a:spcAft>
                <a:spcPct val="0"/>
              </a:spcAft>
              <a:defRPr sz="2500">
                <a:solidFill>
                  <a:schemeClr val="tx1"/>
                </a:solidFill>
                <a:latin typeface="Times New Roman" pitchFamily="18" charset="0"/>
              </a:defRPr>
            </a:lvl8pPr>
            <a:lvl9pPr marL="3981797" indent="-234224" defTabSz="948280" eaLnBrk="0" fontAlgn="base" hangingPunct="0">
              <a:spcBef>
                <a:spcPct val="0"/>
              </a:spcBef>
              <a:spcAft>
                <a:spcPct val="0"/>
              </a:spcAft>
              <a:defRPr sz="2500">
                <a:solidFill>
                  <a:schemeClr val="tx1"/>
                </a:solidFill>
                <a:latin typeface="Times New Roman" pitchFamily="18" charset="0"/>
              </a:defRPr>
            </a:lvl9pPr>
          </a:lstStyle>
          <a:p>
            <a:pPr eaLnBrk="1" hangingPunct="1"/>
            <a:fld id="{2B71AEEF-270A-47B2-AE44-CB2FF09A9F1B}" type="slidenum">
              <a:rPr lang="en-US" sz="1200"/>
              <a:pPr eaLnBrk="1" hangingPunct="1"/>
              <a:t>12</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Folienbildplatzhalter 1"/>
          <p:cNvSpPr>
            <a:spLocks noGrp="1" noRot="1" noChangeAspect="1" noTextEdit="1"/>
          </p:cNvSpPr>
          <p:nvPr>
            <p:ph type="sldImg"/>
          </p:nvPr>
        </p:nvSpPr>
        <p:spPr>
          <a:ln/>
        </p:spPr>
      </p:sp>
      <p:sp>
        <p:nvSpPr>
          <p:cNvPr id="1730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mtClean="0">
                <a:latin typeface="Times New Roman" pitchFamily="18" charset="0"/>
              </a:rPr>
              <a:t>Ich möchte euch in einem kurzen Überlick ein paar Impressionen zum Projekt KVA Forsthaus geben – gleich mit dem Einstieg: Grundsteinlegung.</a:t>
            </a:r>
          </a:p>
        </p:txBody>
      </p:sp>
      <p:sp>
        <p:nvSpPr>
          <p:cNvPr id="1730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EF93FC03-35B6-483F-898D-A9042A220104}" type="slidenum">
              <a:rPr lang="de-CH" sz="1200"/>
              <a:pPr eaLnBrk="1" hangingPunct="1"/>
              <a:t>51</a:t>
            </a:fld>
            <a:endParaRPr lang="de-CH"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lienbildplatzhalter 1"/>
          <p:cNvSpPr>
            <a:spLocks noGrp="1" noRot="1" noChangeAspect="1" noTextEdit="1"/>
          </p:cNvSpPr>
          <p:nvPr>
            <p:ph type="sldImg"/>
          </p:nvPr>
        </p:nvSpPr>
        <p:spPr>
          <a:ln/>
        </p:spPr>
      </p:sp>
      <p:sp>
        <p:nvSpPr>
          <p:cNvPr id="1740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740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6296BB19-09E5-4820-AFF0-DF8685DB6BAD}" type="slidenum">
              <a:rPr lang="en-US" sz="1200"/>
              <a:pPr eaLnBrk="1" hangingPunct="1"/>
              <a:t>52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lienbildplatzhalter 1"/>
          <p:cNvSpPr>
            <a:spLocks noGrp="1" noRot="1" noChangeAspect="1" noTextEdit="1"/>
          </p:cNvSpPr>
          <p:nvPr>
            <p:ph type="sldImg"/>
          </p:nvPr>
        </p:nvSpPr>
        <p:spPr>
          <a:ln/>
        </p:spPr>
      </p:sp>
      <p:sp>
        <p:nvSpPr>
          <p:cNvPr id="17510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mtClean="0">
                <a:latin typeface="Times New Roman" pitchFamily="18" charset="0"/>
              </a:rPr>
              <a:t>Ich möchte euch in einem kurzen Überlick ein paar Impressionen zum Projekt KVA Forsthaus geben – gleich mit dem Einstieg: Grundsteinlegung.</a:t>
            </a:r>
          </a:p>
        </p:txBody>
      </p:sp>
      <p:sp>
        <p:nvSpPr>
          <p:cNvPr id="17510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7CEE45FC-925A-477C-A4CB-B3411A28443E}" type="slidenum">
              <a:rPr lang="de-CH" sz="1200"/>
              <a:pPr eaLnBrk="1" hangingPunct="1"/>
              <a:t>53</a:t>
            </a:fld>
            <a:endParaRPr lang="de-CH"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27C8BDCC-B0CB-4352-A816-48ED1A3BACBD}" type="slidenum">
              <a:rPr lang="de-DE" sz="1200"/>
              <a:pPr eaLnBrk="1" hangingPunct="1"/>
              <a:t>54</a:t>
            </a:fld>
            <a:endParaRPr lang="de-DE" sz="1200"/>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DE"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lienbildplatzhalter 1"/>
          <p:cNvSpPr>
            <a:spLocks noGrp="1" noRot="1" noChangeAspect="1" noTextEdit="1"/>
          </p:cNvSpPr>
          <p:nvPr>
            <p:ph type="sldImg"/>
          </p:nvPr>
        </p:nvSpPr>
        <p:spPr>
          <a:ln/>
        </p:spPr>
      </p:sp>
      <p:sp>
        <p:nvSpPr>
          <p:cNvPr id="1771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771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933FC330-E1B3-4329-9A91-50C31D58022F}" type="slidenum">
              <a:rPr lang="en-US" sz="1200"/>
              <a:pPr eaLnBrk="1" hangingPunct="1"/>
              <a:t>55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lienbildplatzhalter 1"/>
          <p:cNvSpPr>
            <a:spLocks noGrp="1" noRot="1" noChangeAspect="1" noTextEdit="1"/>
          </p:cNvSpPr>
          <p:nvPr>
            <p:ph type="sldImg"/>
          </p:nvPr>
        </p:nvSpPr>
        <p:spPr>
          <a:ln/>
        </p:spPr>
      </p:sp>
      <p:sp>
        <p:nvSpPr>
          <p:cNvPr id="1802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8022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9CC56006-66E2-4E2D-97EF-0718ABD1131A}" type="slidenum">
              <a:rPr lang="en-US" sz="1200"/>
              <a:pPr eaLnBrk="1" hangingPunct="1"/>
              <a:t>56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olienbildplatzhalter 1"/>
          <p:cNvSpPr>
            <a:spLocks noGrp="1" noRot="1" noChangeAspect="1" noTextEdit="1"/>
          </p:cNvSpPr>
          <p:nvPr>
            <p:ph type="sldImg"/>
          </p:nvPr>
        </p:nvSpPr>
        <p:spPr>
          <a:ln/>
        </p:spPr>
      </p:sp>
      <p:sp>
        <p:nvSpPr>
          <p:cNvPr id="17920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7920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4C5A7D4D-D2A2-4110-AF2C-97293AA36E1A}" type="slidenum">
              <a:rPr lang="en-US" sz="1200"/>
              <a:pPr eaLnBrk="1" hangingPunct="1"/>
              <a:t>57</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09749F17-088E-4C2F-8E49-40BEA199D158}" type="slidenum">
              <a:rPr lang="de-DE" sz="1200"/>
              <a:pPr eaLnBrk="1" hangingPunct="1"/>
              <a:t>58</a:t>
            </a:fld>
            <a:endParaRPr lang="de-DE" sz="1200"/>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DE"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44767741-8B43-44A3-B3C3-BDEC9EB1A422}" type="slidenum">
              <a:rPr lang="de-DE" sz="1200"/>
              <a:pPr eaLnBrk="1" hangingPunct="1"/>
              <a:t>59</a:t>
            </a:fld>
            <a:endParaRPr lang="de-DE" sz="1200"/>
          </a:p>
        </p:txBody>
      </p:sp>
      <p:sp>
        <p:nvSpPr>
          <p:cNvPr id="182275" name="Rectangle 2"/>
          <p:cNvSpPr>
            <a:spLocks noGrp="1" noRot="1" noChangeAspect="1" noChangeArrowheads="1" noTextEdit="1"/>
          </p:cNvSpPr>
          <p:nvPr>
            <p:ph type="sldImg"/>
          </p:nvPr>
        </p:nvSpPr>
        <p:spPr>
          <a:solidFill>
            <a:srgbClr val="FFFFFF"/>
          </a:solidFill>
          <a:ln/>
        </p:spPr>
      </p:sp>
      <p:sp>
        <p:nvSpPr>
          <p:cNvPr id="182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DE"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olienbildplatzhalter 1"/>
          <p:cNvSpPr>
            <a:spLocks noGrp="1" noRot="1" noChangeAspect="1" noTextEdit="1"/>
          </p:cNvSpPr>
          <p:nvPr>
            <p:ph type="sldImg"/>
          </p:nvPr>
        </p:nvSpPr>
        <p:spPr>
          <a:ln/>
        </p:spPr>
      </p:sp>
      <p:sp>
        <p:nvSpPr>
          <p:cNvPr id="1832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833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8E90635D-8270-4E92-AD27-6E166884D617}" type="slidenum">
              <a:rPr lang="en-US" sz="1200"/>
              <a:pPr eaLnBrk="1" hangingPunct="1"/>
              <a:t>60</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a:p>
        </p:txBody>
      </p:sp>
      <p:sp>
        <p:nvSpPr>
          <p:cNvPr id="4" name="Foliennummernplatzhalter 3"/>
          <p:cNvSpPr>
            <a:spLocks noGrp="1"/>
          </p:cNvSpPr>
          <p:nvPr>
            <p:ph type="sldNum" sz="quarter" idx="10"/>
          </p:nvPr>
        </p:nvSpPr>
        <p:spPr/>
        <p:txBody>
          <a:bodyPr/>
          <a:lstStyle/>
          <a:p>
            <a:fld id="{61BF4D50-0E02-4DD1-8398-A816C13F85D7}" type="slidenum">
              <a:rPr lang="de-CH" smtClean="0"/>
              <a:pPr/>
              <a:t>14</a:t>
            </a:fld>
            <a:endParaRPr lang="de-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a:ln/>
        </p:spPr>
      </p:sp>
      <p:sp>
        <p:nvSpPr>
          <p:cNvPr id="1843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843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C5B62EE7-E73B-4D4A-BA41-682D9C826D82}" type="slidenum">
              <a:rPr lang="en-US" sz="1200"/>
              <a:pPr eaLnBrk="1" hangingPunct="1"/>
              <a:t>61</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Folienbildplatzhalter 1"/>
          <p:cNvSpPr>
            <a:spLocks noGrp="1" noRot="1" noChangeAspect="1" noTextEdit="1"/>
          </p:cNvSpPr>
          <p:nvPr>
            <p:ph type="sldImg"/>
          </p:nvPr>
        </p:nvSpPr>
        <p:spPr>
          <a:ln/>
        </p:spPr>
      </p:sp>
      <p:sp>
        <p:nvSpPr>
          <p:cNvPr id="18534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8534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8A4FC220-3547-4B21-9891-50E382E6897F}" type="slidenum">
              <a:rPr lang="en-US" sz="1200"/>
              <a:pPr eaLnBrk="1" hangingPunct="1"/>
              <a:t>62</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a:ln/>
        </p:spPr>
      </p:sp>
      <p:sp>
        <p:nvSpPr>
          <p:cNvPr id="18637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8637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72027919-B7D5-4CEA-A780-E08636A63B07}" type="slidenum">
              <a:rPr lang="en-US" sz="1200"/>
              <a:pPr eaLnBrk="1" hangingPunct="1"/>
              <a:t>63</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Folienbildplatzhalter 1"/>
          <p:cNvSpPr>
            <a:spLocks noGrp="1" noRot="1" noChangeAspect="1" noTextEdit="1"/>
          </p:cNvSpPr>
          <p:nvPr>
            <p:ph type="sldImg"/>
          </p:nvPr>
        </p:nvSpPr>
        <p:spPr>
          <a:ln/>
        </p:spPr>
      </p:sp>
      <p:sp>
        <p:nvSpPr>
          <p:cNvPr id="1873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873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8A5CB52E-FFB0-4C32-A5FE-644890F4B59D}" type="slidenum">
              <a:rPr lang="en-US" sz="1200"/>
              <a:pPr eaLnBrk="1" hangingPunct="1"/>
              <a:t>64</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lienbildplatzhalter 1"/>
          <p:cNvSpPr>
            <a:spLocks noGrp="1" noRot="1" noChangeAspect="1" noTextEdit="1"/>
          </p:cNvSpPr>
          <p:nvPr>
            <p:ph type="sldImg"/>
          </p:nvPr>
        </p:nvSpPr>
        <p:spPr>
          <a:ln/>
        </p:spPr>
      </p:sp>
      <p:sp>
        <p:nvSpPr>
          <p:cNvPr id="188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8842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CC67F29E-1DF2-45BC-B477-10CCA331FBC2}" type="slidenum">
              <a:rPr lang="en-US" sz="1200"/>
              <a:pPr eaLnBrk="1" hangingPunct="1"/>
              <a:t>65</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Folienbildplatzhalter 1"/>
          <p:cNvSpPr>
            <a:spLocks noGrp="1" noRot="1" noChangeAspect="1" noTextEdit="1"/>
          </p:cNvSpPr>
          <p:nvPr>
            <p:ph type="sldImg"/>
          </p:nvPr>
        </p:nvSpPr>
        <p:spPr>
          <a:ln/>
        </p:spPr>
      </p:sp>
      <p:sp>
        <p:nvSpPr>
          <p:cNvPr id="18944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8944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65F60837-EBAB-48B3-9450-8BA727A5E35B}" type="slidenum">
              <a:rPr lang="en-US" sz="1200"/>
              <a:pPr eaLnBrk="1" hangingPunct="1"/>
              <a:t>66</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Folienbildplatzhalter 1"/>
          <p:cNvSpPr>
            <a:spLocks noGrp="1" noRot="1" noChangeAspect="1" noTextEdit="1"/>
          </p:cNvSpPr>
          <p:nvPr>
            <p:ph type="sldImg"/>
          </p:nvPr>
        </p:nvSpPr>
        <p:spPr>
          <a:ln/>
        </p:spPr>
      </p:sp>
      <p:sp>
        <p:nvSpPr>
          <p:cNvPr id="1904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904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FECC5B28-2D07-4884-B3CF-18F369519FC7}" type="slidenum">
              <a:rPr lang="en-US" sz="1200"/>
              <a:pPr eaLnBrk="1" hangingPunct="1"/>
              <a:t>67</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Folienbildplatzhalter 1"/>
          <p:cNvSpPr>
            <a:spLocks noGrp="1" noRot="1" noChangeAspect="1" noTextEdit="1"/>
          </p:cNvSpPr>
          <p:nvPr>
            <p:ph type="sldImg"/>
          </p:nvPr>
        </p:nvSpPr>
        <p:spPr>
          <a:ln/>
        </p:spPr>
      </p:sp>
      <p:sp>
        <p:nvSpPr>
          <p:cNvPr id="1914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914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5F683509-AD6E-4E11-ACB9-A78013C610BE}" type="slidenum">
              <a:rPr lang="en-US" sz="1200"/>
              <a:pPr eaLnBrk="1" hangingPunct="1"/>
              <a:t>68</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lienbildplatzhalter 1"/>
          <p:cNvSpPr>
            <a:spLocks noGrp="1" noRot="1" noChangeAspect="1" noTextEdit="1"/>
          </p:cNvSpPr>
          <p:nvPr>
            <p:ph type="sldImg"/>
          </p:nvPr>
        </p:nvSpPr>
        <p:spPr>
          <a:ln/>
        </p:spPr>
      </p:sp>
      <p:sp>
        <p:nvSpPr>
          <p:cNvPr id="1925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925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2A41A56F-3DDC-4115-94C0-42E57D72196A}" type="slidenum">
              <a:rPr lang="en-US" sz="1200"/>
              <a:pPr eaLnBrk="1" hangingPunct="1"/>
              <a:t>69</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lienbildplatzhalter 1"/>
          <p:cNvSpPr>
            <a:spLocks noGrp="1" noRot="1" noChangeAspect="1" noTextEdit="1"/>
          </p:cNvSpPr>
          <p:nvPr>
            <p:ph type="sldImg"/>
          </p:nvPr>
        </p:nvSpPr>
        <p:spPr>
          <a:ln/>
        </p:spPr>
      </p:sp>
      <p:sp>
        <p:nvSpPr>
          <p:cNvPr id="1935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9354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D4A1D98E-8625-4378-BE72-F9CDE16164C1}" type="slidenum">
              <a:rPr lang="en-US" sz="1200"/>
              <a:pPr eaLnBrk="1" hangingPunct="1"/>
              <a:t>70</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lienbildplatzhalter 1"/>
          <p:cNvSpPr>
            <a:spLocks noGrp="1" noRot="1" noChangeAspect="1" noTextEdit="1"/>
          </p:cNvSpPr>
          <p:nvPr>
            <p:ph type="sldImg"/>
          </p:nvPr>
        </p:nvSpPr>
        <p:spPr>
          <a:ln/>
        </p:spPr>
      </p:sp>
      <p:sp>
        <p:nvSpPr>
          <p:cNvPr id="1505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5053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606EAEC4-1230-4B4D-A58E-938B94C4A2E1}" type="slidenum">
              <a:rPr lang="de-CH" sz="1200"/>
              <a:pPr eaLnBrk="1" hangingPunct="1"/>
              <a:t>27</a:t>
            </a:fld>
            <a:endParaRPr lang="de-CH"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Folienbildplatzhalter 1"/>
          <p:cNvSpPr>
            <a:spLocks noGrp="1" noRot="1" noChangeAspect="1" noTextEdit="1"/>
          </p:cNvSpPr>
          <p:nvPr>
            <p:ph type="sldImg"/>
          </p:nvPr>
        </p:nvSpPr>
        <p:spPr>
          <a:ln/>
        </p:spPr>
      </p:sp>
      <p:sp>
        <p:nvSpPr>
          <p:cNvPr id="1945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945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E5C4B73D-3618-42A0-B627-1B055AFA1338}" type="slidenum">
              <a:rPr lang="en-US" sz="1200"/>
              <a:pPr eaLnBrk="1" hangingPunct="1"/>
              <a:t>74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Folienbildplatzhalter 1"/>
          <p:cNvSpPr>
            <a:spLocks noGrp="1" noRot="1" noChangeAspect="1" noTextEdit="1"/>
          </p:cNvSpPr>
          <p:nvPr>
            <p:ph type="sldImg"/>
          </p:nvPr>
        </p:nvSpPr>
        <p:spPr>
          <a:ln/>
        </p:spPr>
      </p:sp>
      <p:sp>
        <p:nvSpPr>
          <p:cNvPr id="15155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smtClean="0">
              <a:latin typeface="Times New Roman" pitchFamily="18" charset="0"/>
            </a:endParaRPr>
          </a:p>
        </p:txBody>
      </p:sp>
      <p:sp>
        <p:nvSpPr>
          <p:cNvPr id="15155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57" eaLnBrk="0" hangingPunct="0">
              <a:defRPr sz="2400">
                <a:solidFill>
                  <a:schemeClr val="tx1"/>
                </a:solidFill>
                <a:latin typeface="Times New Roman" pitchFamily="18" charset="0"/>
              </a:defRPr>
            </a:lvl1pPr>
            <a:lvl2pPr marL="742877" indent="-285722" defTabSz="946057" eaLnBrk="0" hangingPunct="0">
              <a:defRPr sz="2400">
                <a:solidFill>
                  <a:schemeClr val="tx1"/>
                </a:solidFill>
                <a:latin typeface="Times New Roman" pitchFamily="18" charset="0"/>
              </a:defRPr>
            </a:lvl2pPr>
            <a:lvl3pPr marL="1142888" indent="-228578" defTabSz="946057" eaLnBrk="0" hangingPunct="0">
              <a:defRPr sz="2400">
                <a:solidFill>
                  <a:schemeClr val="tx1"/>
                </a:solidFill>
                <a:latin typeface="Times New Roman" pitchFamily="18" charset="0"/>
              </a:defRPr>
            </a:lvl3pPr>
            <a:lvl4pPr marL="1600043" indent="-228578" defTabSz="946057" eaLnBrk="0" hangingPunct="0">
              <a:defRPr sz="2400">
                <a:solidFill>
                  <a:schemeClr val="tx1"/>
                </a:solidFill>
                <a:latin typeface="Times New Roman" pitchFamily="18" charset="0"/>
              </a:defRPr>
            </a:lvl4pPr>
            <a:lvl5pPr marL="2057198" indent="-228578" defTabSz="946057" eaLnBrk="0" hangingPunct="0">
              <a:defRPr sz="2400">
                <a:solidFill>
                  <a:schemeClr val="tx1"/>
                </a:solidFill>
                <a:latin typeface="Times New Roman" pitchFamily="18" charset="0"/>
              </a:defRPr>
            </a:lvl5pPr>
            <a:lvl6pPr marL="2514353" indent="-228578" defTabSz="946057" eaLnBrk="0" fontAlgn="base" hangingPunct="0">
              <a:spcBef>
                <a:spcPct val="0"/>
              </a:spcBef>
              <a:spcAft>
                <a:spcPct val="0"/>
              </a:spcAft>
              <a:defRPr sz="2400">
                <a:solidFill>
                  <a:schemeClr val="tx1"/>
                </a:solidFill>
                <a:latin typeface="Times New Roman" pitchFamily="18" charset="0"/>
              </a:defRPr>
            </a:lvl6pPr>
            <a:lvl7pPr marL="2971509" indent="-228578" defTabSz="946057" eaLnBrk="0" fontAlgn="base" hangingPunct="0">
              <a:spcBef>
                <a:spcPct val="0"/>
              </a:spcBef>
              <a:spcAft>
                <a:spcPct val="0"/>
              </a:spcAft>
              <a:defRPr sz="2400">
                <a:solidFill>
                  <a:schemeClr val="tx1"/>
                </a:solidFill>
                <a:latin typeface="Times New Roman" pitchFamily="18" charset="0"/>
              </a:defRPr>
            </a:lvl7pPr>
            <a:lvl8pPr marL="3428664" indent="-228578" defTabSz="946057" eaLnBrk="0" fontAlgn="base" hangingPunct="0">
              <a:spcBef>
                <a:spcPct val="0"/>
              </a:spcBef>
              <a:spcAft>
                <a:spcPct val="0"/>
              </a:spcAft>
              <a:defRPr sz="2400">
                <a:solidFill>
                  <a:schemeClr val="tx1"/>
                </a:solidFill>
                <a:latin typeface="Times New Roman" pitchFamily="18" charset="0"/>
              </a:defRPr>
            </a:lvl8pPr>
            <a:lvl9pPr marL="3885819" indent="-228578" defTabSz="946057" eaLnBrk="0" fontAlgn="base" hangingPunct="0">
              <a:spcBef>
                <a:spcPct val="0"/>
              </a:spcBef>
              <a:spcAft>
                <a:spcPct val="0"/>
              </a:spcAft>
              <a:defRPr sz="2400">
                <a:solidFill>
                  <a:schemeClr val="tx1"/>
                </a:solidFill>
                <a:latin typeface="Times New Roman" pitchFamily="18" charset="0"/>
              </a:defRPr>
            </a:lvl9pPr>
          </a:lstStyle>
          <a:p>
            <a:pPr eaLnBrk="1" hangingPunct="1"/>
            <a:fld id="{88241F6B-9912-41D9-AAA9-D983EB3A5C99}" type="slidenum">
              <a:rPr lang="de-CH" sz="1200"/>
              <a:pPr eaLnBrk="1" hangingPunct="1"/>
              <a:t>28</a:t>
            </a:fld>
            <a:endParaRPr lang="de-CH"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smtClean="0"/>
          </a:p>
        </p:txBody>
      </p:sp>
      <p:sp>
        <p:nvSpPr>
          <p:cNvPr id="542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33976" indent="-320760">
              <a:defRPr>
                <a:solidFill>
                  <a:schemeClr val="tx1"/>
                </a:solidFill>
                <a:latin typeface="Arial" charset="0"/>
              </a:defRPr>
            </a:lvl2pPr>
            <a:lvl3pPr marL="1283041" indent="-256608">
              <a:defRPr>
                <a:solidFill>
                  <a:schemeClr val="tx1"/>
                </a:solidFill>
                <a:latin typeface="Arial" charset="0"/>
              </a:defRPr>
            </a:lvl3pPr>
            <a:lvl4pPr marL="1796256" indent="-256608">
              <a:defRPr>
                <a:solidFill>
                  <a:schemeClr val="tx1"/>
                </a:solidFill>
                <a:latin typeface="Arial" charset="0"/>
              </a:defRPr>
            </a:lvl4pPr>
            <a:lvl5pPr marL="2309473" indent="-256608">
              <a:defRPr>
                <a:solidFill>
                  <a:schemeClr val="tx1"/>
                </a:solidFill>
                <a:latin typeface="Arial" charset="0"/>
              </a:defRPr>
            </a:lvl5pPr>
            <a:lvl6pPr marL="2822689" indent="-256608" fontAlgn="base">
              <a:spcBef>
                <a:spcPct val="0"/>
              </a:spcBef>
              <a:spcAft>
                <a:spcPct val="0"/>
              </a:spcAft>
              <a:defRPr>
                <a:solidFill>
                  <a:schemeClr val="tx1"/>
                </a:solidFill>
                <a:latin typeface="Arial" charset="0"/>
              </a:defRPr>
            </a:lvl6pPr>
            <a:lvl7pPr marL="3335905" indent="-256608" fontAlgn="base">
              <a:spcBef>
                <a:spcPct val="0"/>
              </a:spcBef>
              <a:spcAft>
                <a:spcPct val="0"/>
              </a:spcAft>
              <a:defRPr>
                <a:solidFill>
                  <a:schemeClr val="tx1"/>
                </a:solidFill>
                <a:latin typeface="Arial" charset="0"/>
              </a:defRPr>
            </a:lvl7pPr>
            <a:lvl8pPr marL="3849122" indent="-256608" fontAlgn="base">
              <a:spcBef>
                <a:spcPct val="0"/>
              </a:spcBef>
              <a:spcAft>
                <a:spcPct val="0"/>
              </a:spcAft>
              <a:defRPr>
                <a:solidFill>
                  <a:schemeClr val="tx1"/>
                </a:solidFill>
                <a:latin typeface="Arial" charset="0"/>
              </a:defRPr>
            </a:lvl8pPr>
            <a:lvl9pPr marL="4362338" indent="-256608" fontAlgn="base">
              <a:spcBef>
                <a:spcPct val="0"/>
              </a:spcBef>
              <a:spcAft>
                <a:spcPct val="0"/>
              </a:spcAft>
              <a:defRPr>
                <a:solidFill>
                  <a:schemeClr val="tx1"/>
                </a:solidFill>
                <a:latin typeface="Arial" charset="0"/>
              </a:defRPr>
            </a:lvl9pPr>
          </a:lstStyle>
          <a:p>
            <a:pPr fontAlgn="base">
              <a:spcBef>
                <a:spcPct val="0"/>
              </a:spcBef>
              <a:spcAft>
                <a:spcPct val="0"/>
              </a:spcAft>
            </a:pPr>
            <a:fld id="{5927E317-6CB0-4119-A0FC-B7646BC86050}" type="slidenum">
              <a:rPr lang="de-CH">
                <a:latin typeface="Calibri" pitchFamily="34" charset="0"/>
              </a:rPr>
              <a:pPr fontAlgn="base">
                <a:spcBef>
                  <a:spcPct val="0"/>
                </a:spcBef>
                <a:spcAft>
                  <a:spcPct val="0"/>
                </a:spcAft>
              </a:pPr>
              <a:t>29</a:t>
            </a:fld>
            <a:endParaRPr lang="de-CH">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smtClean="0">
              <a:latin typeface="Times New Roman" pitchFamily="18" charset="0"/>
            </a:endParaRPr>
          </a:p>
        </p:txBody>
      </p:sp>
      <p:sp>
        <p:nvSpPr>
          <p:cNvPr id="553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17523">
              <a:defRPr>
                <a:solidFill>
                  <a:schemeClr val="tx1"/>
                </a:solidFill>
                <a:latin typeface="Arial" charset="0"/>
              </a:defRPr>
            </a:lvl1pPr>
            <a:lvl2pPr marL="833976" indent="-320760" defTabSz="1017523">
              <a:defRPr>
                <a:solidFill>
                  <a:schemeClr val="tx1"/>
                </a:solidFill>
                <a:latin typeface="Arial" charset="0"/>
              </a:defRPr>
            </a:lvl2pPr>
            <a:lvl3pPr marL="1283041" indent="-256608" defTabSz="1017523">
              <a:defRPr>
                <a:solidFill>
                  <a:schemeClr val="tx1"/>
                </a:solidFill>
                <a:latin typeface="Arial" charset="0"/>
              </a:defRPr>
            </a:lvl3pPr>
            <a:lvl4pPr marL="1796256" indent="-256608" defTabSz="1017523">
              <a:defRPr>
                <a:solidFill>
                  <a:schemeClr val="tx1"/>
                </a:solidFill>
                <a:latin typeface="Arial" charset="0"/>
              </a:defRPr>
            </a:lvl4pPr>
            <a:lvl5pPr marL="2309473" indent="-256608" defTabSz="1017523">
              <a:defRPr>
                <a:solidFill>
                  <a:schemeClr val="tx1"/>
                </a:solidFill>
                <a:latin typeface="Arial" charset="0"/>
              </a:defRPr>
            </a:lvl5pPr>
            <a:lvl6pPr marL="2822689" indent="-256608" defTabSz="1017523" fontAlgn="base">
              <a:spcBef>
                <a:spcPct val="0"/>
              </a:spcBef>
              <a:spcAft>
                <a:spcPct val="0"/>
              </a:spcAft>
              <a:defRPr>
                <a:solidFill>
                  <a:schemeClr val="tx1"/>
                </a:solidFill>
                <a:latin typeface="Arial" charset="0"/>
              </a:defRPr>
            </a:lvl6pPr>
            <a:lvl7pPr marL="3335905" indent="-256608" defTabSz="1017523" fontAlgn="base">
              <a:spcBef>
                <a:spcPct val="0"/>
              </a:spcBef>
              <a:spcAft>
                <a:spcPct val="0"/>
              </a:spcAft>
              <a:defRPr>
                <a:solidFill>
                  <a:schemeClr val="tx1"/>
                </a:solidFill>
                <a:latin typeface="Arial" charset="0"/>
              </a:defRPr>
            </a:lvl7pPr>
            <a:lvl8pPr marL="3849122" indent="-256608" defTabSz="1017523" fontAlgn="base">
              <a:spcBef>
                <a:spcPct val="0"/>
              </a:spcBef>
              <a:spcAft>
                <a:spcPct val="0"/>
              </a:spcAft>
              <a:defRPr>
                <a:solidFill>
                  <a:schemeClr val="tx1"/>
                </a:solidFill>
                <a:latin typeface="Arial" charset="0"/>
              </a:defRPr>
            </a:lvl8pPr>
            <a:lvl9pPr marL="4362338" indent="-256608" defTabSz="1017523" fontAlgn="base">
              <a:spcBef>
                <a:spcPct val="0"/>
              </a:spcBef>
              <a:spcAft>
                <a:spcPct val="0"/>
              </a:spcAft>
              <a:defRPr>
                <a:solidFill>
                  <a:schemeClr val="tx1"/>
                </a:solidFill>
                <a:latin typeface="Arial" charset="0"/>
              </a:defRPr>
            </a:lvl9pPr>
          </a:lstStyle>
          <a:p>
            <a:pPr fontAlgn="base">
              <a:spcBef>
                <a:spcPct val="0"/>
              </a:spcBef>
              <a:spcAft>
                <a:spcPct val="0"/>
              </a:spcAft>
            </a:pPr>
            <a:fld id="{09148896-FA07-4C76-A657-A26A4AF50267}" type="slidenum">
              <a:rPr lang="de-CH">
                <a:solidFill>
                  <a:srgbClr val="000000"/>
                </a:solidFill>
                <a:latin typeface="Times New Roman" pitchFamily="18" charset="0"/>
              </a:rPr>
              <a:pPr fontAlgn="base">
                <a:spcBef>
                  <a:spcPct val="0"/>
                </a:spcBef>
                <a:spcAft>
                  <a:spcPct val="0"/>
                </a:spcAft>
              </a:pPr>
              <a:t>30</a:t>
            </a:fld>
            <a:endParaRPr lang="de-CH">
              <a:solidFill>
                <a:srgbClr val="000000"/>
              </a:solidFill>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smtClean="0">
              <a:latin typeface="Times New Roman" pitchFamily="18" charset="0"/>
            </a:endParaRPr>
          </a:p>
        </p:txBody>
      </p:sp>
      <p:sp>
        <p:nvSpPr>
          <p:cNvPr id="573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17523">
              <a:defRPr>
                <a:solidFill>
                  <a:schemeClr val="tx1"/>
                </a:solidFill>
                <a:latin typeface="Arial" charset="0"/>
              </a:defRPr>
            </a:lvl1pPr>
            <a:lvl2pPr marL="833976" indent="-320760" defTabSz="1017523">
              <a:defRPr>
                <a:solidFill>
                  <a:schemeClr val="tx1"/>
                </a:solidFill>
                <a:latin typeface="Arial" charset="0"/>
              </a:defRPr>
            </a:lvl2pPr>
            <a:lvl3pPr marL="1283041" indent="-256608" defTabSz="1017523">
              <a:defRPr>
                <a:solidFill>
                  <a:schemeClr val="tx1"/>
                </a:solidFill>
                <a:latin typeface="Arial" charset="0"/>
              </a:defRPr>
            </a:lvl3pPr>
            <a:lvl4pPr marL="1796256" indent="-256608" defTabSz="1017523">
              <a:defRPr>
                <a:solidFill>
                  <a:schemeClr val="tx1"/>
                </a:solidFill>
                <a:latin typeface="Arial" charset="0"/>
              </a:defRPr>
            </a:lvl4pPr>
            <a:lvl5pPr marL="2309473" indent="-256608" defTabSz="1017523">
              <a:defRPr>
                <a:solidFill>
                  <a:schemeClr val="tx1"/>
                </a:solidFill>
                <a:latin typeface="Arial" charset="0"/>
              </a:defRPr>
            </a:lvl5pPr>
            <a:lvl6pPr marL="2822689" indent="-256608" defTabSz="1017523" fontAlgn="base">
              <a:spcBef>
                <a:spcPct val="0"/>
              </a:spcBef>
              <a:spcAft>
                <a:spcPct val="0"/>
              </a:spcAft>
              <a:defRPr>
                <a:solidFill>
                  <a:schemeClr val="tx1"/>
                </a:solidFill>
                <a:latin typeface="Arial" charset="0"/>
              </a:defRPr>
            </a:lvl6pPr>
            <a:lvl7pPr marL="3335905" indent="-256608" defTabSz="1017523" fontAlgn="base">
              <a:spcBef>
                <a:spcPct val="0"/>
              </a:spcBef>
              <a:spcAft>
                <a:spcPct val="0"/>
              </a:spcAft>
              <a:defRPr>
                <a:solidFill>
                  <a:schemeClr val="tx1"/>
                </a:solidFill>
                <a:latin typeface="Arial" charset="0"/>
              </a:defRPr>
            </a:lvl7pPr>
            <a:lvl8pPr marL="3849122" indent="-256608" defTabSz="1017523" fontAlgn="base">
              <a:spcBef>
                <a:spcPct val="0"/>
              </a:spcBef>
              <a:spcAft>
                <a:spcPct val="0"/>
              </a:spcAft>
              <a:defRPr>
                <a:solidFill>
                  <a:schemeClr val="tx1"/>
                </a:solidFill>
                <a:latin typeface="Arial" charset="0"/>
              </a:defRPr>
            </a:lvl8pPr>
            <a:lvl9pPr marL="4362338" indent="-256608" defTabSz="1017523" fontAlgn="base">
              <a:spcBef>
                <a:spcPct val="0"/>
              </a:spcBef>
              <a:spcAft>
                <a:spcPct val="0"/>
              </a:spcAft>
              <a:defRPr>
                <a:solidFill>
                  <a:schemeClr val="tx1"/>
                </a:solidFill>
                <a:latin typeface="Arial" charset="0"/>
              </a:defRPr>
            </a:lvl9pPr>
          </a:lstStyle>
          <a:p>
            <a:pPr fontAlgn="base">
              <a:spcBef>
                <a:spcPct val="0"/>
              </a:spcBef>
              <a:spcAft>
                <a:spcPct val="0"/>
              </a:spcAft>
            </a:pPr>
            <a:fld id="{E0FDC99D-562E-4F29-BBA0-C5CCD59734C9}" type="slidenum">
              <a:rPr lang="de-CH">
                <a:solidFill>
                  <a:srgbClr val="000000"/>
                </a:solidFill>
                <a:latin typeface="Times New Roman" pitchFamily="18" charset="0"/>
              </a:rPr>
              <a:pPr fontAlgn="base">
                <a:spcBef>
                  <a:spcPct val="0"/>
                </a:spcBef>
                <a:spcAft>
                  <a:spcPct val="0"/>
                </a:spcAft>
              </a:pPr>
              <a:t>31</a:t>
            </a:fld>
            <a:endParaRPr lang="de-CH">
              <a:solidFill>
                <a:srgbClr val="000000"/>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CH" smtClean="0">
              <a:latin typeface="Times New Roman" pitchFamily="18" charset="0"/>
            </a:endParaRPr>
          </a:p>
        </p:txBody>
      </p:sp>
      <p:sp>
        <p:nvSpPr>
          <p:cNvPr id="593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17523">
              <a:defRPr>
                <a:solidFill>
                  <a:schemeClr val="tx1"/>
                </a:solidFill>
                <a:latin typeface="Arial" charset="0"/>
              </a:defRPr>
            </a:lvl1pPr>
            <a:lvl2pPr marL="833976" indent="-320760" defTabSz="1017523">
              <a:defRPr>
                <a:solidFill>
                  <a:schemeClr val="tx1"/>
                </a:solidFill>
                <a:latin typeface="Arial" charset="0"/>
              </a:defRPr>
            </a:lvl2pPr>
            <a:lvl3pPr marL="1283041" indent="-256608" defTabSz="1017523">
              <a:defRPr>
                <a:solidFill>
                  <a:schemeClr val="tx1"/>
                </a:solidFill>
                <a:latin typeface="Arial" charset="0"/>
              </a:defRPr>
            </a:lvl3pPr>
            <a:lvl4pPr marL="1796256" indent="-256608" defTabSz="1017523">
              <a:defRPr>
                <a:solidFill>
                  <a:schemeClr val="tx1"/>
                </a:solidFill>
                <a:latin typeface="Arial" charset="0"/>
              </a:defRPr>
            </a:lvl4pPr>
            <a:lvl5pPr marL="2309473" indent="-256608" defTabSz="1017523">
              <a:defRPr>
                <a:solidFill>
                  <a:schemeClr val="tx1"/>
                </a:solidFill>
                <a:latin typeface="Arial" charset="0"/>
              </a:defRPr>
            </a:lvl5pPr>
            <a:lvl6pPr marL="2822689" indent="-256608" defTabSz="1017523" fontAlgn="base">
              <a:spcBef>
                <a:spcPct val="0"/>
              </a:spcBef>
              <a:spcAft>
                <a:spcPct val="0"/>
              </a:spcAft>
              <a:defRPr>
                <a:solidFill>
                  <a:schemeClr val="tx1"/>
                </a:solidFill>
                <a:latin typeface="Arial" charset="0"/>
              </a:defRPr>
            </a:lvl6pPr>
            <a:lvl7pPr marL="3335905" indent="-256608" defTabSz="1017523" fontAlgn="base">
              <a:spcBef>
                <a:spcPct val="0"/>
              </a:spcBef>
              <a:spcAft>
                <a:spcPct val="0"/>
              </a:spcAft>
              <a:defRPr>
                <a:solidFill>
                  <a:schemeClr val="tx1"/>
                </a:solidFill>
                <a:latin typeface="Arial" charset="0"/>
              </a:defRPr>
            </a:lvl7pPr>
            <a:lvl8pPr marL="3849122" indent="-256608" defTabSz="1017523" fontAlgn="base">
              <a:spcBef>
                <a:spcPct val="0"/>
              </a:spcBef>
              <a:spcAft>
                <a:spcPct val="0"/>
              </a:spcAft>
              <a:defRPr>
                <a:solidFill>
                  <a:schemeClr val="tx1"/>
                </a:solidFill>
                <a:latin typeface="Arial" charset="0"/>
              </a:defRPr>
            </a:lvl8pPr>
            <a:lvl9pPr marL="4362338" indent="-256608" defTabSz="1017523" fontAlgn="base">
              <a:spcBef>
                <a:spcPct val="0"/>
              </a:spcBef>
              <a:spcAft>
                <a:spcPct val="0"/>
              </a:spcAft>
              <a:defRPr>
                <a:solidFill>
                  <a:schemeClr val="tx1"/>
                </a:solidFill>
                <a:latin typeface="Arial" charset="0"/>
              </a:defRPr>
            </a:lvl9pPr>
          </a:lstStyle>
          <a:p>
            <a:pPr fontAlgn="base">
              <a:spcBef>
                <a:spcPct val="0"/>
              </a:spcBef>
              <a:spcAft>
                <a:spcPct val="0"/>
              </a:spcAft>
            </a:pPr>
            <a:fld id="{37AE6CA2-C58D-4D1B-8383-C61FD8414F6F}" type="slidenum">
              <a:rPr lang="de-CH">
                <a:solidFill>
                  <a:srgbClr val="000000"/>
                </a:solidFill>
                <a:latin typeface="Times New Roman" pitchFamily="18" charset="0"/>
              </a:rPr>
              <a:pPr fontAlgn="base">
                <a:spcBef>
                  <a:spcPct val="0"/>
                </a:spcBef>
                <a:spcAft>
                  <a:spcPct val="0"/>
                </a:spcAft>
              </a:pPr>
              <a:t>32</a:t>
            </a:fld>
            <a:endParaRPr lang="de-CH">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31130" y="2040757"/>
            <a:ext cx="8073119" cy="584775"/>
          </a:xfrm>
        </p:spPr>
        <p:txBody>
          <a:bodyPr wrap="square" lIns="0" rIns="0" anchor="t" anchorCtr="0">
            <a:spAutoFit/>
          </a:bodyPr>
          <a:lstStyle>
            <a:lvl1pPr algn="l">
              <a:defRPr sz="3200">
                <a:latin typeface="Arial" pitchFamily="34" charset="0"/>
                <a:cs typeface="Arial" pitchFamily="34" charset="0"/>
              </a:defRPr>
            </a:lvl1pPr>
          </a:lstStyle>
          <a:p>
            <a:r>
              <a:rPr lang="de-DE" smtClean="0"/>
              <a:t>Titelmasterformat durch Klicken bearbeiten</a:t>
            </a:r>
            <a:endParaRPr lang="de-CH" dirty="0"/>
          </a:p>
        </p:txBody>
      </p:sp>
      <p:sp>
        <p:nvSpPr>
          <p:cNvPr id="3" name="Untertitel 2"/>
          <p:cNvSpPr>
            <a:spLocks noGrp="1"/>
          </p:cNvSpPr>
          <p:nvPr>
            <p:ph type="subTitle" idx="1" hasCustomPrompt="1"/>
          </p:nvPr>
        </p:nvSpPr>
        <p:spPr>
          <a:xfrm>
            <a:off x="539750" y="3863872"/>
            <a:ext cx="8064500" cy="646331"/>
          </a:xfrm>
        </p:spPr>
        <p:txBody>
          <a:bodyPr wrap="square" lIns="0" rIns="0">
            <a:spAutoFit/>
          </a:bodyPr>
          <a:lstStyle>
            <a:lvl1pPr marL="0" indent="0" algn="l">
              <a:buNone/>
              <a:defRPr sz="1800"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Untertitel</a:t>
            </a:r>
            <a:br>
              <a:rPr lang="de-DE" dirty="0" smtClean="0"/>
            </a:br>
            <a:r>
              <a:rPr lang="de-DE" dirty="0" smtClean="0"/>
              <a:t>evtl. Datum</a:t>
            </a:r>
            <a:endParaRPr lang="de-CH" dirty="0"/>
          </a:p>
        </p:txBody>
      </p:sp>
      <p:pic>
        <p:nvPicPr>
          <p:cNvPr id="1027" name="Picture 18" descr="SP_b_rgb">
            <a:hlinkClick r:id="" action="ppaction://noaction"/>
          </p:cNvPr>
          <p:cNvPicPr>
            <a:picLocks noChangeAspect="1" noChangeArrowheads="1"/>
          </p:cNvPicPr>
          <p:nvPr/>
        </p:nvPicPr>
        <p:blipFill>
          <a:blip r:embed="rId2" cstate="print"/>
          <a:srcRect/>
          <a:stretch>
            <a:fillRect/>
          </a:stretch>
        </p:blipFill>
        <p:spPr bwMode="auto">
          <a:xfrm>
            <a:off x="539750" y="6335619"/>
            <a:ext cx="1295400" cy="323850"/>
          </a:xfrm>
          <a:prstGeom prst="rect">
            <a:avLst/>
          </a:prstGeom>
          <a:noFill/>
          <a:ln w="9525">
            <a:noFill/>
            <a:miter lim="800000"/>
            <a:headEnd/>
            <a:tailEnd/>
          </a:ln>
        </p:spPr>
      </p:pic>
      <p:pic>
        <p:nvPicPr>
          <p:cNvPr id="5" name="Picture 18" descr="SP_b_rgb">
            <a:hlinkClick r:id="" action="ppaction://noaction"/>
          </p:cNvPr>
          <p:cNvPicPr>
            <a:picLocks noChangeAspect="1" noChangeArrowheads="1"/>
          </p:cNvPicPr>
          <p:nvPr userDrawn="1"/>
        </p:nvPicPr>
        <p:blipFill>
          <a:blip r:embed="rId2" cstate="print"/>
          <a:srcRect/>
          <a:stretch>
            <a:fillRect/>
          </a:stretch>
        </p:blipFill>
        <p:spPr bwMode="auto">
          <a:xfrm>
            <a:off x="539750" y="6335619"/>
            <a:ext cx="1295400" cy="32385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wb ohne Bi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549982" y="6544593"/>
            <a:ext cx="388912" cy="153888"/>
          </a:xfrm>
        </p:spPr>
        <p:txBody>
          <a:bodyPr/>
          <a:lstStyle>
            <a:lvl1pPr algn="l">
              <a:defRPr/>
            </a:lvl1pPr>
          </a:lstStyle>
          <a:p>
            <a:fld id="{F718C3EE-4BA3-41E0-B97C-99887A2E583D}" type="slidenum">
              <a:rPr lang="de-CH" smtClean="0"/>
              <a:pPr/>
              <a:t>‹Nr.›</a:t>
            </a:fld>
            <a:endParaRPr lang="de-CH"/>
          </a:p>
        </p:txBody>
      </p:sp>
      <p:sp>
        <p:nvSpPr>
          <p:cNvPr id="7" name="Titel 6"/>
          <p:cNvSpPr>
            <a:spLocks noGrp="1"/>
          </p:cNvSpPr>
          <p:nvPr>
            <p:ph type="title"/>
          </p:nvPr>
        </p:nvSpPr>
        <p:spPr/>
        <p:txBody>
          <a:bodyPr/>
          <a:lstStyle/>
          <a:p>
            <a:r>
              <a:rPr lang="de-DE" smtClean="0"/>
              <a:t>Titelmasterformat durch Klicken bearbeiten</a:t>
            </a:r>
            <a:endParaRPr lang="de-CH"/>
          </a:p>
        </p:txBody>
      </p:sp>
      <p:sp>
        <p:nvSpPr>
          <p:cNvPr id="8" name="Inhaltsplatzhalter 7"/>
          <p:cNvSpPr>
            <a:spLocks noGrp="1"/>
          </p:cNvSpPr>
          <p:nvPr>
            <p:ph sz="quarter" idx="14"/>
          </p:nvPr>
        </p:nvSpPr>
        <p:spPr>
          <a:xfrm>
            <a:off x="539750" y="1785938"/>
            <a:ext cx="8091294" cy="4251325"/>
          </a:xfrm>
        </p:spPr>
        <p:txBody>
          <a:bodyPr/>
          <a:lstStyle>
            <a:lvl1pPr>
              <a:buClr>
                <a:srgbClr val="F8890E"/>
              </a:buClr>
              <a:defRPr/>
            </a:lvl1pPr>
            <a:lvl2pPr>
              <a:buClr>
                <a:srgbClr val="F8890E"/>
              </a:buClr>
              <a:defRPr/>
            </a:lvl2pPr>
            <a:lvl3pPr>
              <a:buClr>
                <a:srgbClr val="F8890E"/>
              </a:buClr>
              <a:defRPr/>
            </a:lvl3pPr>
            <a:lvl4pPr>
              <a:buClr>
                <a:srgbClr val="F8890E"/>
              </a:buClr>
              <a:defRPr/>
            </a:lvl4pPr>
            <a:lvl5pPr>
              <a:buClr>
                <a:srgbClr val="F8890E"/>
              </a:buCl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Fußzeilenplatzhalter 10"/>
          <p:cNvSpPr>
            <a:spLocks noGrp="1"/>
          </p:cNvSpPr>
          <p:nvPr>
            <p:ph type="ftr" sz="quarter" idx="3"/>
          </p:nvPr>
        </p:nvSpPr>
        <p:spPr>
          <a:xfrm>
            <a:off x="3124200" y="6543737"/>
            <a:ext cx="2895600" cy="163395"/>
          </a:xfrm>
          <a:prstGeom prst="rect">
            <a:avLst/>
          </a:prstGeom>
        </p:spPr>
        <p:txBody>
          <a:bodyPr vert="horz" lIns="0" tIns="0" rIns="0" bIns="0" rtlCol="0" anchor="t" anchorCtr="0"/>
          <a:lstStyle>
            <a:lvl1pPr algn="ctr">
              <a:defRPr sz="1000">
                <a:solidFill>
                  <a:schemeClr val="tx1">
                    <a:tint val="75000"/>
                  </a:schemeClr>
                </a:solidFill>
                <a:latin typeface="+mn-lt"/>
              </a:defRPr>
            </a:lvl1pPr>
          </a:lstStyle>
          <a:p>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ewb 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5" name="Foliennummernplatzhalter 4"/>
          <p:cNvSpPr>
            <a:spLocks noGrp="1"/>
          </p:cNvSpPr>
          <p:nvPr>
            <p:ph type="sldNum" sz="quarter" idx="12"/>
          </p:nvPr>
        </p:nvSpPr>
        <p:spPr/>
        <p:txBody>
          <a:bodyPr/>
          <a:lstStyle/>
          <a:p>
            <a:fld id="{F718C3EE-4BA3-41E0-B97C-99887A2E583D}" type="slidenum">
              <a:rPr lang="de-CH" smtClean="0"/>
              <a:pPr/>
              <a:t>‹Nr.›</a:t>
            </a:fld>
            <a:endParaRPr lang="de-CH"/>
          </a:p>
        </p:txBody>
      </p:sp>
      <p:sp>
        <p:nvSpPr>
          <p:cNvPr id="4" name="Fußzeilenplatzhalter 10"/>
          <p:cNvSpPr>
            <a:spLocks noGrp="1"/>
          </p:cNvSpPr>
          <p:nvPr>
            <p:ph type="ftr" sz="quarter" idx="3"/>
          </p:nvPr>
        </p:nvSpPr>
        <p:spPr>
          <a:xfrm>
            <a:off x="3124200" y="6543737"/>
            <a:ext cx="2895600" cy="163395"/>
          </a:xfrm>
          <a:prstGeom prst="rect">
            <a:avLst/>
          </a:prstGeom>
        </p:spPr>
        <p:txBody>
          <a:bodyPr vert="horz" lIns="0" tIns="0" rIns="0" bIns="0" rtlCol="0" anchor="t" anchorCtr="0"/>
          <a:lstStyle>
            <a:lvl1pPr algn="ctr">
              <a:defRPr sz="1000">
                <a:solidFill>
                  <a:schemeClr val="tx1">
                    <a:tint val="75000"/>
                  </a:schemeClr>
                </a:solidFill>
                <a:latin typeface="+mn-lt"/>
              </a:defRPr>
            </a:lvl1pPr>
          </a:lstStyle>
          <a:p>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wb 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718C3EE-4BA3-41E0-B97C-99887A2E583D}" type="slidenum">
              <a:rPr lang="de-CH" smtClean="0"/>
              <a:pPr/>
              <a:t>‹Nr.›</a:t>
            </a:fld>
            <a:endParaRPr lang="de-CH"/>
          </a:p>
        </p:txBody>
      </p:sp>
      <p:sp>
        <p:nvSpPr>
          <p:cNvPr id="3" name="Fußzeilenplatzhalter 10"/>
          <p:cNvSpPr>
            <a:spLocks noGrp="1"/>
          </p:cNvSpPr>
          <p:nvPr>
            <p:ph type="ftr" sz="quarter" idx="3"/>
          </p:nvPr>
        </p:nvSpPr>
        <p:spPr>
          <a:xfrm>
            <a:off x="3124200" y="6543737"/>
            <a:ext cx="2895600" cy="163395"/>
          </a:xfrm>
          <a:prstGeom prst="rect">
            <a:avLst/>
          </a:prstGeom>
        </p:spPr>
        <p:txBody>
          <a:bodyPr vert="horz" lIns="0" tIns="0" rIns="0" bIns="0" rtlCol="0" anchor="t" anchorCtr="0"/>
          <a:lstStyle>
            <a:lvl1pPr algn="ctr">
              <a:defRPr sz="1000">
                <a:solidFill>
                  <a:schemeClr val="tx1">
                    <a:tint val="75000"/>
                  </a:schemeClr>
                </a:solidFill>
                <a:latin typeface="+mn-lt"/>
              </a:defRPr>
            </a:lvl1pPr>
          </a:lstStyle>
          <a:p>
            <a:endParaRPr lang="de-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wb ohne Bi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F718C3EE-4BA3-41E0-B97C-99887A2E583D}" type="slidenum">
              <a:rPr lang="de-CH" smtClean="0"/>
              <a:pPr/>
              <a:t>‹Nr.›</a:t>
            </a:fld>
            <a:endParaRPr lang="de-CH"/>
          </a:p>
        </p:txBody>
      </p:sp>
      <p:sp>
        <p:nvSpPr>
          <p:cNvPr id="7" name="Titel 6"/>
          <p:cNvSpPr>
            <a:spLocks noGrp="1"/>
          </p:cNvSpPr>
          <p:nvPr>
            <p:ph type="title"/>
          </p:nvPr>
        </p:nvSpPr>
        <p:spPr/>
        <p:txBody>
          <a:bodyPr/>
          <a:lstStyle/>
          <a:p>
            <a:r>
              <a:rPr lang="de-DE" smtClean="0"/>
              <a:t>Titelmasterformat durch Klicken bearbeiten</a:t>
            </a:r>
            <a:endParaRPr lang="de-CH"/>
          </a:p>
        </p:txBody>
      </p:sp>
      <p:sp>
        <p:nvSpPr>
          <p:cNvPr id="8" name="Inhaltsplatzhalter 7"/>
          <p:cNvSpPr>
            <a:spLocks noGrp="1"/>
          </p:cNvSpPr>
          <p:nvPr>
            <p:ph sz="quarter" idx="14"/>
          </p:nvPr>
        </p:nvSpPr>
        <p:spPr>
          <a:xfrm>
            <a:off x="539750" y="1785938"/>
            <a:ext cx="8091294" cy="42513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Fußzeilenplatzhalter 10"/>
          <p:cNvSpPr>
            <a:spLocks noGrp="1"/>
          </p:cNvSpPr>
          <p:nvPr>
            <p:ph type="ftr" sz="quarter" idx="3"/>
          </p:nvPr>
        </p:nvSpPr>
        <p:spPr>
          <a:xfrm>
            <a:off x="3124200" y="6543737"/>
            <a:ext cx="2895600" cy="163395"/>
          </a:xfrm>
          <a:prstGeom prst="rect">
            <a:avLst/>
          </a:prstGeom>
        </p:spPr>
        <p:txBody>
          <a:bodyPr vert="horz" lIns="0" tIns="0" rIns="0" bIns="0" rtlCol="0" anchor="t" anchorCtr="0"/>
          <a:lstStyle>
            <a:lvl1pPr algn="ctr">
              <a:defRPr sz="1000">
                <a:solidFill>
                  <a:schemeClr val="tx1">
                    <a:tint val="75000"/>
                  </a:schemeClr>
                </a:solidFill>
                <a:latin typeface="+mn-lt"/>
              </a:defRPr>
            </a:lvl1pPr>
          </a:lstStyle>
          <a:p>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341700886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33400" y="1905000"/>
            <a:ext cx="7848600" cy="1182688"/>
          </a:xfrm>
        </p:spPr>
        <p:txBody>
          <a:bodyPr/>
          <a:lstStyle/>
          <a:p>
            <a:r>
              <a:rPr lang="de-DE" smtClean="0"/>
              <a:t>Titelmasterformat durch Klicken bearbeiten</a:t>
            </a:r>
            <a:endParaRPr lang="de-CH"/>
          </a:p>
        </p:txBody>
      </p:sp>
      <p:sp>
        <p:nvSpPr>
          <p:cNvPr id="3" name="Textplatzhalter 2"/>
          <p:cNvSpPr>
            <a:spLocks noGrp="1"/>
          </p:cNvSpPr>
          <p:nvPr>
            <p:ph type="body" sz="half" idx="1"/>
          </p:nvPr>
        </p:nvSpPr>
        <p:spPr>
          <a:xfrm>
            <a:off x="533400" y="3048000"/>
            <a:ext cx="3848100" cy="2590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533900" y="3048000"/>
            <a:ext cx="3848100" cy="2590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87752185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wb mit Bild">
    <p:spTree>
      <p:nvGrpSpPr>
        <p:cNvPr id="1" name=""/>
        <p:cNvGrpSpPr/>
        <p:nvPr/>
      </p:nvGrpSpPr>
      <p:grpSpPr>
        <a:xfrm>
          <a:off x="0" y="0"/>
          <a:ext cx="0" cy="0"/>
          <a:chOff x="0" y="0"/>
          <a:chExt cx="0" cy="0"/>
        </a:xfrm>
      </p:grpSpPr>
      <p:sp>
        <p:nvSpPr>
          <p:cNvPr id="5" name="Inhaltsplatzhalter 4"/>
          <p:cNvSpPr>
            <a:spLocks noGrp="1"/>
          </p:cNvSpPr>
          <p:nvPr>
            <p:ph sz="quarter" idx="11"/>
          </p:nvPr>
        </p:nvSpPr>
        <p:spPr>
          <a:xfrm>
            <a:off x="539750" y="3074428"/>
            <a:ext cx="8064500" cy="2879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6" name="Titel 1"/>
          <p:cNvSpPr>
            <a:spLocks noGrp="1"/>
          </p:cNvSpPr>
          <p:nvPr>
            <p:ph type="ctrTitle"/>
          </p:nvPr>
        </p:nvSpPr>
        <p:spPr>
          <a:xfrm>
            <a:off x="531130" y="2040757"/>
            <a:ext cx="8073119" cy="584775"/>
          </a:xfrm>
        </p:spPr>
        <p:txBody>
          <a:bodyPr anchor="t">
            <a:spAutoFit/>
          </a:bodyPr>
          <a:lstStyle>
            <a:lvl1pPr algn="l">
              <a:defRPr sz="3200">
                <a:latin typeface="Arial" pitchFamily="34" charset="0"/>
                <a:cs typeface="Arial" pitchFamily="34" charset="0"/>
              </a:defRPr>
            </a:lvl1pPr>
          </a:lstStyle>
          <a:p>
            <a:r>
              <a:rPr lang="de-DE" smtClean="0"/>
              <a:t>Titelmasterformat durch Klicken bearbeiten</a:t>
            </a:r>
            <a:endParaRPr lang="de-CH" dirty="0"/>
          </a:p>
        </p:txBody>
      </p:sp>
      <p:sp>
        <p:nvSpPr>
          <p:cNvPr id="4" name="Foliennummernplatzhalter 2"/>
          <p:cNvSpPr>
            <a:spLocks noGrp="1"/>
          </p:cNvSpPr>
          <p:nvPr>
            <p:ph type="sldNum" sz="quarter" idx="12"/>
          </p:nvPr>
        </p:nvSpPr>
        <p:spPr>
          <a:xfrm>
            <a:off x="539750" y="6543675"/>
            <a:ext cx="295275" cy="153988"/>
          </a:xfrm>
          <a:prstGeom prst="rect">
            <a:avLst/>
          </a:prstGeom>
        </p:spPr>
        <p:txBody>
          <a:bodyPr/>
          <a:lstStyle>
            <a:lvl1pPr>
              <a:defRPr/>
            </a:lvl1pPr>
          </a:lstStyle>
          <a:p>
            <a:pPr>
              <a:defRPr/>
            </a:pPr>
            <a:fld id="{C02825B8-5888-4781-B6D2-6234348FB569}" type="slidenum">
              <a:rPr lang="de-CH"/>
              <a:pPr>
                <a:defRPr/>
              </a:pPr>
              <a:t>‹Nr.›</a:t>
            </a:fld>
            <a:endParaRPr lang="de-CH"/>
          </a:p>
        </p:txBody>
      </p:sp>
      <p:sp>
        <p:nvSpPr>
          <p:cNvPr id="7" name="Fußzeilenplatzhalter 8"/>
          <p:cNvSpPr>
            <a:spLocks noGrp="1"/>
          </p:cNvSpPr>
          <p:nvPr>
            <p:ph type="ftr" sz="quarter" idx="13"/>
          </p:nvPr>
        </p:nvSpPr>
        <p:spPr>
          <a:xfrm>
            <a:off x="3124200" y="6546850"/>
            <a:ext cx="2895600" cy="144463"/>
          </a:xfrm>
          <a:prstGeom prst="rect">
            <a:avLst/>
          </a:prstGeom>
        </p:spPr>
        <p:txBody>
          <a:bodyPr vert="horz" lIns="0" tIns="0" rIns="0" bIns="0" rtlCol="0" anchor="t" anchorCtr="0"/>
          <a:lstStyle>
            <a:lvl1pPr algn="ctr">
              <a:defRPr sz="1000">
                <a:solidFill>
                  <a:schemeClr val="tx1">
                    <a:tint val="75000"/>
                  </a:schemeClr>
                </a:solidFill>
                <a:latin typeface="Arial" pitchFamily="34" charset="0"/>
                <a:cs typeface="Arial" pitchFamily="34" charset="0"/>
              </a:defRPr>
            </a:lvl1pPr>
          </a:lstStyle>
          <a:p>
            <a:pPr>
              <a:defRPr/>
            </a:pPr>
            <a:endParaRPr lang="de-CH"/>
          </a:p>
        </p:txBody>
      </p:sp>
    </p:spTree>
    <p:extLst>
      <p:ext uri="{BB962C8B-B14F-4D97-AF65-F5344CB8AC3E}">
        <p14:creationId xmlns:p14="http://schemas.microsoft.com/office/powerpoint/2010/main" val="276658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533400" y="158750"/>
            <a:ext cx="7848600" cy="1182688"/>
          </a:xfrm>
        </p:spPr>
        <p:txBody>
          <a:bodyPr/>
          <a:lstStyle/>
          <a:p>
            <a:r>
              <a:rPr lang="de-DE" smtClean="0"/>
              <a:t>Titelmasterformat durch Klicken bearbeiten</a:t>
            </a:r>
            <a:endParaRPr lang="de-CH"/>
          </a:p>
        </p:txBody>
      </p:sp>
      <p:sp>
        <p:nvSpPr>
          <p:cNvPr id="3" name="Tabellenplatzhalter 2"/>
          <p:cNvSpPr>
            <a:spLocks noGrp="1"/>
          </p:cNvSpPr>
          <p:nvPr>
            <p:ph type="tbl" idx="1"/>
          </p:nvPr>
        </p:nvSpPr>
        <p:spPr>
          <a:xfrm>
            <a:off x="533400" y="3048000"/>
            <a:ext cx="7848600" cy="2590800"/>
          </a:xfrm>
        </p:spPr>
        <p:txBody>
          <a:bodyPr rtlCol="0">
            <a:normAutofit/>
          </a:bodyPr>
          <a:lstStyle/>
          <a:p>
            <a:pPr lvl="0"/>
            <a:endParaRPr lang="de-CH" noProof="0" dirty="0" smtClean="0"/>
          </a:p>
        </p:txBody>
      </p:sp>
      <p:sp>
        <p:nvSpPr>
          <p:cNvPr id="4" name="Rectangle 6"/>
          <p:cNvSpPr>
            <a:spLocks noGrp="1" noChangeArrowheads="1"/>
          </p:cNvSpPr>
          <p:nvPr>
            <p:ph type="sldNum" sz="quarter" idx="10"/>
          </p:nvPr>
        </p:nvSpPr>
        <p:spPr>
          <a:xfrm>
            <a:off x="468313" y="6545263"/>
            <a:ext cx="388937" cy="153987"/>
          </a:xfrm>
          <a:prstGeom prst="rect">
            <a:avLst/>
          </a:prstGeom>
        </p:spPr>
        <p:txBody>
          <a:bodyPr/>
          <a:lstStyle>
            <a:lvl1pPr fontAlgn="auto">
              <a:spcBef>
                <a:spcPts val="0"/>
              </a:spcBef>
              <a:spcAft>
                <a:spcPts val="0"/>
              </a:spcAft>
              <a:defRPr>
                <a:latin typeface="+mn-lt"/>
              </a:defRPr>
            </a:lvl1pPr>
          </a:lstStyle>
          <a:p>
            <a:pPr>
              <a:defRPr/>
            </a:pPr>
            <a:fld id="{CE230C19-B737-4643-8BCC-6005FAA6315E}" type="slidenum">
              <a:rPr lang="en-US"/>
              <a:pPr>
                <a:defRPr/>
              </a:pPr>
              <a:t>‹Nr.›</a:t>
            </a:fld>
            <a:endParaRPr lang="en-US" dirty="0"/>
          </a:p>
        </p:txBody>
      </p:sp>
    </p:spTree>
    <p:extLst>
      <p:ext uri="{BB962C8B-B14F-4D97-AF65-F5344CB8AC3E}">
        <p14:creationId xmlns:p14="http://schemas.microsoft.com/office/powerpoint/2010/main" val="1890726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 Target="../slides/slide14.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39750" y="364789"/>
            <a:ext cx="8064500" cy="492443"/>
          </a:xfrm>
          <a:prstGeom prst="rect">
            <a:avLst/>
          </a:prstGeom>
        </p:spPr>
        <p:txBody>
          <a:bodyPr vert="horz" lIns="0" tIns="0" rIns="0" bIns="0" rtlCol="0" anchor="t" anchorCtr="0">
            <a:sp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539750" y="1600201"/>
            <a:ext cx="8064500" cy="4421188"/>
          </a:xfrm>
          <a:prstGeom prst="rect">
            <a:avLst/>
          </a:prstGeom>
        </p:spPr>
        <p:txBody>
          <a:bodyPr vert="horz" lIns="0" tIns="0" rIns="0" bIns="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6" name="Foliennummernplatzhalter 5"/>
          <p:cNvSpPr>
            <a:spLocks noGrp="1"/>
          </p:cNvSpPr>
          <p:nvPr>
            <p:ph type="sldNum" sz="quarter" idx="4"/>
          </p:nvPr>
        </p:nvSpPr>
        <p:spPr>
          <a:xfrm>
            <a:off x="468208" y="6544593"/>
            <a:ext cx="388912" cy="153888"/>
          </a:xfrm>
          <a:prstGeom prst="rect">
            <a:avLst/>
          </a:prstGeom>
        </p:spPr>
        <p:txBody>
          <a:bodyPr vert="horz" wrap="square" lIns="0" tIns="0" rIns="0" bIns="0" rtlCol="0" anchor="t" anchorCtr="0">
            <a:spAutoFit/>
          </a:bodyPr>
          <a:lstStyle>
            <a:lvl1pPr algn="ctr">
              <a:defRPr sz="1000">
                <a:solidFill>
                  <a:schemeClr val="tx1">
                    <a:tint val="75000"/>
                  </a:schemeClr>
                </a:solidFill>
                <a:latin typeface="Arial" pitchFamily="34" charset="0"/>
                <a:cs typeface="Arial" pitchFamily="34" charset="0"/>
              </a:defRPr>
            </a:lvl1pPr>
          </a:lstStyle>
          <a:p>
            <a:fld id="{F718C3EE-4BA3-41E0-B97C-99887A2E583D}" type="slidenum">
              <a:rPr lang="de-CH" smtClean="0"/>
              <a:pPr/>
              <a:t>‹Nr.›</a:t>
            </a:fld>
            <a:endParaRPr lang="de-CH" dirty="0"/>
          </a:p>
        </p:txBody>
      </p:sp>
      <p:pic>
        <p:nvPicPr>
          <p:cNvPr id="7" name="Picture 12" descr="logo Kopie">
            <a:hlinkClick r:id="rId11" action="ppaction://hlinksldjump"/>
          </p:cNvPr>
          <p:cNvPicPr>
            <a:picLocks noChangeAspect="1" noChangeArrowheads="1"/>
          </p:cNvPicPr>
          <p:nvPr/>
        </p:nvPicPr>
        <p:blipFill>
          <a:blip r:embed="rId12" cstate="print"/>
          <a:srcRect/>
          <a:stretch>
            <a:fillRect/>
          </a:stretch>
        </p:blipFill>
        <p:spPr bwMode="auto">
          <a:xfrm>
            <a:off x="7683408" y="6114210"/>
            <a:ext cx="1185862" cy="565150"/>
          </a:xfrm>
          <a:prstGeom prst="rect">
            <a:avLst/>
          </a:prstGeom>
          <a:noFill/>
          <a:ln w="9525">
            <a:noFill/>
            <a:miter lim="800000"/>
            <a:headEnd/>
            <a:tailEnd/>
          </a:ln>
        </p:spPr>
      </p:pic>
      <p:pic>
        <p:nvPicPr>
          <p:cNvPr id="9" name="Picture 12" descr="logo Kopie">
            <a:hlinkClick r:id="rId11" action="ppaction://hlinksldjump"/>
          </p:cNvPr>
          <p:cNvPicPr>
            <a:picLocks noChangeAspect="1" noChangeArrowheads="1"/>
          </p:cNvPicPr>
          <p:nvPr/>
        </p:nvPicPr>
        <p:blipFill>
          <a:blip r:embed="rId12" cstate="print"/>
          <a:srcRect/>
          <a:stretch>
            <a:fillRect/>
          </a:stretch>
        </p:blipFill>
        <p:spPr bwMode="auto">
          <a:xfrm>
            <a:off x="7683408" y="6114210"/>
            <a:ext cx="1185862" cy="565150"/>
          </a:xfrm>
          <a:prstGeom prst="rect">
            <a:avLst/>
          </a:prstGeom>
          <a:noFill/>
          <a:ln w="9525">
            <a:noFill/>
            <a:miter lim="800000"/>
            <a:headEnd/>
            <a:tailEnd/>
          </a:ln>
        </p:spPr>
      </p:pic>
      <p:sp>
        <p:nvSpPr>
          <p:cNvPr id="11" name="Fußzeilenplatzhalter 10"/>
          <p:cNvSpPr>
            <a:spLocks noGrp="1"/>
          </p:cNvSpPr>
          <p:nvPr>
            <p:ph type="ftr" sz="quarter" idx="3"/>
          </p:nvPr>
        </p:nvSpPr>
        <p:spPr>
          <a:xfrm>
            <a:off x="3124200" y="6543737"/>
            <a:ext cx="2895600" cy="163395"/>
          </a:xfrm>
          <a:prstGeom prst="rect">
            <a:avLst/>
          </a:prstGeom>
        </p:spPr>
        <p:txBody>
          <a:bodyPr vert="horz" lIns="0" tIns="0" rIns="0" bIns="0" rtlCol="0" anchor="t" anchorCtr="0"/>
          <a:lstStyle>
            <a:lvl1pPr algn="ctr">
              <a:defRPr sz="1000">
                <a:solidFill>
                  <a:schemeClr val="tx1">
                    <a:tint val="75000"/>
                  </a:schemeClr>
                </a:solidFill>
                <a:latin typeface="+mn-lt"/>
              </a:defRPr>
            </a:lvl1pPr>
          </a:lstStyle>
          <a:p>
            <a:endParaRPr lang="de-CH"/>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50" r:id="rId5"/>
    <p:sldLayoutId id="2147483661" r:id="rId6"/>
    <p:sldLayoutId id="2147483662" r:id="rId7"/>
    <p:sldLayoutId id="2147483663" r:id="rId8"/>
    <p:sldLayoutId id="2147483664" r:id="rId9"/>
  </p:sldLayoutIdLst>
  <p:hf hdr="0" ftr="0" dt="0"/>
  <p:txStyles>
    <p:titleStyle>
      <a:lvl1pPr algn="l" defTabSz="914400" rtl="0" eaLnBrk="1" latinLnBrk="0" hangingPunct="1">
        <a:spcBef>
          <a:spcPct val="0"/>
        </a:spcBef>
        <a:buNone/>
        <a:defRPr sz="3200" kern="1200">
          <a:solidFill>
            <a:schemeClr val="tx1"/>
          </a:solidFill>
          <a:latin typeface="Arial" pitchFamily="34" charset="0"/>
          <a:ea typeface="+mj-ea"/>
          <a:cs typeface="Arial" pitchFamily="34" charset="0"/>
        </a:defRPr>
      </a:lvl1pPr>
    </p:titleStyle>
    <p:bodyStyle>
      <a:lvl1pPr marL="360000" indent="-360000" algn="l" defTabSz="914400" rtl="0" eaLnBrk="1" latinLnBrk="0" hangingPunct="1">
        <a:spcBef>
          <a:spcPct val="20000"/>
        </a:spcBef>
        <a:buClr>
          <a:srgbClr val="F8890E"/>
        </a:buClr>
        <a:buFont typeface="Symbol" pitchFamily="18" charset="2"/>
        <a:buChar char="-"/>
        <a:defRPr sz="2400" kern="1200">
          <a:solidFill>
            <a:schemeClr val="tx1"/>
          </a:solidFill>
          <a:latin typeface="Arial" pitchFamily="34" charset="0"/>
          <a:ea typeface="+mn-ea"/>
          <a:cs typeface="Arial" pitchFamily="34" charset="0"/>
        </a:defRPr>
      </a:lvl1pPr>
      <a:lvl2pPr marL="720000" indent="-360000" algn="l" defTabSz="914400" rtl="0" eaLnBrk="1" latinLnBrk="0" hangingPunct="1">
        <a:spcBef>
          <a:spcPct val="20000"/>
        </a:spcBef>
        <a:buClr>
          <a:srgbClr val="F8890E"/>
        </a:buClr>
        <a:buFont typeface="Symbol" pitchFamily="18" charset="2"/>
        <a:buChar char="-"/>
        <a:defRPr sz="2400" kern="1200">
          <a:solidFill>
            <a:schemeClr val="tx1"/>
          </a:solidFill>
          <a:latin typeface="Arial" pitchFamily="34" charset="0"/>
          <a:ea typeface="+mn-ea"/>
          <a:cs typeface="Arial" pitchFamily="34" charset="0"/>
        </a:defRPr>
      </a:lvl2pPr>
      <a:lvl3pPr marL="1080000" indent="-360000" algn="l" defTabSz="914400" rtl="0" eaLnBrk="1" latinLnBrk="0" hangingPunct="1">
        <a:spcBef>
          <a:spcPct val="20000"/>
        </a:spcBef>
        <a:buClr>
          <a:srgbClr val="F8890E"/>
        </a:buClr>
        <a:buFont typeface="Symbol" pitchFamily="18" charset="2"/>
        <a:buChar char="-"/>
        <a:defRPr sz="2400" kern="1200">
          <a:solidFill>
            <a:schemeClr val="tx1"/>
          </a:solidFill>
          <a:latin typeface="Arial" pitchFamily="34" charset="0"/>
          <a:ea typeface="+mn-ea"/>
          <a:cs typeface="Arial" pitchFamily="34" charset="0"/>
        </a:defRPr>
      </a:lvl3pPr>
      <a:lvl4pPr marL="1440000" indent="-360000" algn="l" defTabSz="914400" rtl="0" eaLnBrk="1" latinLnBrk="0" hangingPunct="1">
        <a:spcBef>
          <a:spcPct val="20000"/>
        </a:spcBef>
        <a:buClr>
          <a:srgbClr val="F8890E"/>
        </a:buClr>
        <a:buFont typeface="Symbol" pitchFamily="18" charset="2"/>
        <a:buChar char="-"/>
        <a:defRPr sz="2400" kern="1200">
          <a:solidFill>
            <a:schemeClr val="tx1"/>
          </a:solidFill>
          <a:latin typeface="Arial" pitchFamily="34" charset="0"/>
          <a:ea typeface="+mn-ea"/>
          <a:cs typeface="Arial" pitchFamily="34" charset="0"/>
        </a:defRPr>
      </a:lvl4pPr>
      <a:lvl5pPr marL="1800000" indent="-360000" algn="l" defTabSz="914400" rtl="0" eaLnBrk="1" latinLnBrk="0" hangingPunct="1">
        <a:spcBef>
          <a:spcPct val="20000"/>
        </a:spcBef>
        <a:buClr>
          <a:srgbClr val="F8890E"/>
        </a:buClr>
        <a:buFont typeface="Symbol" pitchFamily="18" charset="2"/>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oleObject3.bin"/><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30.emf"/></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9"/>
          <p:cNvSpPr>
            <a:spLocks noGrp="1" noChangeArrowheads="1"/>
          </p:cNvSpPr>
          <p:nvPr>
            <p:ph type="ctrTitle"/>
          </p:nvPr>
        </p:nvSpPr>
        <p:spPr>
          <a:xfrm>
            <a:off x="531130" y="2852936"/>
            <a:ext cx="8073119" cy="492443"/>
          </a:xfrm>
        </p:spPr>
        <p:txBody>
          <a:bodyPr/>
          <a:lstStyle/>
          <a:p>
            <a:pPr eaLnBrk="1" hangingPunct="1"/>
            <a:r>
              <a:rPr lang="de-CH" b="1" dirty="0" smtClean="0"/>
              <a:t>Die neue KVA Bern</a:t>
            </a:r>
            <a:endParaRPr lang="en-US" b="1" dirty="0" smtClean="0"/>
          </a:p>
        </p:txBody>
      </p:sp>
      <p:sp>
        <p:nvSpPr>
          <p:cNvPr id="4100" name="Rectangle 10"/>
          <p:cNvSpPr>
            <a:spLocks noGrp="1" noChangeArrowheads="1"/>
          </p:cNvSpPr>
          <p:nvPr>
            <p:ph type="subTitle" idx="1"/>
          </p:nvPr>
        </p:nvSpPr>
        <p:spPr>
          <a:xfrm>
            <a:off x="533400" y="4390231"/>
            <a:ext cx="7924800" cy="1606594"/>
          </a:xfrm>
        </p:spPr>
        <p:txBody>
          <a:bodyPr/>
          <a:lstStyle/>
          <a:p>
            <a:pPr eaLnBrk="1" hangingPunct="1">
              <a:buFont typeface="Times New Roman" pitchFamily="18" charset="0"/>
              <a:buNone/>
            </a:pPr>
            <a:r>
              <a:rPr lang="de-CH" dirty="0" smtClean="0"/>
              <a:t>Peter Magnaguagno</a:t>
            </a:r>
          </a:p>
          <a:p>
            <a:pPr eaLnBrk="1" hangingPunct="1">
              <a:buFont typeface="Times New Roman" pitchFamily="18" charset="0"/>
              <a:buNone/>
            </a:pPr>
            <a:r>
              <a:rPr lang="de-CH" dirty="0" smtClean="0"/>
              <a:t>Energie Wasser Bern</a:t>
            </a:r>
          </a:p>
          <a:p>
            <a:pPr eaLnBrk="1" hangingPunct="1">
              <a:buFont typeface="Times New Roman" pitchFamily="18" charset="0"/>
              <a:buNone/>
            </a:pPr>
            <a:endParaRPr lang="de-CH" dirty="0" smtClean="0"/>
          </a:p>
          <a:p>
            <a:pPr eaLnBrk="1" hangingPunct="1">
              <a:buFont typeface="Times New Roman" pitchFamily="18" charset="0"/>
              <a:buNone/>
            </a:pPr>
            <a:r>
              <a:rPr lang="de-CH" dirty="0" err="1" smtClean="0"/>
              <a:t>Watenvi</a:t>
            </a:r>
            <a:r>
              <a:rPr lang="de-CH" dirty="0" smtClean="0"/>
              <a:t> 2013, </a:t>
            </a:r>
            <a:r>
              <a:rPr lang="de-CH" dirty="0" err="1" smtClean="0"/>
              <a:t>Brünn</a:t>
            </a:r>
            <a:endParaRPr lang="de-CH" dirty="0" smtClean="0"/>
          </a:p>
          <a:p>
            <a:pPr eaLnBrk="1" hangingPunct="1">
              <a:buFont typeface="Times New Roman" pitchFamily="18" charset="0"/>
              <a:buNone/>
            </a:pPr>
            <a:fld id="{6944A40B-5C80-4CC5-BD8C-E2148D085D6E}" type="datetime1">
              <a:rPr lang="de-CH" smtClean="0"/>
              <a:pPr eaLnBrk="1" hangingPunct="1">
                <a:buFont typeface="Times New Roman" pitchFamily="18" charset="0"/>
                <a:buNone/>
              </a:pPr>
              <a:t>22.04.2013</a:t>
            </a:fld>
            <a:endParaRPr lang="en-US" dirty="0" smtClean="0"/>
          </a:p>
        </p:txBody>
      </p:sp>
      <p:sp>
        <p:nvSpPr>
          <p:cNvPr id="6" name="Textfeld 5"/>
          <p:cNvSpPr txBox="1"/>
          <p:nvPr/>
        </p:nvSpPr>
        <p:spPr>
          <a:xfrm rot="16200000">
            <a:off x="8029426" y="3897689"/>
            <a:ext cx="1727497" cy="215444"/>
          </a:xfrm>
          <a:prstGeom prst="rect">
            <a:avLst/>
          </a:prstGeom>
          <a:noFill/>
        </p:spPr>
        <p:txBody>
          <a:bodyPr wrap="square">
            <a:spAutoFit/>
          </a:bodyPr>
          <a:lstStyle/>
          <a:p>
            <a:pPr algn="r">
              <a:defRPr/>
            </a:pPr>
            <a:r>
              <a:rPr lang="de-CH" sz="800" dirty="0" smtClean="0">
                <a:solidFill>
                  <a:schemeClr val="bg1">
                    <a:lumMod val="85000"/>
                  </a:schemeClr>
                </a:solidFill>
                <a:latin typeface="+mn-lt"/>
              </a:rPr>
              <a:t>Aktualisiert: 6. November 2012</a:t>
            </a:r>
            <a:endParaRPr lang="de-CH" sz="800" dirty="0">
              <a:solidFill>
                <a:schemeClr val="bg1">
                  <a:lumMod val="85000"/>
                </a:schemeClr>
              </a:solidFill>
              <a:latin typeface="+mn-lt"/>
            </a:endParaRPr>
          </a:p>
        </p:txBody>
      </p:sp>
      <p:pic>
        <p:nvPicPr>
          <p:cNvPr id="1026" name="Picture 2" descr="\\sdat01\geschaeft\04_Marketing_Vertrieb\M_300_MK\03_Basisinformationen\14_Imagepräsentation\Bilder_2012\PPTX_Image_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8417" y="299"/>
            <a:ext cx="8605210" cy="249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94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10</a:t>
            </a:fld>
            <a:endParaRPr lang="de-CH"/>
          </a:p>
        </p:txBody>
      </p:sp>
      <p:sp>
        <p:nvSpPr>
          <p:cNvPr id="3" name="Titel 2"/>
          <p:cNvSpPr>
            <a:spLocks noGrp="1"/>
          </p:cNvSpPr>
          <p:nvPr>
            <p:ph type="title"/>
          </p:nvPr>
        </p:nvSpPr>
        <p:spPr/>
        <p:txBody>
          <a:bodyPr/>
          <a:lstStyle/>
          <a:p>
            <a:r>
              <a:rPr lang="de-CH" b="1" dirty="0" smtClean="0"/>
              <a:t>Inhaltsübersicht</a:t>
            </a:r>
            <a:endParaRPr lang="de-CH" b="1" dirty="0"/>
          </a:p>
        </p:txBody>
      </p:sp>
      <p:sp>
        <p:nvSpPr>
          <p:cNvPr id="4" name="Inhaltsplatzhalter 3"/>
          <p:cNvSpPr>
            <a:spLocks noGrp="1"/>
          </p:cNvSpPr>
          <p:nvPr>
            <p:ph sz="quarter" idx="14"/>
          </p:nvPr>
        </p:nvSpPr>
        <p:spPr/>
        <p:txBody>
          <a:bodyPr/>
          <a:lstStyle/>
          <a:p>
            <a:r>
              <a:rPr lang="de-CH" dirty="0" smtClean="0"/>
              <a:t>Schweizer Abfallwirtschaft</a:t>
            </a:r>
          </a:p>
          <a:p>
            <a:r>
              <a:rPr lang="de-CH" sz="4000" dirty="0" smtClean="0">
                <a:solidFill>
                  <a:srgbClr val="FF0000"/>
                </a:solidFill>
              </a:rPr>
              <a:t>Energie Wasser Bern</a:t>
            </a:r>
          </a:p>
          <a:p>
            <a:r>
              <a:rPr lang="de-CH" dirty="0" smtClean="0"/>
              <a:t>Geschichte der KVA Bern</a:t>
            </a:r>
          </a:p>
          <a:p>
            <a:r>
              <a:rPr lang="de-CH" dirty="0" smtClean="0"/>
              <a:t>Energiezentrale Forsthaus</a:t>
            </a:r>
          </a:p>
          <a:p>
            <a:pPr lvl="1"/>
            <a:r>
              <a:rPr lang="de-CH" dirty="0" smtClean="0"/>
              <a:t>Konzept</a:t>
            </a:r>
          </a:p>
          <a:p>
            <a:pPr lvl="1"/>
            <a:r>
              <a:rPr lang="de-CH" dirty="0" smtClean="0"/>
              <a:t>Neue KVA Bern</a:t>
            </a:r>
          </a:p>
        </p:txBody>
      </p:sp>
    </p:spTree>
    <p:extLst>
      <p:ext uri="{BB962C8B-B14F-4D97-AF65-F5344CB8AC3E}">
        <p14:creationId xmlns:p14="http://schemas.microsoft.com/office/powerpoint/2010/main" val="22526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11</a:t>
            </a:fld>
            <a:endParaRPr lang="de-CH"/>
          </a:p>
        </p:txBody>
      </p:sp>
      <p:sp>
        <p:nvSpPr>
          <p:cNvPr id="3" name="Titel 2"/>
          <p:cNvSpPr>
            <a:spLocks noGrp="1"/>
          </p:cNvSpPr>
          <p:nvPr>
            <p:ph type="title"/>
          </p:nvPr>
        </p:nvSpPr>
        <p:spPr/>
        <p:txBody>
          <a:bodyPr/>
          <a:lstStyle/>
          <a:p>
            <a:r>
              <a:rPr lang="de-CH" dirty="0" smtClean="0"/>
              <a:t>Energie Wasser Bern</a:t>
            </a:r>
            <a:endParaRPr lang="de-CH" dirty="0"/>
          </a:p>
        </p:txBody>
      </p:sp>
      <p:sp>
        <p:nvSpPr>
          <p:cNvPr id="4" name="Inhaltsplatzhalter 3"/>
          <p:cNvSpPr>
            <a:spLocks noGrp="1"/>
          </p:cNvSpPr>
          <p:nvPr>
            <p:ph sz="quarter" idx="14"/>
          </p:nvPr>
        </p:nvSpPr>
        <p:spPr/>
        <p:txBody>
          <a:bodyPr/>
          <a:lstStyle/>
          <a:p>
            <a:pPr fontAlgn="b"/>
            <a:r>
              <a:rPr lang="de-CH" dirty="0"/>
              <a:t>Selbständiges, öffentlich-rechtliches Unternehmen der Stadt Bern</a:t>
            </a:r>
          </a:p>
          <a:p>
            <a:pPr fontAlgn="b"/>
            <a:r>
              <a:rPr lang="de-CH" dirty="0"/>
              <a:t>Leistungsauftrag der Eigentümerin</a:t>
            </a:r>
          </a:p>
          <a:p>
            <a:pPr fontAlgn="b"/>
            <a:r>
              <a:rPr lang="de-CH" dirty="0"/>
              <a:t>646 Mitarbeitende, davon 15 Auszubildende</a:t>
            </a:r>
          </a:p>
          <a:p>
            <a:pPr fontAlgn="b"/>
            <a:r>
              <a:rPr lang="de-CH" dirty="0"/>
              <a:t>Verwaltungsrat bestehend aus </a:t>
            </a:r>
            <a:r>
              <a:rPr lang="de-CH" dirty="0" smtClean="0"/>
              <a:t>7 </a:t>
            </a:r>
            <a:r>
              <a:rPr lang="de-CH" dirty="0"/>
              <a:t>Mitgliedern</a:t>
            </a:r>
          </a:p>
          <a:p>
            <a:pPr fontAlgn="b"/>
            <a:r>
              <a:rPr lang="de-CH" dirty="0"/>
              <a:t>Geschäftsleitung bestehend aus CEO und </a:t>
            </a:r>
            <a:r>
              <a:rPr lang="de-CH" dirty="0" smtClean="0"/>
              <a:t>4 </a:t>
            </a:r>
            <a:r>
              <a:rPr lang="de-CH" dirty="0"/>
              <a:t>Bereichsleitern</a:t>
            </a:r>
          </a:p>
          <a:p>
            <a:pPr fontAlgn="b"/>
            <a:r>
              <a:rPr lang="de-CH" dirty="0" smtClean="0"/>
              <a:t>Personalvertretung </a:t>
            </a:r>
            <a:r>
              <a:rPr lang="de-CH" dirty="0"/>
              <a:t>bestehend aus </a:t>
            </a:r>
            <a:r>
              <a:rPr lang="de-CH" dirty="0" smtClean="0"/>
              <a:t>7 </a:t>
            </a:r>
            <a:r>
              <a:rPr lang="de-CH" dirty="0"/>
              <a:t>Mitarbeitenden</a:t>
            </a:r>
          </a:p>
          <a:p>
            <a:endParaRPr lang="de-CH" dirty="0"/>
          </a:p>
        </p:txBody>
      </p:sp>
    </p:spTree>
    <p:extLst>
      <p:ext uri="{BB962C8B-B14F-4D97-AF65-F5344CB8AC3E}">
        <p14:creationId xmlns:p14="http://schemas.microsoft.com/office/powerpoint/2010/main" val="33044868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359637"/>
            <a:ext cx="7848600" cy="492443"/>
          </a:xfrm>
        </p:spPr>
        <p:txBody>
          <a:bodyPr/>
          <a:lstStyle/>
          <a:p>
            <a:pPr eaLnBrk="1" hangingPunct="1"/>
            <a:r>
              <a:rPr lang="de-CH" dirty="0" smtClean="0"/>
              <a:t>Geschäftsleitung</a:t>
            </a:r>
            <a:endParaRPr lang="en-US" dirty="0" smtClean="0"/>
          </a:p>
        </p:txBody>
      </p:sp>
      <p:grpSp>
        <p:nvGrpSpPr>
          <p:cNvPr id="2" name="Gruppieren 1"/>
          <p:cNvGrpSpPr/>
          <p:nvPr/>
        </p:nvGrpSpPr>
        <p:grpSpPr>
          <a:xfrm>
            <a:off x="1352897" y="1196752"/>
            <a:ext cx="6143278" cy="4591050"/>
            <a:chOff x="1352897" y="1347788"/>
            <a:chExt cx="6143278" cy="4591050"/>
          </a:xfrm>
        </p:grpSpPr>
        <p:sp>
          <p:nvSpPr>
            <p:cNvPr id="10243" name="Text Box 5"/>
            <p:cNvSpPr>
              <a:spLocks noChangeArrowheads="1"/>
            </p:cNvSpPr>
            <p:nvPr/>
          </p:nvSpPr>
          <p:spPr bwMode="auto">
            <a:xfrm>
              <a:off x="2521719" y="3440113"/>
              <a:ext cx="1546225" cy="720725"/>
            </a:xfrm>
            <a:prstGeom prst="roundRect">
              <a:avLst>
                <a:gd name="adj" fmla="val 16667"/>
              </a:avLst>
            </a:prstGeom>
            <a:noFill/>
            <a:ln w="9525">
              <a:solidFill>
                <a:srgbClr val="EA7C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fontAlgn="b">
                <a:spcBef>
                  <a:spcPct val="20000"/>
                </a:spcBef>
              </a:pPr>
              <a:r>
                <a:rPr lang="de-CH" sz="1100" b="1">
                  <a:latin typeface="Arial" charset="0"/>
                </a:rPr>
                <a:t>CEO</a:t>
              </a:r>
            </a:p>
            <a:p>
              <a:pPr algn="ctr" fontAlgn="b">
                <a:spcBef>
                  <a:spcPct val="20000"/>
                </a:spcBef>
              </a:pPr>
              <a:r>
                <a:rPr lang="de-CH" sz="1100">
                  <a:latin typeface="Arial" charset="0"/>
                </a:rPr>
                <a:t>Daniel Schafer</a:t>
              </a:r>
            </a:p>
            <a:p>
              <a:pPr algn="ctr" fontAlgn="b"/>
              <a:r>
                <a:rPr lang="de-CH" sz="1100">
                  <a:latin typeface="Arial" charset="0"/>
                </a:rPr>
                <a:t>StV André Moro</a:t>
              </a:r>
              <a:endParaRPr lang="en-US" sz="1100">
                <a:latin typeface="Arial" charset="0"/>
              </a:endParaRPr>
            </a:p>
          </p:txBody>
        </p:sp>
        <p:sp>
          <p:nvSpPr>
            <p:cNvPr id="10244" name="Text Box 6"/>
            <p:cNvSpPr>
              <a:spLocks noChangeArrowheads="1"/>
            </p:cNvSpPr>
            <p:nvPr/>
          </p:nvSpPr>
          <p:spPr bwMode="auto">
            <a:xfrm>
              <a:off x="4645025" y="3941763"/>
              <a:ext cx="1800225" cy="720725"/>
            </a:xfrm>
            <a:prstGeom prst="roundRect">
              <a:avLst>
                <a:gd name="adj" fmla="val 16667"/>
              </a:avLst>
            </a:prstGeom>
            <a:noFill/>
            <a:ln w="9525">
              <a:solidFill>
                <a:srgbClr val="EA7C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fontAlgn="b">
                <a:spcBef>
                  <a:spcPct val="20000"/>
                </a:spcBef>
              </a:pPr>
              <a:r>
                <a:rPr lang="de-CH" sz="1100" b="1">
                  <a:latin typeface="Arial" charset="0"/>
                </a:rPr>
                <a:t>Finanzen &amp; Services</a:t>
              </a:r>
              <a:br>
                <a:rPr lang="de-CH" sz="1100" b="1">
                  <a:latin typeface="Arial" charset="0"/>
                </a:rPr>
              </a:br>
              <a:r>
                <a:rPr lang="de-CH" sz="1100">
                  <a:latin typeface="Arial" charset="0"/>
                </a:rPr>
                <a:t>Urs Balzli</a:t>
              </a:r>
              <a:br>
                <a:rPr lang="de-CH" sz="1100">
                  <a:latin typeface="Arial" charset="0"/>
                </a:rPr>
              </a:br>
              <a:r>
                <a:rPr lang="de-CH" sz="1100">
                  <a:latin typeface="Arial" charset="0"/>
                </a:rPr>
                <a:t>StV Matthias Reinhard</a:t>
              </a:r>
              <a:endParaRPr lang="en-US" sz="1100">
                <a:latin typeface="Arial" charset="0"/>
              </a:endParaRPr>
            </a:p>
          </p:txBody>
        </p:sp>
        <p:sp>
          <p:nvSpPr>
            <p:cNvPr id="10245" name="Line 27"/>
            <p:cNvSpPr>
              <a:spLocks noChangeShapeType="1"/>
            </p:cNvSpPr>
            <p:nvPr/>
          </p:nvSpPr>
          <p:spPr bwMode="auto">
            <a:xfrm flipH="1">
              <a:off x="4356100" y="4289425"/>
              <a:ext cx="280988" cy="0"/>
            </a:xfrm>
            <a:prstGeom prst="line">
              <a:avLst/>
            </a:prstGeom>
            <a:noFill/>
            <a:ln w="9525">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pPr>
                <a:defRPr/>
              </a:pPr>
              <a:endParaRPr lang="de-CH"/>
            </a:p>
          </p:txBody>
        </p:sp>
        <p:sp>
          <p:nvSpPr>
            <p:cNvPr id="10246" name="Text Box 7"/>
            <p:cNvSpPr>
              <a:spLocks noChangeArrowheads="1"/>
            </p:cNvSpPr>
            <p:nvPr/>
          </p:nvSpPr>
          <p:spPr bwMode="auto">
            <a:xfrm>
              <a:off x="4643438" y="2881313"/>
              <a:ext cx="1836737" cy="720725"/>
            </a:xfrm>
            <a:prstGeom prst="roundRect">
              <a:avLst>
                <a:gd name="adj" fmla="val 16667"/>
              </a:avLst>
            </a:prstGeom>
            <a:noFill/>
            <a:ln w="9525">
              <a:solidFill>
                <a:srgbClr val="EA7C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fontAlgn="b">
                <a:spcBef>
                  <a:spcPct val="20000"/>
                </a:spcBef>
              </a:pPr>
              <a:r>
                <a:rPr lang="de-CH" sz="1100" b="1">
                  <a:latin typeface="Arial" charset="0"/>
                </a:rPr>
                <a:t>Marketing &amp; Vertrieb</a:t>
              </a:r>
            </a:p>
            <a:p>
              <a:pPr algn="ctr" fontAlgn="b">
                <a:spcBef>
                  <a:spcPct val="20000"/>
                </a:spcBef>
              </a:pPr>
              <a:r>
                <a:rPr lang="de-CH" sz="1100">
                  <a:latin typeface="Arial" charset="0"/>
                </a:rPr>
                <a:t>Jörg Ryser</a:t>
              </a:r>
              <a:br>
                <a:rPr lang="de-CH" sz="1100">
                  <a:latin typeface="Arial" charset="0"/>
                </a:rPr>
              </a:br>
              <a:r>
                <a:rPr lang="de-CH" sz="1100">
                  <a:latin typeface="Arial" charset="0"/>
                </a:rPr>
                <a:t>StV Roger Riedo</a:t>
              </a:r>
              <a:endParaRPr lang="en-US" sz="1100">
                <a:latin typeface="Arial" charset="0"/>
              </a:endParaRPr>
            </a:p>
          </p:txBody>
        </p:sp>
        <p:sp>
          <p:nvSpPr>
            <p:cNvPr id="10247" name="Line 26"/>
            <p:cNvSpPr>
              <a:spLocks noChangeShapeType="1"/>
            </p:cNvSpPr>
            <p:nvPr/>
          </p:nvSpPr>
          <p:spPr bwMode="auto">
            <a:xfrm flipH="1">
              <a:off x="4356100" y="3214688"/>
              <a:ext cx="280988" cy="0"/>
            </a:xfrm>
            <a:prstGeom prst="line">
              <a:avLst/>
            </a:prstGeom>
            <a:noFill/>
            <a:ln w="9525">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pPr>
                <a:defRPr/>
              </a:pPr>
              <a:endParaRPr lang="de-CH"/>
            </a:p>
          </p:txBody>
        </p:sp>
        <p:sp>
          <p:nvSpPr>
            <p:cNvPr id="10248" name="Text Box 9"/>
            <p:cNvSpPr>
              <a:spLocks noChangeArrowheads="1"/>
            </p:cNvSpPr>
            <p:nvPr/>
          </p:nvSpPr>
          <p:spPr bwMode="auto">
            <a:xfrm>
              <a:off x="4645025" y="1707828"/>
              <a:ext cx="1835150" cy="720725"/>
            </a:xfrm>
            <a:prstGeom prst="roundRect">
              <a:avLst>
                <a:gd name="adj" fmla="val 16667"/>
              </a:avLst>
            </a:prstGeom>
            <a:noFill/>
            <a:ln w="9525">
              <a:solidFill>
                <a:srgbClr val="EA7C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fontAlgn="b">
                <a:spcBef>
                  <a:spcPct val="20000"/>
                </a:spcBef>
              </a:pPr>
              <a:r>
                <a:rPr lang="de-CH" sz="1100" b="1" dirty="0">
                  <a:latin typeface="Arial" charset="0"/>
                </a:rPr>
                <a:t>Energiewirtschaft</a:t>
              </a:r>
            </a:p>
            <a:p>
              <a:pPr algn="ctr" fontAlgn="b">
                <a:spcBef>
                  <a:spcPct val="20000"/>
                </a:spcBef>
              </a:pPr>
              <a:r>
                <a:rPr lang="de-CH" sz="1100" dirty="0">
                  <a:latin typeface="Arial" charset="0"/>
                </a:rPr>
                <a:t>André Moro</a:t>
              </a:r>
              <a:br>
                <a:rPr lang="de-CH" sz="1100" dirty="0">
                  <a:latin typeface="Arial" charset="0"/>
                </a:rPr>
              </a:br>
              <a:r>
                <a:rPr lang="de-CH" sz="1100" dirty="0" err="1">
                  <a:latin typeface="Arial" charset="0"/>
                </a:rPr>
                <a:t>StV</a:t>
              </a:r>
              <a:r>
                <a:rPr lang="de-CH" sz="1100" dirty="0">
                  <a:latin typeface="Arial" charset="0"/>
                </a:rPr>
                <a:t> Markus Schellenberg</a:t>
              </a:r>
              <a:endParaRPr lang="en-US" sz="1100" dirty="0">
                <a:latin typeface="Arial" charset="0"/>
              </a:endParaRPr>
            </a:p>
          </p:txBody>
        </p:sp>
        <p:sp>
          <p:nvSpPr>
            <p:cNvPr id="10249" name="Line 25"/>
            <p:cNvSpPr>
              <a:spLocks noChangeShapeType="1"/>
            </p:cNvSpPr>
            <p:nvPr/>
          </p:nvSpPr>
          <p:spPr bwMode="auto">
            <a:xfrm flipH="1">
              <a:off x="4356100" y="2067868"/>
              <a:ext cx="280988" cy="0"/>
            </a:xfrm>
            <a:prstGeom prst="line">
              <a:avLst/>
            </a:prstGeom>
            <a:noFill/>
            <a:ln w="9525">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pPr>
                <a:defRPr/>
              </a:pPr>
              <a:endParaRPr lang="de-CH"/>
            </a:p>
          </p:txBody>
        </p:sp>
        <p:sp>
          <p:nvSpPr>
            <p:cNvPr id="10250" name="Line 119"/>
            <p:cNvSpPr>
              <a:spLocks noChangeShapeType="1"/>
            </p:cNvSpPr>
            <p:nvPr/>
          </p:nvSpPr>
          <p:spPr bwMode="auto">
            <a:xfrm flipH="1">
              <a:off x="4067944" y="3789363"/>
              <a:ext cx="288156" cy="0"/>
            </a:xfrm>
            <a:prstGeom prst="line">
              <a:avLst/>
            </a:prstGeom>
            <a:noFill/>
            <a:ln w="9525">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pPr>
                <a:defRPr/>
              </a:pPr>
              <a:endParaRPr lang="de-CH"/>
            </a:p>
          </p:txBody>
        </p:sp>
        <p:sp>
          <p:nvSpPr>
            <p:cNvPr id="10251" name="Line 120"/>
            <p:cNvSpPr>
              <a:spLocks noChangeShapeType="1"/>
            </p:cNvSpPr>
            <p:nvPr/>
          </p:nvSpPr>
          <p:spPr bwMode="auto">
            <a:xfrm>
              <a:off x="4356100" y="2063750"/>
              <a:ext cx="0" cy="3238500"/>
            </a:xfrm>
            <a:prstGeom prst="line">
              <a:avLst/>
            </a:prstGeom>
            <a:noFill/>
            <a:ln w="9525">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pPr>
                <a:defRPr/>
              </a:pPr>
              <a:endParaRPr lang="de-CH"/>
            </a:p>
          </p:txBody>
        </p:sp>
        <p:sp>
          <p:nvSpPr>
            <p:cNvPr id="10252" name="Text Box 134"/>
            <p:cNvSpPr>
              <a:spLocks noChangeArrowheads="1"/>
            </p:cNvSpPr>
            <p:nvPr/>
          </p:nvSpPr>
          <p:spPr bwMode="auto">
            <a:xfrm>
              <a:off x="4645025" y="4986338"/>
              <a:ext cx="1800225" cy="720725"/>
            </a:xfrm>
            <a:prstGeom prst="roundRect">
              <a:avLst>
                <a:gd name="adj" fmla="val 16667"/>
              </a:avLst>
            </a:prstGeom>
            <a:noFill/>
            <a:ln w="9525">
              <a:solidFill>
                <a:srgbClr val="EA7C1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fontAlgn="b">
                <a:spcBef>
                  <a:spcPct val="20000"/>
                </a:spcBef>
              </a:pPr>
              <a:r>
                <a:rPr lang="de-CH" sz="1100" b="1" dirty="0">
                  <a:latin typeface="Arial" charset="0"/>
                </a:rPr>
                <a:t>Netze</a:t>
              </a:r>
              <a:br>
                <a:rPr lang="de-CH" sz="1100" b="1" dirty="0">
                  <a:latin typeface="Arial" charset="0"/>
                </a:rPr>
              </a:br>
              <a:r>
                <a:rPr lang="de-CH" sz="1100" dirty="0">
                  <a:latin typeface="Arial" charset="0"/>
                </a:rPr>
                <a:t>Marcel Ottenkamp</a:t>
              </a:r>
              <a:br>
                <a:rPr lang="de-CH" sz="1100" dirty="0">
                  <a:latin typeface="Arial" charset="0"/>
                </a:rPr>
              </a:br>
              <a:r>
                <a:rPr lang="de-CH" sz="1100" dirty="0" err="1">
                  <a:latin typeface="Arial" charset="0"/>
                </a:rPr>
                <a:t>StV</a:t>
              </a:r>
              <a:r>
                <a:rPr lang="de-CH" sz="1100" dirty="0">
                  <a:latin typeface="Arial" charset="0"/>
                </a:rPr>
                <a:t> Martin Moser</a:t>
              </a:r>
              <a:endParaRPr lang="en-US" sz="1100" dirty="0">
                <a:latin typeface="Arial" charset="0"/>
              </a:endParaRPr>
            </a:p>
          </p:txBody>
        </p:sp>
        <p:sp>
          <p:nvSpPr>
            <p:cNvPr id="10253" name="Line 135"/>
            <p:cNvSpPr>
              <a:spLocks noChangeShapeType="1"/>
            </p:cNvSpPr>
            <p:nvPr/>
          </p:nvSpPr>
          <p:spPr bwMode="auto">
            <a:xfrm flipH="1">
              <a:off x="4356100" y="5303838"/>
              <a:ext cx="280988" cy="0"/>
            </a:xfrm>
            <a:prstGeom prst="line">
              <a:avLst/>
            </a:prstGeom>
            <a:noFill/>
            <a:ln w="9525">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pPr>
                <a:defRPr/>
              </a:pPr>
              <a:endParaRPr lang="de-CH"/>
            </a:p>
          </p:txBody>
        </p:sp>
        <p:pic>
          <p:nvPicPr>
            <p:cNvPr id="10254" name="Picture 1" descr="G:\04_Marketing_Vertrieb\M_300_MK\04_Publicrelations\3_public\FTTH\Präsentationen\Bilder GL und NT\Ottenkamp_Marc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4840288"/>
              <a:ext cx="876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2" descr="G:\04_Marketing_Vertrieb\M_300_MK\04_Publicrelations\3_public\FTTH\Präsentationen\Bilder GL und NT\ryser_joe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2540000"/>
              <a:ext cx="876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3" descr="G:\04_Marketing_Vertrieb\M_300_MK\04_Publicrelations\3_public\FTTH\Präsentationen\Bilder GL und NT\Schafer_Daniel.jpg"/>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1352897" y="2930525"/>
              <a:ext cx="1058863"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5" descr="G:\04_Marketing_Vertrieb\M_300_MK\04_Publicrelations\3_public\FTTH\Präsentationen\Bilder GL und NT\moro_and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1347788"/>
              <a:ext cx="876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18" descr="P:\_Transfer\Balzli_Urs_sm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6063" y="3681413"/>
              <a:ext cx="90011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545623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Unsere Dienstleistungen</a:t>
            </a:r>
            <a:endParaRPr lang="de-CH" dirty="0"/>
          </a:p>
        </p:txBody>
      </p:sp>
      <p:sp>
        <p:nvSpPr>
          <p:cNvPr id="3" name="Inhaltsplatzhalter 2"/>
          <p:cNvSpPr>
            <a:spLocks noGrp="1"/>
          </p:cNvSpPr>
          <p:nvPr>
            <p:ph idx="1"/>
          </p:nvPr>
        </p:nvSpPr>
        <p:spPr/>
        <p:txBody>
          <a:bodyPr/>
          <a:lstStyle/>
          <a:p>
            <a:r>
              <a:rPr lang="de-DE" dirty="0"/>
              <a:t>Strom</a:t>
            </a:r>
          </a:p>
          <a:p>
            <a:r>
              <a:rPr lang="de-DE" dirty="0"/>
              <a:t>Wärme</a:t>
            </a:r>
          </a:p>
          <a:p>
            <a:r>
              <a:rPr lang="de-DE" dirty="0"/>
              <a:t>Mobilität</a:t>
            </a:r>
          </a:p>
          <a:p>
            <a:r>
              <a:rPr lang="de-DE" dirty="0"/>
              <a:t>Wasser </a:t>
            </a:r>
          </a:p>
          <a:p>
            <a:r>
              <a:rPr lang="de-DE" dirty="0"/>
              <a:t>Telecom</a:t>
            </a:r>
          </a:p>
          <a:p>
            <a:r>
              <a:rPr lang="de-DE" dirty="0"/>
              <a:t>Kehrichtverwertung</a:t>
            </a:r>
          </a:p>
          <a:p>
            <a:r>
              <a:rPr lang="de-DE" dirty="0"/>
              <a:t>Energiedienstleistungen</a:t>
            </a:r>
          </a:p>
          <a:p>
            <a:endParaRPr lang="de-CH" dirty="0"/>
          </a:p>
        </p:txBody>
      </p:sp>
    </p:spTree>
    <p:extLst>
      <p:ext uri="{BB962C8B-B14F-4D97-AF65-F5344CB8AC3E}">
        <p14:creationId xmlns:p14="http://schemas.microsoft.com/office/powerpoint/2010/main" val="402984490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lstStyle/>
          <a:p>
            <a:r>
              <a:rPr lang="de-CH" dirty="0" smtClean="0"/>
              <a:t>Unsere Kennzahlen 2011</a:t>
            </a:r>
            <a:endParaRPr lang="de-CH" dirty="0"/>
          </a:p>
        </p:txBody>
      </p:sp>
      <p:sp>
        <p:nvSpPr>
          <p:cNvPr id="2" name="Foliennummernplatzhalter 1"/>
          <p:cNvSpPr>
            <a:spLocks noGrp="1"/>
          </p:cNvSpPr>
          <p:nvPr>
            <p:ph type="sldNum" sz="quarter" idx="12"/>
          </p:nvPr>
        </p:nvSpPr>
        <p:spPr/>
        <p:txBody>
          <a:bodyPr/>
          <a:lstStyle/>
          <a:p>
            <a:fld id="{F718C3EE-4BA3-41E0-B97C-99887A2E583D}" type="slidenum">
              <a:rPr lang="de-CH" smtClean="0"/>
              <a:pPr/>
              <a:t>14</a:t>
            </a:fld>
            <a:endParaRPr lang="de-CH"/>
          </a:p>
        </p:txBody>
      </p:sp>
      <p:graphicFrame>
        <p:nvGraphicFramePr>
          <p:cNvPr id="6" name="Group 474"/>
          <p:cNvGraphicFramePr>
            <a:graphicFrameLocks/>
          </p:cNvGraphicFramePr>
          <p:nvPr>
            <p:extLst>
              <p:ext uri="{D42A27DB-BD31-4B8C-83A1-F6EECF244321}">
                <p14:modId xmlns:p14="http://schemas.microsoft.com/office/powerpoint/2010/main" val="658246410"/>
              </p:ext>
            </p:extLst>
          </p:nvPr>
        </p:nvGraphicFramePr>
        <p:xfrm>
          <a:off x="539750" y="1916831"/>
          <a:ext cx="6408514" cy="3096347"/>
        </p:xfrm>
        <a:graphic>
          <a:graphicData uri="http://schemas.openxmlformats.org/drawingml/2006/table">
            <a:tbl>
              <a:tblPr>
                <a:tableStyleId>{073A0DAA-6AF3-43AB-8588-CEC1D06C72B9}</a:tableStyleId>
              </a:tblPr>
              <a:tblGrid>
                <a:gridCol w="4104258"/>
                <a:gridCol w="2304256"/>
              </a:tblGrid>
              <a:tr h="55190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b="1" u="none" strike="noStrike" cap="none" normalizeH="0" baseline="0" dirty="0" err="1" smtClean="0">
                          <a:ln>
                            <a:noFill/>
                          </a:ln>
                          <a:solidFill>
                            <a:srgbClr val="F7F4F0"/>
                          </a:solidFill>
                          <a:effectLst/>
                        </a:rPr>
                        <a:t>Kennzahl</a:t>
                      </a:r>
                      <a:endParaRPr kumimoji="0" lang="en-US" sz="1600" b="1" i="0" u="none" strike="noStrike" cap="none" normalizeH="0" baseline="0" dirty="0" smtClean="0">
                        <a:ln>
                          <a:noFill/>
                        </a:ln>
                        <a:solidFill>
                          <a:srgbClr val="F7F4F0"/>
                        </a:solidFill>
                        <a:effectLst/>
                        <a:latin typeface="Arial" charset="0"/>
                      </a:endParaRPr>
                    </a:p>
                  </a:txBody>
                  <a:tcPr anchor="ctr" horzOverflow="overflow">
                    <a:solidFill>
                      <a:srgbClr val="958C84"/>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b="1" u="none" strike="noStrike" cap="none" normalizeH="0" baseline="0" dirty="0" smtClean="0">
                          <a:ln>
                            <a:noFill/>
                          </a:ln>
                          <a:solidFill>
                            <a:srgbClr val="F7F4F0"/>
                          </a:solidFill>
                          <a:effectLst/>
                        </a:rPr>
                        <a:t>Wert</a:t>
                      </a:r>
                      <a:endParaRPr kumimoji="0" lang="en-US" sz="1600" b="1" i="0" u="none" strike="noStrike" cap="none" normalizeH="0" baseline="0" dirty="0" smtClean="0">
                        <a:ln>
                          <a:noFill/>
                        </a:ln>
                        <a:solidFill>
                          <a:srgbClr val="F7F4F0"/>
                        </a:solidFill>
                        <a:effectLst/>
                        <a:latin typeface="Arial" charset="0"/>
                      </a:endParaRPr>
                    </a:p>
                  </a:txBody>
                  <a:tcPr anchor="ctr" horzOverflow="overflow">
                    <a:solidFill>
                      <a:srgbClr val="958C84"/>
                    </a:solidFill>
                  </a:tcPr>
                </a:tc>
              </a:tr>
              <a:tr h="5088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rgbClr val="EA7C13"/>
                        </a:buClr>
                        <a:buSzTx/>
                        <a:buFont typeface="Times New Roman" charset="0"/>
                        <a:buNone/>
                        <a:tabLst/>
                        <a:defRPr/>
                      </a:pPr>
                      <a:r>
                        <a:rPr kumimoji="0" lang="en-US" sz="1600" b="1" u="none" strike="noStrike" cap="none" normalizeH="0" baseline="0" dirty="0" err="1" smtClean="0">
                          <a:ln>
                            <a:noFill/>
                          </a:ln>
                          <a:solidFill>
                            <a:srgbClr val="958C84"/>
                          </a:solidFill>
                          <a:effectLst/>
                        </a:rPr>
                        <a:t>Personalbestand</a:t>
                      </a:r>
                      <a:r>
                        <a:rPr kumimoji="0" lang="en-US" sz="1600" b="1" u="none" strike="noStrike" cap="none" normalizeH="0" baseline="0" dirty="0" smtClean="0">
                          <a:ln>
                            <a:noFill/>
                          </a:ln>
                          <a:solidFill>
                            <a:srgbClr val="958C84"/>
                          </a:solidFill>
                          <a:effectLst/>
                        </a:rPr>
                        <a:t> (100% </a:t>
                      </a:r>
                      <a:r>
                        <a:rPr kumimoji="0" lang="en-US" sz="1600" b="1" u="none" strike="noStrike" cap="none" normalizeH="0" baseline="0" dirty="0" err="1" smtClean="0">
                          <a:ln>
                            <a:noFill/>
                          </a:ln>
                          <a:solidFill>
                            <a:srgbClr val="958C84"/>
                          </a:solidFill>
                          <a:effectLst/>
                        </a:rPr>
                        <a:t>Stellen</a:t>
                      </a:r>
                      <a:r>
                        <a:rPr kumimoji="0" lang="en-US" sz="1600" b="1" u="none" strike="noStrike" cap="none" normalizeH="0" baseline="0" dirty="0" smtClean="0">
                          <a:ln>
                            <a:noFill/>
                          </a:ln>
                          <a:solidFill>
                            <a:srgbClr val="958C84"/>
                          </a:solidFill>
                          <a:effectLst/>
                        </a:rPr>
                        <a:t>)</a:t>
                      </a:r>
                      <a:endParaRPr kumimoji="0" lang="en-US" sz="1600" b="1" i="0" u="none" strike="noStrike" cap="none" normalizeH="0" baseline="0" dirty="0" smtClean="0">
                        <a:ln>
                          <a:noFill/>
                        </a:ln>
                        <a:solidFill>
                          <a:srgbClr val="958C84"/>
                        </a:solidFill>
                        <a:effectLst/>
                        <a:latin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ct val="20000"/>
                        </a:spcBef>
                        <a:spcAft>
                          <a:spcPct val="0"/>
                        </a:spcAft>
                        <a:buClr>
                          <a:srgbClr val="EA7C13"/>
                        </a:buClr>
                        <a:buSzTx/>
                        <a:buFont typeface="Times New Roman" charset="0"/>
                        <a:buNone/>
                        <a:tabLst/>
                        <a:defRPr/>
                      </a:pPr>
                      <a:r>
                        <a:rPr kumimoji="0" lang="en-US" sz="1600" u="none" strike="noStrike" cap="none" normalizeH="0" baseline="0" dirty="0" smtClean="0">
                          <a:ln>
                            <a:noFill/>
                          </a:ln>
                          <a:solidFill>
                            <a:srgbClr val="958C84"/>
                          </a:solidFill>
                          <a:effectLst/>
                        </a:rPr>
                        <a:t>606</a:t>
                      </a:r>
                      <a:endParaRPr kumimoji="0" lang="en-US" sz="1600" b="0" i="0" u="none" strike="noStrike" cap="none" normalizeH="0" baseline="0" dirty="0" smtClean="0">
                        <a:ln>
                          <a:noFill/>
                        </a:ln>
                        <a:solidFill>
                          <a:srgbClr val="958C84"/>
                        </a:solidFill>
                        <a:effectLst/>
                        <a:latin typeface="Arial" charset="0"/>
                      </a:endParaRPr>
                    </a:p>
                  </a:txBody>
                  <a:tcPr anchor="ctr" horzOverflow="overflow"/>
                </a:tc>
              </a:tr>
              <a:tr h="5088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b="1" u="none" strike="noStrike" cap="none" normalizeH="0" baseline="0" dirty="0" err="1" smtClean="0">
                          <a:ln>
                            <a:noFill/>
                          </a:ln>
                          <a:solidFill>
                            <a:srgbClr val="958C84"/>
                          </a:solidFill>
                          <a:effectLst/>
                        </a:rPr>
                        <a:t>Umsatz</a:t>
                      </a:r>
                      <a:endParaRPr kumimoji="0" lang="en-US" sz="1600" b="1" i="0" u="none" strike="noStrike" cap="none" normalizeH="0" baseline="0" dirty="0" smtClean="0">
                        <a:ln>
                          <a:noFill/>
                        </a:ln>
                        <a:solidFill>
                          <a:srgbClr val="958C84"/>
                        </a:solidFill>
                        <a:effectLst/>
                        <a:latin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u="none" strike="noStrike" cap="none" normalizeH="0" baseline="0" dirty="0" smtClean="0">
                          <a:ln>
                            <a:noFill/>
                          </a:ln>
                          <a:solidFill>
                            <a:srgbClr val="958C84"/>
                          </a:solidFill>
                          <a:effectLst/>
                        </a:rPr>
                        <a:t>408.6 Mio. CHF</a:t>
                      </a:r>
                      <a:endParaRPr kumimoji="0" lang="en-US" sz="1600" b="0" i="0" u="none" strike="noStrike" cap="none" normalizeH="0" baseline="0" dirty="0" smtClean="0">
                        <a:ln>
                          <a:noFill/>
                        </a:ln>
                        <a:solidFill>
                          <a:srgbClr val="958C84"/>
                        </a:solidFill>
                        <a:effectLst/>
                        <a:latin typeface="Arial" charset="0"/>
                      </a:endParaRPr>
                    </a:p>
                  </a:txBody>
                  <a:tcPr anchor="ctr" horzOverflow="overflow"/>
                </a:tc>
              </a:tr>
              <a:tr h="5088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b="1" u="none" strike="noStrike" cap="none" normalizeH="0" baseline="0" dirty="0" err="1" smtClean="0">
                          <a:ln>
                            <a:noFill/>
                          </a:ln>
                          <a:solidFill>
                            <a:srgbClr val="958C84"/>
                          </a:solidFill>
                          <a:effectLst/>
                        </a:rPr>
                        <a:t>Jahresgewinn</a:t>
                      </a:r>
                      <a:endParaRPr kumimoji="0" lang="en-US" sz="1600" b="1" i="0" u="none" strike="noStrike" cap="none" normalizeH="0" baseline="0" dirty="0" smtClean="0">
                        <a:ln>
                          <a:noFill/>
                        </a:ln>
                        <a:solidFill>
                          <a:srgbClr val="958C84"/>
                        </a:solidFill>
                        <a:effectLst/>
                        <a:latin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u="none" strike="noStrike" cap="none" normalizeH="0" baseline="0" dirty="0" smtClean="0">
                          <a:ln>
                            <a:noFill/>
                          </a:ln>
                          <a:solidFill>
                            <a:srgbClr val="958C84"/>
                          </a:solidFill>
                          <a:effectLst/>
                        </a:rPr>
                        <a:t>46.8 Mio. CHF</a:t>
                      </a:r>
                      <a:endParaRPr kumimoji="0" lang="en-US" sz="1600" b="0" i="0" u="none" strike="noStrike" cap="none" normalizeH="0" baseline="0" dirty="0" smtClean="0">
                        <a:ln>
                          <a:noFill/>
                        </a:ln>
                        <a:solidFill>
                          <a:srgbClr val="958C84"/>
                        </a:solidFill>
                        <a:effectLst/>
                        <a:latin typeface="Arial" charset="0"/>
                      </a:endParaRPr>
                    </a:p>
                  </a:txBody>
                  <a:tcPr anchor="ctr" horzOverflow="overflow"/>
                </a:tc>
              </a:tr>
              <a:tr h="5088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b="1" u="none" strike="noStrike" cap="none" normalizeH="0" baseline="0" dirty="0" err="1" smtClean="0">
                          <a:ln>
                            <a:noFill/>
                          </a:ln>
                          <a:solidFill>
                            <a:srgbClr val="958C84"/>
                          </a:solidFill>
                          <a:effectLst/>
                        </a:rPr>
                        <a:t>Eigenkapital</a:t>
                      </a:r>
                      <a:endParaRPr kumimoji="0" lang="en-US" sz="1600" b="1" i="0" u="none" strike="noStrike" cap="none" normalizeH="0" baseline="0" dirty="0" smtClean="0">
                        <a:ln>
                          <a:noFill/>
                        </a:ln>
                        <a:solidFill>
                          <a:srgbClr val="958C84"/>
                        </a:solidFill>
                        <a:effectLst/>
                        <a:latin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u="none" strike="noStrike" cap="none" normalizeH="0" baseline="0" dirty="0" smtClean="0">
                          <a:ln>
                            <a:noFill/>
                          </a:ln>
                          <a:solidFill>
                            <a:srgbClr val="958C84"/>
                          </a:solidFill>
                          <a:effectLst/>
                        </a:rPr>
                        <a:t>761 Mio. CHF</a:t>
                      </a:r>
                      <a:endParaRPr kumimoji="0" lang="en-US" sz="1600" b="0" i="0" u="none" strike="noStrike" cap="none" normalizeH="0" baseline="0" dirty="0" smtClean="0">
                        <a:ln>
                          <a:noFill/>
                        </a:ln>
                        <a:solidFill>
                          <a:srgbClr val="958C84"/>
                        </a:solidFill>
                        <a:effectLst/>
                        <a:latin typeface="Arial" charset="0"/>
                      </a:endParaRPr>
                    </a:p>
                  </a:txBody>
                  <a:tcPr anchor="ctr" horzOverflow="overflow"/>
                </a:tc>
              </a:tr>
              <a:tr h="5088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b="1" u="none" strike="noStrike" cap="none" normalizeH="0" baseline="0" dirty="0" err="1" smtClean="0">
                          <a:ln>
                            <a:noFill/>
                          </a:ln>
                          <a:solidFill>
                            <a:srgbClr val="958C84"/>
                          </a:solidFill>
                          <a:effectLst/>
                        </a:rPr>
                        <a:t>Anlagevermögen</a:t>
                      </a:r>
                      <a:endParaRPr kumimoji="0" lang="en-US" sz="1600" b="1" i="0" u="none" strike="noStrike" cap="none" normalizeH="0" baseline="0" dirty="0" smtClean="0">
                        <a:ln>
                          <a:noFill/>
                        </a:ln>
                        <a:solidFill>
                          <a:srgbClr val="958C84"/>
                        </a:solidFill>
                        <a:effectLst/>
                        <a:latin typeface="Arial" charset="0"/>
                      </a:endParaRPr>
                    </a:p>
                  </a:txBody>
                  <a:tcPr anchor="ctr" horzOverflow="overflow"/>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r" defTabSz="914400" rtl="0" eaLnBrk="1" fontAlgn="base" latinLnBrk="0" hangingPunct="1">
                        <a:lnSpc>
                          <a:spcPct val="100000"/>
                        </a:lnSpc>
                        <a:spcBef>
                          <a:spcPct val="20000"/>
                        </a:spcBef>
                        <a:spcAft>
                          <a:spcPct val="0"/>
                        </a:spcAft>
                        <a:buClr>
                          <a:srgbClr val="EA7C13"/>
                        </a:buClr>
                        <a:buSzTx/>
                        <a:buFont typeface="Times New Roman" charset="0"/>
                        <a:buNone/>
                        <a:tabLst/>
                      </a:pPr>
                      <a:r>
                        <a:rPr kumimoji="0" lang="en-US" sz="1600" u="none" strike="noStrike" cap="none" normalizeH="0" baseline="0" dirty="0" smtClean="0">
                          <a:ln>
                            <a:noFill/>
                          </a:ln>
                          <a:solidFill>
                            <a:srgbClr val="958C84"/>
                          </a:solidFill>
                          <a:effectLst/>
                        </a:rPr>
                        <a:t>1’600 Mio. CHF</a:t>
                      </a:r>
                      <a:endParaRPr kumimoji="0" lang="en-US" sz="1600" b="0" i="0" u="none" strike="noStrike" cap="none" normalizeH="0" baseline="0" dirty="0" smtClean="0">
                        <a:ln>
                          <a:noFill/>
                        </a:ln>
                        <a:solidFill>
                          <a:srgbClr val="958C84"/>
                        </a:solidFill>
                        <a:effectLst/>
                        <a:latin typeface="Arial" charset="0"/>
                      </a:endParaRPr>
                    </a:p>
                  </a:txBody>
                  <a:tcPr anchor="ctr" horzOverflow="overflow"/>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Kehrichtverwertung</a:t>
            </a:r>
            <a:endParaRPr lang="de-CH" dirty="0"/>
          </a:p>
        </p:txBody>
      </p:sp>
      <p:sp>
        <p:nvSpPr>
          <p:cNvPr id="3" name="Inhaltsplatzhalter 2"/>
          <p:cNvSpPr>
            <a:spLocks noGrp="1"/>
          </p:cNvSpPr>
          <p:nvPr>
            <p:ph idx="1"/>
          </p:nvPr>
        </p:nvSpPr>
        <p:spPr/>
        <p:txBody>
          <a:bodyPr/>
          <a:lstStyle/>
          <a:p>
            <a:pPr fontAlgn="b"/>
            <a:r>
              <a:rPr lang="de-CH" dirty="0">
                <a:cs typeface="Arial" charset="0"/>
              </a:rPr>
              <a:t>Umweltschonende Verwertung von jährlich </a:t>
            </a:r>
            <a:r>
              <a:rPr lang="de-CH" dirty="0" smtClean="0">
                <a:cs typeface="Arial" charset="0"/>
              </a:rPr>
              <a:t>rund</a:t>
            </a:r>
            <a:br>
              <a:rPr lang="de-CH" dirty="0" smtClean="0">
                <a:cs typeface="Arial" charset="0"/>
              </a:rPr>
            </a:br>
            <a:r>
              <a:rPr lang="de-CH" dirty="0" smtClean="0">
                <a:cs typeface="Arial" charset="0"/>
              </a:rPr>
              <a:t>110'000 </a:t>
            </a:r>
            <a:r>
              <a:rPr lang="de-CH" dirty="0">
                <a:cs typeface="Arial" charset="0"/>
              </a:rPr>
              <a:t>t Kehricht</a:t>
            </a:r>
          </a:p>
          <a:p>
            <a:pPr fontAlgn="b"/>
            <a:r>
              <a:rPr lang="de-CH" dirty="0">
                <a:cs typeface="Arial" charset="0"/>
              </a:rPr>
              <a:t>Kehricht von mehr als 200'000 Personen aus der Stadt Bern und 19 Gemeinden der erweiterten Region Bern</a:t>
            </a:r>
          </a:p>
          <a:p>
            <a:pPr fontAlgn="b"/>
            <a:r>
              <a:rPr lang="de-CH" dirty="0">
                <a:cs typeface="Arial" charset="0"/>
              </a:rPr>
              <a:t>Abwärme wird für Fernwärme und Stromproduktion genutzt</a:t>
            </a:r>
            <a:endParaRPr lang="de-CH" dirty="0"/>
          </a:p>
          <a:p>
            <a:endParaRPr lang="de-CH" dirty="0"/>
          </a:p>
        </p:txBody>
      </p:sp>
    </p:spTree>
    <p:extLst>
      <p:ext uri="{BB962C8B-B14F-4D97-AF65-F5344CB8AC3E}">
        <p14:creationId xmlns:p14="http://schemas.microsoft.com/office/powerpoint/2010/main" val="16044948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386560"/>
            <a:ext cx="8352730" cy="461665"/>
          </a:xfrm>
        </p:spPr>
        <p:txBody>
          <a:bodyPr/>
          <a:lstStyle/>
          <a:p>
            <a:r>
              <a:rPr lang="de-CH" sz="3000" dirty="0" smtClean="0"/>
              <a:t>Unser </a:t>
            </a:r>
            <a:r>
              <a:rPr lang="de-CH" sz="3000" dirty="0"/>
              <a:t>Versorgungsgebiet für Kehrichtverwertung</a:t>
            </a:r>
          </a:p>
        </p:txBody>
      </p:sp>
      <p:pic>
        <p:nvPicPr>
          <p:cNvPr id="7"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690" y="1066936"/>
            <a:ext cx="5196166"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90265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Wärme - Fernwärme</a:t>
            </a:r>
            <a:endParaRPr lang="de-CH" dirty="0"/>
          </a:p>
        </p:txBody>
      </p:sp>
      <p:sp>
        <p:nvSpPr>
          <p:cNvPr id="3" name="Inhaltsplatzhalter 2"/>
          <p:cNvSpPr>
            <a:spLocks noGrp="1"/>
          </p:cNvSpPr>
          <p:nvPr>
            <p:ph idx="1"/>
          </p:nvPr>
        </p:nvSpPr>
        <p:spPr/>
        <p:txBody>
          <a:bodyPr/>
          <a:lstStyle/>
          <a:p>
            <a:pPr fontAlgn="b"/>
            <a:r>
              <a:rPr lang="de-CH" dirty="0" smtClean="0">
                <a:cs typeface="Arial" charset="0"/>
              </a:rPr>
              <a:t>Nutzung des heissen Wassers aus der EZF </a:t>
            </a:r>
          </a:p>
          <a:p>
            <a:pPr fontAlgn="b"/>
            <a:r>
              <a:rPr lang="de-CH" dirty="0" smtClean="0">
                <a:cs typeface="Arial" charset="0"/>
              </a:rPr>
              <a:t>ca. 500 Kunden</a:t>
            </a:r>
          </a:p>
          <a:p>
            <a:pPr fontAlgn="b"/>
            <a:r>
              <a:rPr lang="de-CH" dirty="0" smtClean="0">
                <a:cs typeface="Arial" charset="0"/>
              </a:rPr>
              <a:t>Fernwärmeabgabe pro </a:t>
            </a:r>
            <a:r>
              <a:rPr lang="de-CH" dirty="0" smtClean="0">
                <a:cs typeface="Arial" charset="0"/>
              </a:rPr>
              <a:t>Jahr: 250 </a:t>
            </a:r>
            <a:r>
              <a:rPr lang="de-CH" dirty="0" err="1" smtClean="0">
                <a:cs typeface="Arial" charset="0"/>
              </a:rPr>
              <a:t>GWh</a:t>
            </a:r>
            <a:endParaRPr lang="de-CH" dirty="0" smtClean="0">
              <a:cs typeface="Arial" charset="0"/>
            </a:endParaRPr>
          </a:p>
          <a:p>
            <a:pPr fontAlgn="b"/>
            <a:r>
              <a:rPr lang="de-CH" dirty="0" smtClean="0">
                <a:cs typeface="Arial" charset="0"/>
              </a:rPr>
              <a:t>12% des städtischen Wärmebedarfs</a:t>
            </a:r>
            <a:endParaRPr lang="de-CH" dirty="0">
              <a:cs typeface="Arial" charset="0"/>
            </a:endParaRPr>
          </a:p>
        </p:txBody>
      </p:sp>
      <p:pic>
        <p:nvPicPr>
          <p:cNvPr id="2050" name="Picture 2" descr="http://www.ewb.ch/fileadmin/filemount/2_Waerme/Fernwaerme/fernwaerme1.png"/>
          <p:cNvPicPr>
            <a:picLocks noChangeAspect="1" noChangeArrowheads="1"/>
          </p:cNvPicPr>
          <p:nvPr/>
        </p:nvPicPr>
        <p:blipFill rotWithShape="1">
          <a:blip r:embed="rId2">
            <a:extLst>
              <a:ext uri="{28A0092B-C50C-407E-A947-70E740481C1C}">
                <a14:useLocalDpi xmlns:a14="http://schemas.microsoft.com/office/drawing/2010/main" val="0"/>
              </a:ext>
            </a:extLst>
          </a:blip>
          <a:srcRect t="8395" r="5076" b="8064"/>
          <a:stretch/>
        </p:blipFill>
        <p:spPr bwMode="auto">
          <a:xfrm>
            <a:off x="593918" y="3465170"/>
            <a:ext cx="5862898" cy="3095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9747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18</a:t>
            </a:fld>
            <a:endParaRPr lang="de-CH"/>
          </a:p>
        </p:txBody>
      </p:sp>
      <p:sp>
        <p:nvSpPr>
          <p:cNvPr id="3" name="Titel 2"/>
          <p:cNvSpPr>
            <a:spLocks noGrp="1"/>
          </p:cNvSpPr>
          <p:nvPr>
            <p:ph type="title"/>
          </p:nvPr>
        </p:nvSpPr>
        <p:spPr/>
        <p:txBody>
          <a:bodyPr/>
          <a:lstStyle/>
          <a:p>
            <a:r>
              <a:rPr lang="de-CH" b="1" dirty="0" smtClean="0"/>
              <a:t>Inhaltsübersicht</a:t>
            </a:r>
            <a:endParaRPr lang="de-CH" b="1" dirty="0"/>
          </a:p>
        </p:txBody>
      </p:sp>
      <p:sp>
        <p:nvSpPr>
          <p:cNvPr id="4" name="Inhaltsplatzhalter 3"/>
          <p:cNvSpPr>
            <a:spLocks noGrp="1"/>
          </p:cNvSpPr>
          <p:nvPr>
            <p:ph sz="quarter" idx="14"/>
          </p:nvPr>
        </p:nvSpPr>
        <p:spPr/>
        <p:txBody>
          <a:bodyPr/>
          <a:lstStyle/>
          <a:p>
            <a:r>
              <a:rPr lang="de-CH" dirty="0" smtClean="0"/>
              <a:t>Schweizer Abfallwirtschaft</a:t>
            </a:r>
          </a:p>
          <a:p>
            <a:r>
              <a:rPr lang="de-CH" dirty="0" smtClean="0"/>
              <a:t>Energie Wasser Bern</a:t>
            </a:r>
          </a:p>
          <a:p>
            <a:r>
              <a:rPr lang="de-CH" sz="4000" dirty="0" smtClean="0">
                <a:solidFill>
                  <a:srgbClr val="FF0000"/>
                </a:solidFill>
              </a:rPr>
              <a:t>Geschichte der KVA Bern</a:t>
            </a:r>
          </a:p>
          <a:p>
            <a:r>
              <a:rPr lang="de-CH" dirty="0" smtClean="0"/>
              <a:t>Energiezentrale Forsthaus</a:t>
            </a:r>
          </a:p>
          <a:p>
            <a:pPr lvl="1"/>
            <a:r>
              <a:rPr lang="de-CH" dirty="0" smtClean="0"/>
              <a:t>Konzept</a:t>
            </a:r>
          </a:p>
          <a:p>
            <a:pPr lvl="1"/>
            <a:r>
              <a:rPr lang="de-CH" dirty="0" smtClean="0"/>
              <a:t>Neue KVA Bern</a:t>
            </a:r>
          </a:p>
        </p:txBody>
      </p:sp>
    </p:spTree>
    <p:extLst>
      <p:ext uri="{BB962C8B-B14F-4D97-AF65-F5344CB8AC3E}">
        <p14:creationId xmlns:p14="http://schemas.microsoft.com/office/powerpoint/2010/main" val="22526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Kva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664" y="1241425"/>
            <a:ext cx="6550025" cy="4670425"/>
          </a:xfrm>
          <a:prstGeom prst="rect">
            <a:avLst/>
          </a:prstGeom>
          <a:noFill/>
          <a:extLst>
            <a:ext uri="{909E8E84-426E-40DD-AFC4-6F175D3DCCD1}">
              <a14:hiddenFill xmlns:a14="http://schemas.microsoft.com/office/drawing/2010/main">
                <a:solidFill>
                  <a:srgbClr val="FFFFFF"/>
                </a:solidFill>
              </a14:hiddenFill>
            </a:ext>
          </a:extLst>
        </p:spPr>
      </p:pic>
      <p:sp>
        <p:nvSpPr>
          <p:cNvPr id="129027" name="Text Box 3"/>
          <p:cNvSpPr txBox="1">
            <a:spLocks noChangeArrowheads="1"/>
          </p:cNvSpPr>
          <p:nvPr/>
        </p:nvSpPr>
        <p:spPr bwMode="auto">
          <a:xfrm>
            <a:off x="304800" y="457200"/>
            <a:ext cx="2514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549" tIns="43275" rIns="86549" bIns="43275">
            <a:spAutoFit/>
          </a:bodyPr>
          <a:lstStyle>
            <a:lvl1pPr defTabSz="865188">
              <a:defRPr sz="2400">
                <a:solidFill>
                  <a:schemeClr val="tx1"/>
                </a:solidFill>
                <a:latin typeface="Times New Roman" pitchFamily="18" charset="0"/>
              </a:defRPr>
            </a:lvl1pPr>
            <a:lvl2pPr marL="433388" defTabSz="865188">
              <a:defRPr sz="2400">
                <a:solidFill>
                  <a:schemeClr val="tx1"/>
                </a:solidFill>
                <a:latin typeface="Times New Roman" pitchFamily="18" charset="0"/>
              </a:defRPr>
            </a:lvl2pPr>
            <a:lvl3pPr marL="865188" defTabSz="865188">
              <a:defRPr sz="2400">
                <a:solidFill>
                  <a:schemeClr val="tx1"/>
                </a:solidFill>
                <a:latin typeface="Times New Roman" pitchFamily="18" charset="0"/>
              </a:defRPr>
            </a:lvl3pPr>
            <a:lvl4pPr marL="1298575" defTabSz="865188">
              <a:defRPr sz="2400">
                <a:solidFill>
                  <a:schemeClr val="tx1"/>
                </a:solidFill>
                <a:latin typeface="Times New Roman" pitchFamily="18" charset="0"/>
              </a:defRPr>
            </a:lvl4pPr>
            <a:lvl5pPr marL="1731963" defTabSz="865188">
              <a:defRPr sz="2400">
                <a:solidFill>
                  <a:schemeClr val="tx1"/>
                </a:solidFill>
                <a:latin typeface="Times New Roman" pitchFamily="18" charset="0"/>
              </a:defRPr>
            </a:lvl5pPr>
            <a:lvl6pPr marL="2189163" defTabSz="865188" fontAlgn="base">
              <a:spcBef>
                <a:spcPct val="0"/>
              </a:spcBef>
              <a:spcAft>
                <a:spcPct val="0"/>
              </a:spcAft>
              <a:defRPr sz="2400">
                <a:solidFill>
                  <a:schemeClr val="tx1"/>
                </a:solidFill>
                <a:latin typeface="Times New Roman" pitchFamily="18" charset="0"/>
              </a:defRPr>
            </a:lvl6pPr>
            <a:lvl7pPr marL="2646363" defTabSz="865188" fontAlgn="base">
              <a:spcBef>
                <a:spcPct val="0"/>
              </a:spcBef>
              <a:spcAft>
                <a:spcPct val="0"/>
              </a:spcAft>
              <a:defRPr sz="2400">
                <a:solidFill>
                  <a:schemeClr val="tx1"/>
                </a:solidFill>
                <a:latin typeface="Times New Roman" pitchFamily="18" charset="0"/>
              </a:defRPr>
            </a:lvl7pPr>
            <a:lvl8pPr marL="3103563" defTabSz="865188" fontAlgn="base">
              <a:spcBef>
                <a:spcPct val="0"/>
              </a:spcBef>
              <a:spcAft>
                <a:spcPct val="0"/>
              </a:spcAft>
              <a:defRPr sz="2400">
                <a:solidFill>
                  <a:schemeClr val="tx1"/>
                </a:solidFill>
                <a:latin typeface="Times New Roman" pitchFamily="18" charset="0"/>
              </a:defRPr>
            </a:lvl8pPr>
            <a:lvl9pPr marL="3560763" defTabSz="865188" fontAlgn="base">
              <a:spcBef>
                <a:spcPct val="0"/>
              </a:spcBef>
              <a:spcAft>
                <a:spcPct val="0"/>
              </a:spcAft>
              <a:defRPr sz="2400">
                <a:solidFill>
                  <a:schemeClr val="tx1"/>
                </a:solidFill>
                <a:latin typeface="Times New Roman" pitchFamily="18" charset="0"/>
              </a:defRPr>
            </a:lvl9pPr>
          </a:lstStyle>
          <a:p>
            <a:pPr>
              <a:spcBef>
                <a:spcPct val="50000"/>
              </a:spcBef>
            </a:pPr>
            <a:endParaRPr lang="de-DE" sz="2300"/>
          </a:p>
        </p:txBody>
      </p:sp>
      <p:sp>
        <p:nvSpPr>
          <p:cNvPr id="129028" name="Text Box 4"/>
          <p:cNvSpPr txBox="1">
            <a:spLocks noChangeArrowheads="1"/>
          </p:cNvSpPr>
          <p:nvPr/>
        </p:nvSpPr>
        <p:spPr bwMode="auto">
          <a:xfrm>
            <a:off x="744538" y="1241425"/>
            <a:ext cx="78581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lgn="ctr">
              <a:spcBef>
                <a:spcPct val="50000"/>
              </a:spcBef>
            </a:pPr>
            <a:endParaRPr lang="de-DE" sz="2000"/>
          </a:p>
        </p:txBody>
      </p:sp>
      <p:sp>
        <p:nvSpPr>
          <p:cNvPr id="129029" name="Rectangle 5"/>
          <p:cNvSpPr>
            <a:spLocks noChangeArrowheads="1"/>
          </p:cNvSpPr>
          <p:nvPr/>
        </p:nvSpPr>
        <p:spPr bwMode="auto">
          <a:xfrm>
            <a:off x="1524000" y="1470025"/>
            <a:ext cx="6096000"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9030" name="Text Box 6"/>
          <p:cNvSpPr txBox="1">
            <a:spLocks noChangeArrowheads="1"/>
          </p:cNvSpPr>
          <p:nvPr/>
        </p:nvSpPr>
        <p:spPr bwMode="auto">
          <a:xfrm>
            <a:off x="814388" y="739775"/>
            <a:ext cx="528161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spcBef>
                <a:spcPct val="50000"/>
              </a:spcBef>
            </a:pPr>
            <a:r>
              <a:rPr lang="de-DE" sz="1600" b="1" dirty="0">
                <a:latin typeface="Arial" charset="0"/>
              </a:rPr>
              <a:t>Die KVA Bern im Jahre 1956</a:t>
            </a:r>
            <a:endParaRPr lang="de-DE" sz="1600" b="1" dirty="0">
              <a:solidFill>
                <a:srgbClr val="FFCC00"/>
              </a:solidFill>
            </a:endParaRPr>
          </a:p>
        </p:txBody>
      </p:sp>
    </p:spTree>
    <p:extLst>
      <p:ext uri="{BB962C8B-B14F-4D97-AF65-F5344CB8AC3E}">
        <p14:creationId xmlns:p14="http://schemas.microsoft.com/office/powerpoint/2010/main" val="1255444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2</a:t>
            </a:fld>
            <a:endParaRPr lang="de-CH"/>
          </a:p>
        </p:txBody>
      </p:sp>
      <p:sp>
        <p:nvSpPr>
          <p:cNvPr id="3" name="Titel 2"/>
          <p:cNvSpPr>
            <a:spLocks noGrp="1"/>
          </p:cNvSpPr>
          <p:nvPr>
            <p:ph type="title"/>
          </p:nvPr>
        </p:nvSpPr>
        <p:spPr/>
        <p:txBody>
          <a:bodyPr/>
          <a:lstStyle/>
          <a:p>
            <a:r>
              <a:rPr lang="de-CH" b="1" dirty="0" smtClean="0"/>
              <a:t>Inhaltsübersicht</a:t>
            </a:r>
            <a:endParaRPr lang="de-CH" b="1" dirty="0"/>
          </a:p>
        </p:txBody>
      </p:sp>
      <p:sp>
        <p:nvSpPr>
          <p:cNvPr id="4" name="Inhaltsplatzhalter 3"/>
          <p:cNvSpPr>
            <a:spLocks noGrp="1"/>
          </p:cNvSpPr>
          <p:nvPr>
            <p:ph sz="quarter" idx="14"/>
          </p:nvPr>
        </p:nvSpPr>
        <p:spPr/>
        <p:txBody>
          <a:bodyPr/>
          <a:lstStyle/>
          <a:p>
            <a:r>
              <a:rPr lang="de-CH" dirty="0" smtClean="0"/>
              <a:t>Schweizer Abfallwirtschaft</a:t>
            </a:r>
          </a:p>
          <a:p>
            <a:r>
              <a:rPr lang="de-CH" dirty="0" smtClean="0"/>
              <a:t>Energie Wasser Bern</a:t>
            </a:r>
          </a:p>
          <a:p>
            <a:r>
              <a:rPr lang="de-CH" dirty="0" smtClean="0"/>
              <a:t>Geschichte der KVA Bern</a:t>
            </a:r>
          </a:p>
          <a:p>
            <a:r>
              <a:rPr lang="de-CH" dirty="0" smtClean="0"/>
              <a:t>Energiezentrale Forsthaus</a:t>
            </a:r>
          </a:p>
          <a:p>
            <a:pPr lvl="1"/>
            <a:r>
              <a:rPr lang="de-CH" dirty="0" smtClean="0"/>
              <a:t>Konzept</a:t>
            </a:r>
          </a:p>
          <a:p>
            <a:pPr lvl="1"/>
            <a:r>
              <a:rPr lang="de-CH" dirty="0" smtClean="0"/>
              <a:t>Neue KVA Bern</a:t>
            </a:r>
          </a:p>
        </p:txBody>
      </p:sp>
    </p:spTree>
    <p:extLst>
      <p:ext uri="{BB962C8B-B14F-4D97-AF65-F5344CB8AC3E}">
        <p14:creationId xmlns:p14="http://schemas.microsoft.com/office/powerpoint/2010/main" val="4198343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Kehrichtwagen 19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881" y="1124744"/>
            <a:ext cx="6980238" cy="4718050"/>
          </a:xfrm>
          <a:prstGeom prst="rect">
            <a:avLst/>
          </a:prstGeom>
          <a:noFill/>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304800" y="457200"/>
            <a:ext cx="2514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549" tIns="43275" rIns="86549" bIns="43275">
            <a:spAutoFit/>
          </a:bodyPr>
          <a:lstStyle>
            <a:lvl1pPr defTabSz="865188">
              <a:defRPr sz="2400">
                <a:solidFill>
                  <a:schemeClr val="tx1"/>
                </a:solidFill>
                <a:latin typeface="Times New Roman" pitchFamily="18" charset="0"/>
              </a:defRPr>
            </a:lvl1pPr>
            <a:lvl2pPr marL="433388" defTabSz="865188">
              <a:defRPr sz="2400">
                <a:solidFill>
                  <a:schemeClr val="tx1"/>
                </a:solidFill>
                <a:latin typeface="Times New Roman" pitchFamily="18" charset="0"/>
              </a:defRPr>
            </a:lvl2pPr>
            <a:lvl3pPr marL="865188" defTabSz="865188">
              <a:defRPr sz="2400">
                <a:solidFill>
                  <a:schemeClr val="tx1"/>
                </a:solidFill>
                <a:latin typeface="Times New Roman" pitchFamily="18" charset="0"/>
              </a:defRPr>
            </a:lvl3pPr>
            <a:lvl4pPr marL="1298575" defTabSz="865188">
              <a:defRPr sz="2400">
                <a:solidFill>
                  <a:schemeClr val="tx1"/>
                </a:solidFill>
                <a:latin typeface="Times New Roman" pitchFamily="18" charset="0"/>
              </a:defRPr>
            </a:lvl4pPr>
            <a:lvl5pPr marL="1731963" defTabSz="865188">
              <a:defRPr sz="2400">
                <a:solidFill>
                  <a:schemeClr val="tx1"/>
                </a:solidFill>
                <a:latin typeface="Times New Roman" pitchFamily="18" charset="0"/>
              </a:defRPr>
            </a:lvl5pPr>
            <a:lvl6pPr marL="2189163" defTabSz="865188" fontAlgn="base">
              <a:spcBef>
                <a:spcPct val="0"/>
              </a:spcBef>
              <a:spcAft>
                <a:spcPct val="0"/>
              </a:spcAft>
              <a:defRPr sz="2400">
                <a:solidFill>
                  <a:schemeClr val="tx1"/>
                </a:solidFill>
                <a:latin typeface="Times New Roman" pitchFamily="18" charset="0"/>
              </a:defRPr>
            </a:lvl6pPr>
            <a:lvl7pPr marL="2646363" defTabSz="865188" fontAlgn="base">
              <a:spcBef>
                <a:spcPct val="0"/>
              </a:spcBef>
              <a:spcAft>
                <a:spcPct val="0"/>
              </a:spcAft>
              <a:defRPr sz="2400">
                <a:solidFill>
                  <a:schemeClr val="tx1"/>
                </a:solidFill>
                <a:latin typeface="Times New Roman" pitchFamily="18" charset="0"/>
              </a:defRPr>
            </a:lvl7pPr>
            <a:lvl8pPr marL="3103563" defTabSz="865188" fontAlgn="base">
              <a:spcBef>
                <a:spcPct val="0"/>
              </a:spcBef>
              <a:spcAft>
                <a:spcPct val="0"/>
              </a:spcAft>
              <a:defRPr sz="2400">
                <a:solidFill>
                  <a:schemeClr val="tx1"/>
                </a:solidFill>
                <a:latin typeface="Times New Roman" pitchFamily="18" charset="0"/>
              </a:defRPr>
            </a:lvl8pPr>
            <a:lvl9pPr marL="3560763" defTabSz="865188" fontAlgn="base">
              <a:spcBef>
                <a:spcPct val="0"/>
              </a:spcBef>
              <a:spcAft>
                <a:spcPct val="0"/>
              </a:spcAft>
              <a:defRPr sz="2400">
                <a:solidFill>
                  <a:schemeClr val="tx1"/>
                </a:solidFill>
                <a:latin typeface="Times New Roman" pitchFamily="18" charset="0"/>
              </a:defRPr>
            </a:lvl9pPr>
          </a:lstStyle>
          <a:p>
            <a:pPr>
              <a:spcBef>
                <a:spcPct val="50000"/>
              </a:spcBef>
            </a:pPr>
            <a:endParaRPr lang="de-DE" sz="2300"/>
          </a:p>
        </p:txBody>
      </p:sp>
      <p:sp>
        <p:nvSpPr>
          <p:cNvPr id="130052" name="Text Box 4"/>
          <p:cNvSpPr txBox="1">
            <a:spLocks noChangeArrowheads="1"/>
          </p:cNvSpPr>
          <p:nvPr/>
        </p:nvSpPr>
        <p:spPr bwMode="auto">
          <a:xfrm>
            <a:off x="744538" y="1241425"/>
            <a:ext cx="78581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lgn="ctr">
              <a:spcBef>
                <a:spcPct val="50000"/>
              </a:spcBef>
            </a:pPr>
            <a:endParaRPr lang="de-DE" sz="2000"/>
          </a:p>
        </p:txBody>
      </p:sp>
      <p:sp>
        <p:nvSpPr>
          <p:cNvPr id="130053" name="Rectangle 5"/>
          <p:cNvSpPr>
            <a:spLocks noChangeArrowheads="1"/>
          </p:cNvSpPr>
          <p:nvPr/>
        </p:nvSpPr>
        <p:spPr bwMode="auto">
          <a:xfrm>
            <a:off x="1524000" y="1470025"/>
            <a:ext cx="6096000"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0054" name="Text Box 6"/>
          <p:cNvSpPr txBox="1">
            <a:spLocks noChangeArrowheads="1"/>
          </p:cNvSpPr>
          <p:nvPr/>
        </p:nvSpPr>
        <p:spPr bwMode="auto">
          <a:xfrm>
            <a:off x="576536" y="596583"/>
            <a:ext cx="358933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lgn="ctr">
              <a:spcBef>
                <a:spcPct val="50000"/>
              </a:spcBef>
            </a:pPr>
            <a:r>
              <a:rPr lang="de-DE" sz="1600" b="1" dirty="0">
                <a:latin typeface="Arial" charset="0"/>
              </a:rPr>
              <a:t>Kehrichtwagen im Jahre 1956</a:t>
            </a:r>
            <a:endParaRPr lang="de-DE" sz="1600" b="1" dirty="0">
              <a:solidFill>
                <a:srgbClr val="FFCC00"/>
              </a:solidFill>
              <a:latin typeface="Arial" charset="0"/>
            </a:endParaRPr>
          </a:p>
        </p:txBody>
      </p:sp>
    </p:spTree>
    <p:extLst>
      <p:ext uri="{BB962C8B-B14F-4D97-AF65-F5344CB8AC3E}">
        <p14:creationId xmlns:p14="http://schemas.microsoft.com/office/powerpoint/2010/main" val="215182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304800" y="457200"/>
            <a:ext cx="2514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549" tIns="43275" rIns="86549" bIns="43275">
            <a:spAutoFit/>
          </a:bodyPr>
          <a:lstStyle>
            <a:lvl1pPr defTabSz="865188">
              <a:defRPr sz="2400">
                <a:solidFill>
                  <a:schemeClr val="tx1"/>
                </a:solidFill>
                <a:latin typeface="Times New Roman" pitchFamily="18" charset="0"/>
              </a:defRPr>
            </a:lvl1pPr>
            <a:lvl2pPr marL="433388" defTabSz="865188">
              <a:defRPr sz="2400">
                <a:solidFill>
                  <a:schemeClr val="tx1"/>
                </a:solidFill>
                <a:latin typeface="Times New Roman" pitchFamily="18" charset="0"/>
              </a:defRPr>
            </a:lvl2pPr>
            <a:lvl3pPr marL="865188" defTabSz="865188">
              <a:defRPr sz="2400">
                <a:solidFill>
                  <a:schemeClr val="tx1"/>
                </a:solidFill>
                <a:latin typeface="Times New Roman" pitchFamily="18" charset="0"/>
              </a:defRPr>
            </a:lvl3pPr>
            <a:lvl4pPr marL="1298575" defTabSz="865188">
              <a:defRPr sz="2400">
                <a:solidFill>
                  <a:schemeClr val="tx1"/>
                </a:solidFill>
                <a:latin typeface="Times New Roman" pitchFamily="18" charset="0"/>
              </a:defRPr>
            </a:lvl4pPr>
            <a:lvl5pPr marL="1731963" defTabSz="865188">
              <a:defRPr sz="2400">
                <a:solidFill>
                  <a:schemeClr val="tx1"/>
                </a:solidFill>
                <a:latin typeface="Times New Roman" pitchFamily="18" charset="0"/>
              </a:defRPr>
            </a:lvl5pPr>
            <a:lvl6pPr marL="2189163" defTabSz="865188" fontAlgn="base">
              <a:spcBef>
                <a:spcPct val="0"/>
              </a:spcBef>
              <a:spcAft>
                <a:spcPct val="0"/>
              </a:spcAft>
              <a:defRPr sz="2400">
                <a:solidFill>
                  <a:schemeClr val="tx1"/>
                </a:solidFill>
                <a:latin typeface="Times New Roman" pitchFamily="18" charset="0"/>
              </a:defRPr>
            </a:lvl6pPr>
            <a:lvl7pPr marL="2646363" defTabSz="865188" fontAlgn="base">
              <a:spcBef>
                <a:spcPct val="0"/>
              </a:spcBef>
              <a:spcAft>
                <a:spcPct val="0"/>
              </a:spcAft>
              <a:defRPr sz="2400">
                <a:solidFill>
                  <a:schemeClr val="tx1"/>
                </a:solidFill>
                <a:latin typeface="Times New Roman" pitchFamily="18" charset="0"/>
              </a:defRPr>
            </a:lvl7pPr>
            <a:lvl8pPr marL="3103563" defTabSz="865188" fontAlgn="base">
              <a:spcBef>
                <a:spcPct val="0"/>
              </a:spcBef>
              <a:spcAft>
                <a:spcPct val="0"/>
              </a:spcAft>
              <a:defRPr sz="2400">
                <a:solidFill>
                  <a:schemeClr val="tx1"/>
                </a:solidFill>
                <a:latin typeface="Times New Roman" pitchFamily="18" charset="0"/>
              </a:defRPr>
            </a:lvl8pPr>
            <a:lvl9pPr marL="3560763" defTabSz="865188" fontAlgn="base">
              <a:spcBef>
                <a:spcPct val="0"/>
              </a:spcBef>
              <a:spcAft>
                <a:spcPct val="0"/>
              </a:spcAft>
              <a:defRPr sz="2400">
                <a:solidFill>
                  <a:schemeClr val="tx1"/>
                </a:solidFill>
                <a:latin typeface="Times New Roman" pitchFamily="18" charset="0"/>
              </a:defRPr>
            </a:lvl9pPr>
          </a:lstStyle>
          <a:p>
            <a:pPr>
              <a:spcBef>
                <a:spcPct val="50000"/>
              </a:spcBef>
            </a:pPr>
            <a:endParaRPr lang="de-DE" sz="2300"/>
          </a:p>
        </p:txBody>
      </p:sp>
      <p:sp>
        <p:nvSpPr>
          <p:cNvPr id="131075" name="Text Box 3"/>
          <p:cNvSpPr txBox="1">
            <a:spLocks noChangeArrowheads="1"/>
          </p:cNvSpPr>
          <p:nvPr/>
        </p:nvSpPr>
        <p:spPr bwMode="auto">
          <a:xfrm>
            <a:off x="744538" y="1241425"/>
            <a:ext cx="78581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lgn="ctr">
              <a:spcBef>
                <a:spcPct val="50000"/>
              </a:spcBef>
            </a:pPr>
            <a:endParaRPr lang="de-DE" sz="2000"/>
          </a:p>
        </p:txBody>
      </p:sp>
      <p:sp>
        <p:nvSpPr>
          <p:cNvPr id="131076" name="Rectangle 4"/>
          <p:cNvSpPr>
            <a:spLocks noChangeArrowheads="1"/>
          </p:cNvSpPr>
          <p:nvPr/>
        </p:nvSpPr>
        <p:spPr bwMode="auto">
          <a:xfrm>
            <a:off x="1524000" y="1470025"/>
            <a:ext cx="6096000"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1077" name="Text Box 5"/>
          <p:cNvSpPr txBox="1">
            <a:spLocks noChangeArrowheads="1"/>
          </p:cNvSpPr>
          <p:nvPr/>
        </p:nvSpPr>
        <p:spPr bwMode="auto">
          <a:xfrm>
            <a:off x="469900" y="1565275"/>
            <a:ext cx="528637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spcBef>
                <a:spcPct val="50000"/>
              </a:spcBef>
            </a:pPr>
            <a:r>
              <a:rPr lang="de-DE" sz="1600" b="1" dirty="0">
                <a:latin typeface="Arial" charset="0"/>
              </a:rPr>
              <a:t>Die KVA Bern im Jahre 1987</a:t>
            </a:r>
            <a:endParaRPr lang="de-DE" sz="1600" dirty="0">
              <a:solidFill>
                <a:srgbClr val="FFCC00"/>
              </a:solidFill>
            </a:endParaRPr>
          </a:p>
        </p:txBody>
      </p:sp>
      <p:pic>
        <p:nvPicPr>
          <p:cNvPr id="131078" name="Picture 6" descr="KVA75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4456" y="404663"/>
            <a:ext cx="3835896" cy="554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00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457200"/>
            <a:ext cx="2514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549" tIns="43275" rIns="86549" bIns="43275">
            <a:spAutoFit/>
          </a:bodyPr>
          <a:lstStyle>
            <a:lvl1pPr defTabSz="865188">
              <a:defRPr sz="2400">
                <a:solidFill>
                  <a:schemeClr val="tx1"/>
                </a:solidFill>
                <a:latin typeface="Times New Roman" pitchFamily="18" charset="0"/>
              </a:defRPr>
            </a:lvl1pPr>
            <a:lvl2pPr marL="433388" defTabSz="865188">
              <a:defRPr sz="2400">
                <a:solidFill>
                  <a:schemeClr val="tx1"/>
                </a:solidFill>
                <a:latin typeface="Times New Roman" pitchFamily="18" charset="0"/>
              </a:defRPr>
            </a:lvl2pPr>
            <a:lvl3pPr marL="865188" defTabSz="865188">
              <a:defRPr sz="2400">
                <a:solidFill>
                  <a:schemeClr val="tx1"/>
                </a:solidFill>
                <a:latin typeface="Times New Roman" pitchFamily="18" charset="0"/>
              </a:defRPr>
            </a:lvl3pPr>
            <a:lvl4pPr marL="1298575" defTabSz="865188">
              <a:defRPr sz="2400">
                <a:solidFill>
                  <a:schemeClr val="tx1"/>
                </a:solidFill>
                <a:latin typeface="Times New Roman" pitchFamily="18" charset="0"/>
              </a:defRPr>
            </a:lvl4pPr>
            <a:lvl5pPr marL="1731963" defTabSz="865188">
              <a:defRPr sz="2400">
                <a:solidFill>
                  <a:schemeClr val="tx1"/>
                </a:solidFill>
                <a:latin typeface="Times New Roman" pitchFamily="18" charset="0"/>
              </a:defRPr>
            </a:lvl5pPr>
            <a:lvl6pPr marL="2189163" defTabSz="865188" fontAlgn="base">
              <a:spcBef>
                <a:spcPct val="0"/>
              </a:spcBef>
              <a:spcAft>
                <a:spcPct val="0"/>
              </a:spcAft>
              <a:defRPr sz="2400">
                <a:solidFill>
                  <a:schemeClr val="tx1"/>
                </a:solidFill>
                <a:latin typeface="Times New Roman" pitchFamily="18" charset="0"/>
              </a:defRPr>
            </a:lvl6pPr>
            <a:lvl7pPr marL="2646363" defTabSz="865188" fontAlgn="base">
              <a:spcBef>
                <a:spcPct val="0"/>
              </a:spcBef>
              <a:spcAft>
                <a:spcPct val="0"/>
              </a:spcAft>
              <a:defRPr sz="2400">
                <a:solidFill>
                  <a:schemeClr val="tx1"/>
                </a:solidFill>
                <a:latin typeface="Times New Roman" pitchFamily="18" charset="0"/>
              </a:defRPr>
            </a:lvl7pPr>
            <a:lvl8pPr marL="3103563" defTabSz="865188" fontAlgn="base">
              <a:spcBef>
                <a:spcPct val="0"/>
              </a:spcBef>
              <a:spcAft>
                <a:spcPct val="0"/>
              </a:spcAft>
              <a:defRPr sz="2400">
                <a:solidFill>
                  <a:schemeClr val="tx1"/>
                </a:solidFill>
                <a:latin typeface="Times New Roman" pitchFamily="18" charset="0"/>
              </a:defRPr>
            </a:lvl8pPr>
            <a:lvl9pPr marL="3560763" defTabSz="865188" fontAlgn="base">
              <a:spcBef>
                <a:spcPct val="0"/>
              </a:spcBef>
              <a:spcAft>
                <a:spcPct val="0"/>
              </a:spcAft>
              <a:defRPr sz="2400">
                <a:solidFill>
                  <a:schemeClr val="tx1"/>
                </a:solidFill>
                <a:latin typeface="Times New Roman" pitchFamily="18" charset="0"/>
              </a:defRPr>
            </a:lvl9pPr>
          </a:lstStyle>
          <a:p>
            <a:pPr>
              <a:spcBef>
                <a:spcPct val="50000"/>
              </a:spcBef>
            </a:pPr>
            <a:endParaRPr lang="de-DE" sz="2300"/>
          </a:p>
        </p:txBody>
      </p:sp>
      <p:sp>
        <p:nvSpPr>
          <p:cNvPr id="139267" name="Text Box 3"/>
          <p:cNvSpPr txBox="1">
            <a:spLocks noChangeArrowheads="1"/>
          </p:cNvSpPr>
          <p:nvPr/>
        </p:nvSpPr>
        <p:spPr bwMode="auto">
          <a:xfrm>
            <a:off x="744538" y="1241425"/>
            <a:ext cx="78581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lgn="ctr">
              <a:spcBef>
                <a:spcPct val="50000"/>
              </a:spcBef>
            </a:pPr>
            <a:endParaRPr lang="de-DE" sz="2000"/>
          </a:p>
        </p:txBody>
      </p:sp>
      <p:sp>
        <p:nvSpPr>
          <p:cNvPr id="139268" name="Rectangle 4"/>
          <p:cNvSpPr>
            <a:spLocks noChangeArrowheads="1"/>
          </p:cNvSpPr>
          <p:nvPr/>
        </p:nvSpPr>
        <p:spPr bwMode="auto">
          <a:xfrm>
            <a:off x="1524000" y="1470025"/>
            <a:ext cx="6096000"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pic>
        <p:nvPicPr>
          <p:cNvPr id="139269" name="Picture 5" descr="Fernwär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77" y="260648"/>
            <a:ext cx="8515208"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585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304800" y="457200"/>
            <a:ext cx="2514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549" tIns="43275" rIns="86549" bIns="43275">
            <a:spAutoFit/>
          </a:bodyPr>
          <a:lstStyle>
            <a:lvl1pPr defTabSz="865188">
              <a:defRPr sz="2400">
                <a:solidFill>
                  <a:schemeClr val="tx1"/>
                </a:solidFill>
                <a:latin typeface="Times New Roman" pitchFamily="18" charset="0"/>
              </a:defRPr>
            </a:lvl1pPr>
            <a:lvl2pPr marL="433388" defTabSz="865188">
              <a:defRPr sz="2400">
                <a:solidFill>
                  <a:schemeClr val="tx1"/>
                </a:solidFill>
                <a:latin typeface="Times New Roman" pitchFamily="18" charset="0"/>
              </a:defRPr>
            </a:lvl2pPr>
            <a:lvl3pPr marL="865188" defTabSz="865188">
              <a:defRPr sz="2400">
                <a:solidFill>
                  <a:schemeClr val="tx1"/>
                </a:solidFill>
                <a:latin typeface="Times New Roman" pitchFamily="18" charset="0"/>
              </a:defRPr>
            </a:lvl3pPr>
            <a:lvl4pPr marL="1298575" defTabSz="865188">
              <a:defRPr sz="2400">
                <a:solidFill>
                  <a:schemeClr val="tx1"/>
                </a:solidFill>
                <a:latin typeface="Times New Roman" pitchFamily="18" charset="0"/>
              </a:defRPr>
            </a:lvl4pPr>
            <a:lvl5pPr marL="1731963" defTabSz="865188">
              <a:defRPr sz="2400">
                <a:solidFill>
                  <a:schemeClr val="tx1"/>
                </a:solidFill>
                <a:latin typeface="Times New Roman" pitchFamily="18" charset="0"/>
              </a:defRPr>
            </a:lvl5pPr>
            <a:lvl6pPr marL="2189163" defTabSz="865188" fontAlgn="base">
              <a:spcBef>
                <a:spcPct val="0"/>
              </a:spcBef>
              <a:spcAft>
                <a:spcPct val="0"/>
              </a:spcAft>
              <a:defRPr sz="2400">
                <a:solidFill>
                  <a:schemeClr val="tx1"/>
                </a:solidFill>
                <a:latin typeface="Times New Roman" pitchFamily="18" charset="0"/>
              </a:defRPr>
            </a:lvl6pPr>
            <a:lvl7pPr marL="2646363" defTabSz="865188" fontAlgn="base">
              <a:spcBef>
                <a:spcPct val="0"/>
              </a:spcBef>
              <a:spcAft>
                <a:spcPct val="0"/>
              </a:spcAft>
              <a:defRPr sz="2400">
                <a:solidFill>
                  <a:schemeClr val="tx1"/>
                </a:solidFill>
                <a:latin typeface="Times New Roman" pitchFamily="18" charset="0"/>
              </a:defRPr>
            </a:lvl7pPr>
            <a:lvl8pPr marL="3103563" defTabSz="865188" fontAlgn="base">
              <a:spcBef>
                <a:spcPct val="0"/>
              </a:spcBef>
              <a:spcAft>
                <a:spcPct val="0"/>
              </a:spcAft>
              <a:defRPr sz="2400">
                <a:solidFill>
                  <a:schemeClr val="tx1"/>
                </a:solidFill>
                <a:latin typeface="Times New Roman" pitchFamily="18" charset="0"/>
              </a:defRPr>
            </a:lvl8pPr>
            <a:lvl9pPr marL="3560763" defTabSz="865188" fontAlgn="base">
              <a:spcBef>
                <a:spcPct val="0"/>
              </a:spcBef>
              <a:spcAft>
                <a:spcPct val="0"/>
              </a:spcAft>
              <a:defRPr sz="2400">
                <a:solidFill>
                  <a:schemeClr val="tx1"/>
                </a:solidFill>
                <a:latin typeface="Times New Roman" pitchFamily="18" charset="0"/>
              </a:defRPr>
            </a:lvl9pPr>
          </a:lstStyle>
          <a:p>
            <a:pPr>
              <a:spcBef>
                <a:spcPct val="50000"/>
              </a:spcBef>
            </a:pPr>
            <a:endParaRPr lang="de-DE" sz="2300"/>
          </a:p>
        </p:txBody>
      </p:sp>
      <p:sp>
        <p:nvSpPr>
          <p:cNvPr id="140291" name="Text Box 3"/>
          <p:cNvSpPr txBox="1">
            <a:spLocks noChangeArrowheads="1"/>
          </p:cNvSpPr>
          <p:nvPr/>
        </p:nvSpPr>
        <p:spPr bwMode="auto">
          <a:xfrm>
            <a:off x="744538" y="1241425"/>
            <a:ext cx="78581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lgn="ctr">
              <a:spcBef>
                <a:spcPct val="50000"/>
              </a:spcBef>
            </a:pPr>
            <a:endParaRPr lang="de-DE" sz="2000"/>
          </a:p>
        </p:txBody>
      </p:sp>
      <p:sp>
        <p:nvSpPr>
          <p:cNvPr id="140292" name="Rectangle 4"/>
          <p:cNvSpPr>
            <a:spLocks noChangeArrowheads="1"/>
          </p:cNvSpPr>
          <p:nvPr/>
        </p:nvSpPr>
        <p:spPr bwMode="auto">
          <a:xfrm>
            <a:off x="1524000" y="1470025"/>
            <a:ext cx="6096000"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graphicFrame>
        <p:nvGraphicFramePr>
          <p:cNvPr id="2" name="Objekt 1"/>
          <p:cNvGraphicFramePr>
            <a:graphicFrameLocks noChangeAspect="1"/>
          </p:cNvGraphicFramePr>
          <p:nvPr>
            <p:extLst>
              <p:ext uri="{D42A27DB-BD31-4B8C-83A1-F6EECF244321}">
                <p14:modId xmlns:p14="http://schemas.microsoft.com/office/powerpoint/2010/main" val="3428327574"/>
              </p:ext>
            </p:extLst>
          </p:nvPr>
        </p:nvGraphicFramePr>
        <p:xfrm>
          <a:off x="2483768" y="331462"/>
          <a:ext cx="4328357" cy="6121874"/>
        </p:xfrm>
        <a:graphic>
          <a:graphicData uri="http://schemas.openxmlformats.org/presentationml/2006/ole">
            <mc:AlternateContent xmlns:mc="http://schemas.openxmlformats.org/markup-compatibility/2006">
              <mc:Choice xmlns:v="urn:schemas-microsoft-com:vml" Requires="v">
                <p:oleObj spid="_x0000_s2051" name="Acrobat Document" r:id="rId3" imgW="5676781" imgH="8029575" progId="AcroExch.Document.7">
                  <p:embed/>
                </p:oleObj>
              </mc:Choice>
              <mc:Fallback>
                <p:oleObj name="Acrobat Document" r:id="rId3" imgW="5676781" imgH="8029575" progId="AcroExch.Document.7">
                  <p:embed/>
                  <p:pic>
                    <p:nvPicPr>
                      <p:cNvPr id="0" name=""/>
                      <p:cNvPicPr/>
                      <p:nvPr/>
                    </p:nvPicPr>
                    <p:blipFill>
                      <a:blip r:embed="rId4"/>
                      <a:stretch>
                        <a:fillRect/>
                      </a:stretch>
                    </p:blipFill>
                    <p:spPr>
                      <a:xfrm>
                        <a:off x="2483768" y="331462"/>
                        <a:ext cx="4328357" cy="6121874"/>
                      </a:xfrm>
                      <a:prstGeom prst="rect">
                        <a:avLst/>
                      </a:prstGeom>
                    </p:spPr>
                  </p:pic>
                </p:oleObj>
              </mc:Fallback>
            </mc:AlternateContent>
          </a:graphicData>
        </a:graphic>
      </p:graphicFrame>
    </p:spTree>
    <p:extLst>
      <p:ext uri="{BB962C8B-B14F-4D97-AF65-F5344CB8AC3E}">
        <p14:creationId xmlns:p14="http://schemas.microsoft.com/office/powerpoint/2010/main" val="8747988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304800" y="457200"/>
            <a:ext cx="2514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549" tIns="43275" rIns="86549" bIns="43275">
            <a:spAutoFit/>
          </a:bodyPr>
          <a:lstStyle>
            <a:lvl1pPr defTabSz="865188">
              <a:defRPr sz="2400">
                <a:solidFill>
                  <a:schemeClr val="tx1"/>
                </a:solidFill>
                <a:latin typeface="Times New Roman" pitchFamily="18" charset="0"/>
              </a:defRPr>
            </a:lvl1pPr>
            <a:lvl2pPr marL="433388" defTabSz="865188">
              <a:defRPr sz="2400">
                <a:solidFill>
                  <a:schemeClr val="tx1"/>
                </a:solidFill>
                <a:latin typeface="Times New Roman" pitchFamily="18" charset="0"/>
              </a:defRPr>
            </a:lvl2pPr>
            <a:lvl3pPr marL="865188" defTabSz="865188">
              <a:defRPr sz="2400">
                <a:solidFill>
                  <a:schemeClr val="tx1"/>
                </a:solidFill>
                <a:latin typeface="Times New Roman" pitchFamily="18" charset="0"/>
              </a:defRPr>
            </a:lvl3pPr>
            <a:lvl4pPr marL="1298575" defTabSz="865188">
              <a:defRPr sz="2400">
                <a:solidFill>
                  <a:schemeClr val="tx1"/>
                </a:solidFill>
                <a:latin typeface="Times New Roman" pitchFamily="18" charset="0"/>
              </a:defRPr>
            </a:lvl4pPr>
            <a:lvl5pPr marL="1731963" defTabSz="865188">
              <a:defRPr sz="2400">
                <a:solidFill>
                  <a:schemeClr val="tx1"/>
                </a:solidFill>
                <a:latin typeface="Times New Roman" pitchFamily="18" charset="0"/>
              </a:defRPr>
            </a:lvl5pPr>
            <a:lvl6pPr marL="2189163" defTabSz="865188" fontAlgn="base">
              <a:spcBef>
                <a:spcPct val="0"/>
              </a:spcBef>
              <a:spcAft>
                <a:spcPct val="0"/>
              </a:spcAft>
              <a:defRPr sz="2400">
                <a:solidFill>
                  <a:schemeClr val="tx1"/>
                </a:solidFill>
                <a:latin typeface="Times New Roman" pitchFamily="18" charset="0"/>
              </a:defRPr>
            </a:lvl6pPr>
            <a:lvl7pPr marL="2646363" defTabSz="865188" fontAlgn="base">
              <a:spcBef>
                <a:spcPct val="0"/>
              </a:spcBef>
              <a:spcAft>
                <a:spcPct val="0"/>
              </a:spcAft>
              <a:defRPr sz="2400">
                <a:solidFill>
                  <a:schemeClr val="tx1"/>
                </a:solidFill>
                <a:latin typeface="Times New Roman" pitchFamily="18" charset="0"/>
              </a:defRPr>
            </a:lvl7pPr>
            <a:lvl8pPr marL="3103563" defTabSz="865188" fontAlgn="base">
              <a:spcBef>
                <a:spcPct val="0"/>
              </a:spcBef>
              <a:spcAft>
                <a:spcPct val="0"/>
              </a:spcAft>
              <a:defRPr sz="2400">
                <a:solidFill>
                  <a:schemeClr val="tx1"/>
                </a:solidFill>
                <a:latin typeface="Times New Roman" pitchFamily="18" charset="0"/>
              </a:defRPr>
            </a:lvl8pPr>
            <a:lvl9pPr marL="3560763" defTabSz="865188" fontAlgn="base">
              <a:spcBef>
                <a:spcPct val="0"/>
              </a:spcBef>
              <a:spcAft>
                <a:spcPct val="0"/>
              </a:spcAft>
              <a:defRPr sz="2400">
                <a:solidFill>
                  <a:schemeClr val="tx1"/>
                </a:solidFill>
                <a:latin typeface="Times New Roman" pitchFamily="18" charset="0"/>
              </a:defRPr>
            </a:lvl9pPr>
          </a:lstStyle>
          <a:p>
            <a:pPr>
              <a:spcBef>
                <a:spcPct val="50000"/>
              </a:spcBef>
            </a:pPr>
            <a:endParaRPr lang="de-DE" sz="2300"/>
          </a:p>
        </p:txBody>
      </p:sp>
      <p:sp>
        <p:nvSpPr>
          <p:cNvPr id="141315" name="Text Box 3"/>
          <p:cNvSpPr txBox="1">
            <a:spLocks noChangeArrowheads="1"/>
          </p:cNvSpPr>
          <p:nvPr/>
        </p:nvSpPr>
        <p:spPr bwMode="auto">
          <a:xfrm>
            <a:off x="744538" y="1241425"/>
            <a:ext cx="78581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lgn="ctr">
              <a:spcBef>
                <a:spcPct val="50000"/>
              </a:spcBef>
            </a:pPr>
            <a:endParaRPr lang="de-DE" sz="2000"/>
          </a:p>
        </p:txBody>
      </p:sp>
      <p:sp>
        <p:nvSpPr>
          <p:cNvPr id="141316" name="Rectangle 4"/>
          <p:cNvSpPr>
            <a:spLocks noChangeArrowheads="1"/>
          </p:cNvSpPr>
          <p:nvPr/>
        </p:nvSpPr>
        <p:spPr bwMode="auto">
          <a:xfrm>
            <a:off x="1524000" y="1470025"/>
            <a:ext cx="6096000"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graphicFrame>
        <p:nvGraphicFramePr>
          <p:cNvPr id="141317" name="Object 5"/>
          <p:cNvGraphicFramePr>
            <a:graphicFrameLocks noChangeAspect="1"/>
          </p:cNvGraphicFramePr>
          <p:nvPr/>
        </p:nvGraphicFramePr>
        <p:xfrm>
          <a:off x="1662113" y="1495425"/>
          <a:ext cx="5826125" cy="3868738"/>
        </p:xfrm>
        <a:graphic>
          <a:graphicData uri="http://schemas.openxmlformats.org/presentationml/2006/ole">
            <mc:AlternateContent xmlns:mc="http://schemas.openxmlformats.org/markup-compatibility/2006">
              <mc:Choice xmlns:v="urn:schemas-microsoft-com:vml" Requires="v">
                <p:oleObj spid="_x0000_s3076" name="Diagramm" r:id="rId3" imgW="6800850" imgH="4514850" progId="MSGraph.Chart.8">
                  <p:embed followColorScheme="full"/>
                </p:oleObj>
              </mc:Choice>
              <mc:Fallback>
                <p:oleObj name="Diagramm" r:id="rId3" imgW="6800850" imgH="4514850" progId="MSGraph.Chart.8">
                  <p:embed followColorScheme="full"/>
                  <p:pic>
                    <p:nvPicPr>
                      <p:cNvPr id="0" name=""/>
                      <p:cNvPicPr>
                        <a:picLocks noChangeAspect="1" noChangeArrowheads="1"/>
                      </p:cNvPicPr>
                      <p:nvPr/>
                    </p:nvPicPr>
                    <p:blipFill>
                      <a:blip r:embed="rId4"/>
                      <a:srcRect/>
                      <a:stretch>
                        <a:fillRect/>
                      </a:stretch>
                    </p:blipFill>
                    <p:spPr bwMode="auto">
                      <a:xfrm>
                        <a:off x="1662113" y="1495425"/>
                        <a:ext cx="5826125" cy="3868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1319" name="Object 7"/>
          <p:cNvGraphicFramePr>
            <a:graphicFrameLocks noChangeAspect="1"/>
          </p:cNvGraphicFramePr>
          <p:nvPr>
            <p:extLst>
              <p:ext uri="{D42A27DB-BD31-4B8C-83A1-F6EECF244321}">
                <p14:modId xmlns:p14="http://schemas.microsoft.com/office/powerpoint/2010/main" val="3347853267"/>
              </p:ext>
            </p:extLst>
          </p:nvPr>
        </p:nvGraphicFramePr>
        <p:xfrm>
          <a:off x="285709" y="260648"/>
          <a:ext cx="8511438" cy="4968552"/>
        </p:xfrm>
        <a:graphic>
          <a:graphicData uri="http://schemas.openxmlformats.org/presentationml/2006/ole">
            <mc:AlternateContent xmlns:mc="http://schemas.openxmlformats.org/markup-compatibility/2006">
              <mc:Choice xmlns:v="urn:schemas-microsoft-com:vml" Requires="v">
                <p:oleObj spid="_x0000_s3077" name="Tabelle" r:id="rId5" imgW="9610954" imgH="5610454" progId="Excel.Sheet.8">
                  <p:embed/>
                </p:oleObj>
              </mc:Choice>
              <mc:Fallback>
                <p:oleObj name="Tabelle" r:id="rId5" imgW="9610954" imgH="5610454"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09" y="260648"/>
                        <a:ext cx="8511438" cy="496855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18091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04800" y="457200"/>
            <a:ext cx="25146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549" tIns="43275" rIns="86549" bIns="43275">
            <a:spAutoFit/>
          </a:bodyPr>
          <a:lstStyle>
            <a:lvl1pPr defTabSz="865188">
              <a:defRPr sz="2400">
                <a:solidFill>
                  <a:schemeClr val="tx1"/>
                </a:solidFill>
                <a:latin typeface="Times New Roman" pitchFamily="18" charset="0"/>
              </a:defRPr>
            </a:lvl1pPr>
            <a:lvl2pPr marL="433388" defTabSz="865188">
              <a:defRPr sz="2400">
                <a:solidFill>
                  <a:schemeClr val="tx1"/>
                </a:solidFill>
                <a:latin typeface="Times New Roman" pitchFamily="18" charset="0"/>
              </a:defRPr>
            </a:lvl2pPr>
            <a:lvl3pPr marL="865188" defTabSz="865188">
              <a:defRPr sz="2400">
                <a:solidFill>
                  <a:schemeClr val="tx1"/>
                </a:solidFill>
                <a:latin typeface="Times New Roman" pitchFamily="18" charset="0"/>
              </a:defRPr>
            </a:lvl3pPr>
            <a:lvl4pPr marL="1298575" defTabSz="865188">
              <a:defRPr sz="2400">
                <a:solidFill>
                  <a:schemeClr val="tx1"/>
                </a:solidFill>
                <a:latin typeface="Times New Roman" pitchFamily="18" charset="0"/>
              </a:defRPr>
            </a:lvl4pPr>
            <a:lvl5pPr marL="1731963" defTabSz="865188">
              <a:defRPr sz="2400">
                <a:solidFill>
                  <a:schemeClr val="tx1"/>
                </a:solidFill>
                <a:latin typeface="Times New Roman" pitchFamily="18" charset="0"/>
              </a:defRPr>
            </a:lvl5pPr>
            <a:lvl6pPr marL="2189163" defTabSz="865188" fontAlgn="base">
              <a:spcBef>
                <a:spcPct val="0"/>
              </a:spcBef>
              <a:spcAft>
                <a:spcPct val="0"/>
              </a:spcAft>
              <a:defRPr sz="2400">
                <a:solidFill>
                  <a:schemeClr val="tx1"/>
                </a:solidFill>
                <a:latin typeface="Times New Roman" pitchFamily="18" charset="0"/>
              </a:defRPr>
            </a:lvl6pPr>
            <a:lvl7pPr marL="2646363" defTabSz="865188" fontAlgn="base">
              <a:spcBef>
                <a:spcPct val="0"/>
              </a:spcBef>
              <a:spcAft>
                <a:spcPct val="0"/>
              </a:spcAft>
              <a:defRPr sz="2400">
                <a:solidFill>
                  <a:schemeClr val="tx1"/>
                </a:solidFill>
                <a:latin typeface="Times New Roman" pitchFamily="18" charset="0"/>
              </a:defRPr>
            </a:lvl7pPr>
            <a:lvl8pPr marL="3103563" defTabSz="865188" fontAlgn="base">
              <a:spcBef>
                <a:spcPct val="0"/>
              </a:spcBef>
              <a:spcAft>
                <a:spcPct val="0"/>
              </a:spcAft>
              <a:defRPr sz="2400">
                <a:solidFill>
                  <a:schemeClr val="tx1"/>
                </a:solidFill>
                <a:latin typeface="Times New Roman" pitchFamily="18" charset="0"/>
              </a:defRPr>
            </a:lvl8pPr>
            <a:lvl9pPr marL="3560763" defTabSz="865188" fontAlgn="base">
              <a:spcBef>
                <a:spcPct val="0"/>
              </a:spcBef>
              <a:spcAft>
                <a:spcPct val="0"/>
              </a:spcAft>
              <a:defRPr sz="2400">
                <a:solidFill>
                  <a:schemeClr val="tx1"/>
                </a:solidFill>
                <a:latin typeface="Times New Roman" pitchFamily="18" charset="0"/>
              </a:defRPr>
            </a:lvl9pPr>
          </a:lstStyle>
          <a:p>
            <a:pPr>
              <a:spcBef>
                <a:spcPct val="50000"/>
              </a:spcBef>
            </a:pPr>
            <a:endParaRPr lang="de-DE" sz="2300"/>
          </a:p>
        </p:txBody>
      </p:sp>
      <p:sp>
        <p:nvSpPr>
          <p:cNvPr id="145411" name="Text Box 3"/>
          <p:cNvSpPr txBox="1">
            <a:spLocks noChangeArrowheads="1"/>
          </p:cNvSpPr>
          <p:nvPr/>
        </p:nvSpPr>
        <p:spPr bwMode="auto">
          <a:xfrm>
            <a:off x="744538" y="1241425"/>
            <a:ext cx="78581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735" tIns="37867" rIns="75735" bIns="37867">
            <a:spAutoFit/>
          </a:bodyPr>
          <a:lstStyle>
            <a:lvl1pPr defTabSz="757238">
              <a:defRPr sz="2400">
                <a:solidFill>
                  <a:schemeClr val="tx1"/>
                </a:solidFill>
                <a:latin typeface="Times New Roman" pitchFamily="18" charset="0"/>
              </a:defRPr>
            </a:lvl1pPr>
            <a:lvl2pPr marL="379413" defTabSz="757238">
              <a:defRPr sz="2400">
                <a:solidFill>
                  <a:schemeClr val="tx1"/>
                </a:solidFill>
                <a:latin typeface="Times New Roman" pitchFamily="18" charset="0"/>
              </a:defRPr>
            </a:lvl2pPr>
            <a:lvl3pPr marL="757238" defTabSz="757238">
              <a:defRPr sz="2400">
                <a:solidFill>
                  <a:schemeClr val="tx1"/>
                </a:solidFill>
                <a:latin typeface="Times New Roman" pitchFamily="18" charset="0"/>
              </a:defRPr>
            </a:lvl3pPr>
            <a:lvl4pPr marL="1136650" defTabSz="757238">
              <a:defRPr sz="2400">
                <a:solidFill>
                  <a:schemeClr val="tx1"/>
                </a:solidFill>
                <a:latin typeface="Times New Roman" pitchFamily="18" charset="0"/>
              </a:defRPr>
            </a:lvl4pPr>
            <a:lvl5pPr marL="1514475" defTabSz="757238">
              <a:defRPr sz="2400">
                <a:solidFill>
                  <a:schemeClr val="tx1"/>
                </a:solidFill>
                <a:latin typeface="Times New Roman" pitchFamily="18" charset="0"/>
              </a:defRPr>
            </a:lvl5pPr>
            <a:lvl6pPr marL="1971675" defTabSz="757238" fontAlgn="base">
              <a:spcBef>
                <a:spcPct val="0"/>
              </a:spcBef>
              <a:spcAft>
                <a:spcPct val="0"/>
              </a:spcAft>
              <a:defRPr sz="2400">
                <a:solidFill>
                  <a:schemeClr val="tx1"/>
                </a:solidFill>
                <a:latin typeface="Times New Roman" pitchFamily="18" charset="0"/>
              </a:defRPr>
            </a:lvl6pPr>
            <a:lvl7pPr marL="2428875" defTabSz="757238" fontAlgn="base">
              <a:spcBef>
                <a:spcPct val="0"/>
              </a:spcBef>
              <a:spcAft>
                <a:spcPct val="0"/>
              </a:spcAft>
              <a:defRPr sz="2400">
                <a:solidFill>
                  <a:schemeClr val="tx1"/>
                </a:solidFill>
                <a:latin typeface="Times New Roman" pitchFamily="18" charset="0"/>
              </a:defRPr>
            </a:lvl7pPr>
            <a:lvl8pPr marL="2886075" defTabSz="757238" fontAlgn="base">
              <a:spcBef>
                <a:spcPct val="0"/>
              </a:spcBef>
              <a:spcAft>
                <a:spcPct val="0"/>
              </a:spcAft>
              <a:defRPr sz="2400">
                <a:solidFill>
                  <a:schemeClr val="tx1"/>
                </a:solidFill>
                <a:latin typeface="Times New Roman" pitchFamily="18" charset="0"/>
              </a:defRPr>
            </a:lvl8pPr>
            <a:lvl9pPr marL="3343275" defTabSz="757238" fontAlgn="base">
              <a:spcBef>
                <a:spcPct val="0"/>
              </a:spcBef>
              <a:spcAft>
                <a:spcPct val="0"/>
              </a:spcAft>
              <a:defRPr sz="2400">
                <a:solidFill>
                  <a:schemeClr val="tx1"/>
                </a:solidFill>
                <a:latin typeface="Times New Roman" pitchFamily="18" charset="0"/>
              </a:defRPr>
            </a:lvl9pPr>
          </a:lstStyle>
          <a:p>
            <a:pPr algn="ctr">
              <a:spcBef>
                <a:spcPct val="50000"/>
              </a:spcBef>
            </a:pPr>
            <a:endParaRPr lang="de-DE" sz="2000"/>
          </a:p>
        </p:txBody>
      </p:sp>
      <p:sp>
        <p:nvSpPr>
          <p:cNvPr id="145412" name="Rectangle 4"/>
          <p:cNvSpPr>
            <a:spLocks noChangeArrowheads="1"/>
          </p:cNvSpPr>
          <p:nvPr/>
        </p:nvSpPr>
        <p:spPr bwMode="auto">
          <a:xfrm>
            <a:off x="1524000" y="1470025"/>
            <a:ext cx="6096000"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pic>
        <p:nvPicPr>
          <p:cNvPr id="145413" name="Picture 5" descr="Verfahrensbi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393" y="332656"/>
            <a:ext cx="8025143"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81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26</a:t>
            </a:fld>
            <a:endParaRPr lang="de-CH"/>
          </a:p>
        </p:txBody>
      </p:sp>
      <p:sp>
        <p:nvSpPr>
          <p:cNvPr id="3" name="Titel 2"/>
          <p:cNvSpPr>
            <a:spLocks noGrp="1"/>
          </p:cNvSpPr>
          <p:nvPr>
            <p:ph type="title"/>
          </p:nvPr>
        </p:nvSpPr>
        <p:spPr/>
        <p:txBody>
          <a:bodyPr/>
          <a:lstStyle/>
          <a:p>
            <a:r>
              <a:rPr lang="de-CH" b="1" dirty="0" smtClean="0"/>
              <a:t>Inhaltsübersicht</a:t>
            </a:r>
            <a:endParaRPr lang="de-CH" b="1" dirty="0"/>
          </a:p>
        </p:txBody>
      </p:sp>
      <p:sp>
        <p:nvSpPr>
          <p:cNvPr id="4" name="Inhaltsplatzhalter 3"/>
          <p:cNvSpPr>
            <a:spLocks noGrp="1"/>
          </p:cNvSpPr>
          <p:nvPr>
            <p:ph sz="quarter" idx="14"/>
          </p:nvPr>
        </p:nvSpPr>
        <p:spPr/>
        <p:txBody>
          <a:bodyPr/>
          <a:lstStyle/>
          <a:p>
            <a:r>
              <a:rPr lang="de-CH" dirty="0" smtClean="0"/>
              <a:t>Schweizer Abfallwirtschaft</a:t>
            </a:r>
          </a:p>
          <a:p>
            <a:r>
              <a:rPr lang="de-CH" dirty="0" smtClean="0"/>
              <a:t>Energie Wasser Bern</a:t>
            </a:r>
          </a:p>
          <a:p>
            <a:r>
              <a:rPr lang="de-CH" dirty="0" smtClean="0"/>
              <a:t>Geschichte der KVA Bern</a:t>
            </a:r>
          </a:p>
          <a:p>
            <a:r>
              <a:rPr lang="de-CH" sz="4000" dirty="0" smtClean="0">
                <a:solidFill>
                  <a:srgbClr val="FF0000"/>
                </a:solidFill>
              </a:rPr>
              <a:t>Energiezentrale Forsthaus</a:t>
            </a:r>
          </a:p>
          <a:p>
            <a:pPr lvl="1"/>
            <a:r>
              <a:rPr lang="de-CH" dirty="0" smtClean="0">
                <a:solidFill>
                  <a:srgbClr val="FF0000"/>
                </a:solidFill>
              </a:rPr>
              <a:t>Konzept</a:t>
            </a:r>
          </a:p>
          <a:p>
            <a:pPr lvl="1"/>
            <a:r>
              <a:rPr lang="de-CH" dirty="0" smtClean="0"/>
              <a:t>Neue KVA Bern</a:t>
            </a:r>
          </a:p>
        </p:txBody>
      </p:sp>
    </p:spTree>
    <p:extLst>
      <p:ext uri="{BB962C8B-B14F-4D97-AF65-F5344CB8AC3E}">
        <p14:creationId xmlns:p14="http://schemas.microsoft.com/office/powerpoint/2010/main" val="22526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descr="Bild 2 Blick von Besucherpasare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00125"/>
            <a:ext cx="7848600"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feld 4"/>
          <p:cNvSpPr txBox="1">
            <a:spLocks noChangeArrowheads="1"/>
          </p:cNvSpPr>
          <p:nvPr/>
        </p:nvSpPr>
        <p:spPr bwMode="auto">
          <a:xfrm>
            <a:off x="971550" y="4652963"/>
            <a:ext cx="7056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CH" sz="3200" dirty="0">
                <a:solidFill>
                  <a:schemeClr val="bg1"/>
                </a:solidFill>
              </a:rPr>
              <a:t>Energiezentrale </a:t>
            </a:r>
            <a:r>
              <a:rPr lang="de-CH" sz="3200" dirty="0" smtClean="0">
                <a:solidFill>
                  <a:schemeClr val="bg1"/>
                </a:solidFill>
              </a:rPr>
              <a:t>Forsthaus</a:t>
            </a:r>
            <a:endParaRPr lang="de-CH" sz="3200" dirty="0">
              <a:solidFill>
                <a:schemeClr val="bg1"/>
              </a:solidFill>
            </a:endParaRPr>
          </a:p>
        </p:txBody>
      </p:sp>
    </p:spTree>
    <p:extLst>
      <p:ext uri="{BB962C8B-B14F-4D97-AF65-F5344CB8AC3E}">
        <p14:creationId xmlns:p14="http://schemas.microsoft.com/office/powerpoint/2010/main" val="27423845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Inhaltsplatzhalter 1"/>
          <p:cNvSpPr>
            <a:spLocks noGrp="1"/>
          </p:cNvSpPr>
          <p:nvPr>
            <p:ph sz="quarter" idx="11"/>
          </p:nvPr>
        </p:nvSpPr>
        <p:spPr>
          <a:xfrm>
            <a:off x="539750" y="3074988"/>
            <a:ext cx="8064500" cy="2879725"/>
          </a:xfrm>
        </p:spPr>
        <p:txBody>
          <a:bodyPr/>
          <a:lstStyle/>
          <a:p>
            <a:pPr>
              <a:buFont typeface="Times New Roman" pitchFamily="18" charset="0"/>
              <a:buNone/>
            </a:pPr>
            <a:endParaRPr lang="de-CH" smtClean="0"/>
          </a:p>
          <a:p>
            <a:pPr>
              <a:buFont typeface="Times New Roman" pitchFamily="18" charset="0"/>
              <a:buNone/>
            </a:pPr>
            <a:endParaRPr lang="de-CH" smtClean="0"/>
          </a:p>
        </p:txBody>
      </p:sp>
      <p:sp>
        <p:nvSpPr>
          <p:cNvPr id="50179" name="Titel 2"/>
          <p:cNvSpPr>
            <a:spLocks noGrp="1"/>
          </p:cNvSpPr>
          <p:nvPr>
            <p:ph type="ctrTitle"/>
          </p:nvPr>
        </p:nvSpPr>
        <p:spPr>
          <a:xfrm>
            <a:off x="531813" y="1484313"/>
            <a:ext cx="8072437" cy="2033587"/>
          </a:xfrm>
        </p:spPr>
        <p:txBody>
          <a:bodyPr/>
          <a:lstStyle/>
          <a:p>
            <a:r>
              <a:rPr lang="de-CH" smtClean="0"/>
              <a:t>Die Bedeutung der </a:t>
            </a:r>
            <a:br>
              <a:rPr lang="de-CH" smtClean="0"/>
            </a:br>
            <a:r>
              <a:rPr lang="de-CH" smtClean="0"/>
              <a:t>Energiezentrale Forsthaus </a:t>
            </a:r>
            <a:br>
              <a:rPr lang="de-CH" smtClean="0"/>
            </a:br>
            <a:r>
              <a:rPr lang="de-CH" smtClean="0"/>
              <a:t>für Energie Wasser Bern</a:t>
            </a:r>
            <a:br>
              <a:rPr lang="de-CH" smtClean="0"/>
            </a:br>
            <a:endParaRPr lang="de-CH" smtClean="0"/>
          </a:p>
        </p:txBody>
      </p:sp>
    </p:spTree>
    <p:extLst>
      <p:ext uri="{BB962C8B-B14F-4D97-AF65-F5344CB8AC3E}">
        <p14:creationId xmlns:p14="http://schemas.microsoft.com/office/powerpoint/2010/main" val="121361144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nummernplatzhalter 1"/>
          <p:cNvSpPr>
            <a:spLocks noGrp="1"/>
          </p:cNvSpPr>
          <p:nvPr>
            <p:ph type="sldNum" sz="quarter" idx="4294967295"/>
          </p:nvPr>
        </p:nvSpPr>
        <p:spPr bwMode="auto">
          <a:xfrm>
            <a:off x="539750" y="6543675"/>
            <a:ext cx="295275" cy="153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0A7CDF6E-CC7D-4899-A6A7-CA9C7A1733B2}" type="slidenum">
              <a:rPr lang="de-CH"/>
              <a:pPr/>
              <a:t>29</a:t>
            </a:fld>
            <a:endParaRPr lang="de-CH"/>
          </a:p>
        </p:txBody>
      </p:sp>
      <p:sp>
        <p:nvSpPr>
          <p:cNvPr id="8195" name="Titel 2"/>
          <p:cNvSpPr>
            <a:spLocks noGrp="1"/>
          </p:cNvSpPr>
          <p:nvPr>
            <p:ph type="title"/>
          </p:nvPr>
        </p:nvSpPr>
        <p:spPr/>
        <p:txBody>
          <a:bodyPr/>
          <a:lstStyle/>
          <a:p>
            <a:r>
              <a:rPr lang="de-CH" smtClean="0">
                <a:latin typeface="Arial" charset="0"/>
                <a:cs typeface="Arial" charset="0"/>
              </a:rPr>
              <a:t>Die Gründe für den Neubau</a:t>
            </a:r>
            <a:endParaRPr lang="de-DE" smtClean="0">
              <a:latin typeface="Arial" charset="0"/>
              <a:cs typeface="Arial" charset="0"/>
            </a:endParaRPr>
          </a:p>
        </p:txBody>
      </p:sp>
      <p:sp>
        <p:nvSpPr>
          <p:cNvPr id="8196" name="Inhaltsplatzhalter 3"/>
          <p:cNvSpPr>
            <a:spLocks noGrp="1"/>
          </p:cNvSpPr>
          <p:nvPr>
            <p:ph sz="quarter" idx="14"/>
          </p:nvPr>
        </p:nvSpPr>
        <p:spPr>
          <a:xfrm>
            <a:off x="539750" y="1785938"/>
            <a:ext cx="8091488" cy="4251325"/>
          </a:xfrm>
        </p:spPr>
        <p:txBody>
          <a:bodyPr/>
          <a:lstStyle/>
          <a:p>
            <a:r>
              <a:rPr lang="de-CH" smtClean="0">
                <a:latin typeface="Arial" charset="0"/>
                <a:cs typeface="Arial" charset="0"/>
              </a:rPr>
              <a:t>Wir ersetzen die technisch veraltete KVA am Warmbächliweg mit einer zukunftsweisenden Anlage </a:t>
            </a:r>
            <a:br>
              <a:rPr lang="de-CH" smtClean="0">
                <a:latin typeface="Arial" charset="0"/>
                <a:cs typeface="Arial" charset="0"/>
              </a:rPr>
            </a:br>
            <a:r>
              <a:rPr lang="de-CH" smtClean="0">
                <a:latin typeface="Arial" charset="0"/>
                <a:cs typeface="Arial" charset="0"/>
              </a:rPr>
              <a:t>an der Murtenstrasse in Bern</a:t>
            </a:r>
          </a:p>
          <a:p>
            <a:endParaRPr lang="de-CH" smtClean="0">
              <a:latin typeface="Arial" charset="0"/>
              <a:cs typeface="Arial" charset="0"/>
            </a:endParaRPr>
          </a:p>
          <a:p>
            <a:r>
              <a:rPr lang="de-CH" smtClean="0">
                <a:latin typeface="Arial" charset="0"/>
                <a:cs typeface="Arial" charset="0"/>
              </a:rPr>
              <a:t>Wir nutzen das </a:t>
            </a:r>
            <a:r>
              <a:rPr lang="de-CH" b="1" smtClean="0">
                <a:latin typeface="Arial" charset="0"/>
                <a:cs typeface="Arial" charset="0"/>
              </a:rPr>
              <a:t>Pionierprojekt</a:t>
            </a:r>
            <a:r>
              <a:rPr lang="de-CH" smtClean="0">
                <a:latin typeface="Arial" charset="0"/>
                <a:cs typeface="Arial" charset="0"/>
              </a:rPr>
              <a:t> mehrdimensional:</a:t>
            </a:r>
          </a:p>
          <a:p>
            <a:pPr lvl="1"/>
            <a:r>
              <a:rPr lang="de-CH" smtClean="0">
                <a:latin typeface="Arial" charset="0"/>
                <a:cs typeface="Arial" charset="0"/>
              </a:rPr>
              <a:t>Kehrichtverwertungsanlage (KVA)</a:t>
            </a:r>
          </a:p>
          <a:p>
            <a:pPr lvl="1"/>
            <a:r>
              <a:rPr lang="de-CH" smtClean="0">
                <a:latin typeface="Arial" charset="0"/>
                <a:cs typeface="Arial" charset="0"/>
              </a:rPr>
              <a:t>Holzheizkraftwerk (HHKW) mit Frisch- und Altholzverfeuerung</a:t>
            </a:r>
          </a:p>
          <a:p>
            <a:pPr lvl="1"/>
            <a:r>
              <a:rPr lang="de-CH" smtClean="0">
                <a:latin typeface="Arial" charset="0"/>
                <a:cs typeface="Arial" charset="0"/>
              </a:rPr>
              <a:t>Gas- und Dampfkombi-Kraftwerk (GuD)</a:t>
            </a:r>
          </a:p>
          <a:p>
            <a:pPr>
              <a:buFont typeface="Symbol" pitchFamily="18" charset="2"/>
              <a:buNone/>
            </a:pPr>
            <a:endParaRPr lang="de-CH" smtClean="0">
              <a:latin typeface="Arial" charset="0"/>
              <a:cs typeface="Arial" charset="0"/>
            </a:endParaRPr>
          </a:p>
          <a:p>
            <a:pPr lvl="1"/>
            <a:endParaRPr lang="de-CH" smtClean="0">
              <a:latin typeface="Arial" charset="0"/>
              <a:cs typeface="Arial" charset="0"/>
            </a:endParaRPr>
          </a:p>
          <a:p>
            <a:endParaRPr lang="de-CH" smtClean="0">
              <a:latin typeface="Arial" charset="0"/>
              <a:cs typeface="Arial" charset="0"/>
            </a:endParaRPr>
          </a:p>
          <a:p>
            <a:pPr lvl="1"/>
            <a:endParaRPr lang="de-DE" smtClean="0">
              <a:latin typeface="Arial" charset="0"/>
              <a:cs typeface="Arial" charset="0"/>
            </a:endParaRPr>
          </a:p>
        </p:txBody>
      </p:sp>
    </p:spTree>
    <p:extLst>
      <p:ext uri="{BB962C8B-B14F-4D97-AF65-F5344CB8AC3E}">
        <p14:creationId xmlns:p14="http://schemas.microsoft.com/office/powerpoint/2010/main" val="1558268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3</a:t>
            </a:fld>
            <a:endParaRPr lang="de-CH"/>
          </a:p>
        </p:txBody>
      </p:sp>
      <p:sp>
        <p:nvSpPr>
          <p:cNvPr id="3" name="Titel 2"/>
          <p:cNvSpPr>
            <a:spLocks noGrp="1"/>
          </p:cNvSpPr>
          <p:nvPr>
            <p:ph type="title"/>
          </p:nvPr>
        </p:nvSpPr>
        <p:spPr/>
        <p:txBody>
          <a:bodyPr/>
          <a:lstStyle/>
          <a:p>
            <a:r>
              <a:rPr lang="de-CH" b="1" dirty="0" smtClean="0"/>
              <a:t>Inhaltsübersicht</a:t>
            </a:r>
            <a:endParaRPr lang="de-CH" b="1" dirty="0"/>
          </a:p>
        </p:txBody>
      </p:sp>
      <p:sp>
        <p:nvSpPr>
          <p:cNvPr id="4" name="Inhaltsplatzhalter 3"/>
          <p:cNvSpPr>
            <a:spLocks noGrp="1"/>
          </p:cNvSpPr>
          <p:nvPr>
            <p:ph sz="quarter" idx="14"/>
          </p:nvPr>
        </p:nvSpPr>
        <p:spPr/>
        <p:txBody>
          <a:bodyPr/>
          <a:lstStyle/>
          <a:p>
            <a:r>
              <a:rPr lang="de-CH" sz="4000" dirty="0" smtClean="0">
                <a:solidFill>
                  <a:srgbClr val="FF0000"/>
                </a:solidFill>
              </a:rPr>
              <a:t>Schweizer Abfallwirtschaft</a:t>
            </a:r>
          </a:p>
          <a:p>
            <a:r>
              <a:rPr lang="de-CH" dirty="0" smtClean="0"/>
              <a:t>Energie Wasser Bern</a:t>
            </a:r>
          </a:p>
          <a:p>
            <a:r>
              <a:rPr lang="de-CH" dirty="0" smtClean="0"/>
              <a:t>Geschichte der KVA Bern</a:t>
            </a:r>
          </a:p>
          <a:p>
            <a:r>
              <a:rPr lang="de-CH" dirty="0" smtClean="0"/>
              <a:t>Energiezentrale Forsthaus</a:t>
            </a:r>
          </a:p>
          <a:p>
            <a:pPr lvl="1"/>
            <a:r>
              <a:rPr lang="de-CH" dirty="0" smtClean="0"/>
              <a:t>Konzept</a:t>
            </a:r>
          </a:p>
          <a:p>
            <a:pPr lvl="1"/>
            <a:r>
              <a:rPr lang="de-CH" dirty="0" smtClean="0"/>
              <a:t>Neue KVA Bern</a:t>
            </a:r>
          </a:p>
        </p:txBody>
      </p:sp>
    </p:spTree>
    <p:extLst>
      <p:ext uri="{BB962C8B-B14F-4D97-AF65-F5344CB8AC3E}">
        <p14:creationId xmlns:p14="http://schemas.microsoft.com/office/powerpoint/2010/main" val="2760685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2"/>
          <p:cNvSpPr>
            <a:spLocks noGrp="1"/>
          </p:cNvSpPr>
          <p:nvPr>
            <p:ph type="title"/>
          </p:nvPr>
        </p:nvSpPr>
        <p:spPr>
          <a:xfrm>
            <a:off x="539750" y="365125"/>
            <a:ext cx="8064500" cy="800100"/>
          </a:xfrm>
        </p:spPr>
        <p:txBody>
          <a:bodyPr/>
          <a:lstStyle/>
          <a:p>
            <a:r>
              <a:rPr lang="de-DE" sz="2400" smtClean="0">
                <a:latin typeface="Arial" charset="0"/>
                <a:cs typeface="Arial" charset="0"/>
              </a:rPr>
              <a:t>Energiezentrale Forsthaus</a:t>
            </a:r>
            <a:r>
              <a:rPr lang="de-DE" smtClean="0">
                <a:latin typeface="Arial" charset="0"/>
                <a:cs typeface="Arial" charset="0"/>
              </a:rPr>
              <a:t/>
            </a:r>
            <a:br>
              <a:rPr lang="de-DE" smtClean="0">
                <a:latin typeface="Arial" charset="0"/>
                <a:cs typeface="Arial" charset="0"/>
              </a:rPr>
            </a:br>
            <a:r>
              <a:rPr lang="de-DE" sz="2800" b="1" smtClean="0">
                <a:latin typeface="Arial" charset="0"/>
                <a:cs typeface="Arial" charset="0"/>
              </a:rPr>
              <a:t>Die strategische Bedeutung (1)</a:t>
            </a:r>
          </a:p>
        </p:txBody>
      </p:sp>
      <p:sp>
        <p:nvSpPr>
          <p:cNvPr id="53251" name="Inhaltsplatzhalter 3"/>
          <p:cNvSpPr>
            <a:spLocks noGrp="1"/>
          </p:cNvSpPr>
          <p:nvPr>
            <p:ph sz="quarter" idx="14"/>
          </p:nvPr>
        </p:nvSpPr>
        <p:spPr>
          <a:xfrm>
            <a:off x="539750" y="1412875"/>
            <a:ext cx="8091488" cy="4251325"/>
          </a:xfrm>
        </p:spPr>
        <p:txBody>
          <a:bodyPr rtlCol="0">
            <a:normAutofit fontScale="92500"/>
          </a:bodyPr>
          <a:lstStyle/>
          <a:p>
            <a:pPr marL="360000" indent="-360000" fontAlgn="auto">
              <a:spcAft>
                <a:spcPts val="0"/>
              </a:spcAft>
              <a:defRPr/>
            </a:pPr>
            <a:endParaRPr lang="de-CH" dirty="0" smtClean="0"/>
          </a:p>
          <a:p>
            <a:pPr marL="360000" indent="-360000" fontAlgn="auto">
              <a:spcAft>
                <a:spcPts val="0"/>
              </a:spcAft>
              <a:defRPr/>
            </a:pPr>
            <a:r>
              <a:rPr lang="de-CH" dirty="0" smtClean="0"/>
              <a:t>Produktion mit Einbezug von lokalen, erneuerbaren Energieträger </a:t>
            </a:r>
            <a:r>
              <a:rPr lang="de-CH" b="1" dirty="0" smtClean="0"/>
              <a:t>entspricht der </a:t>
            </a:r>
            <a:r>
              <a:rPr lang="de-CH" b="1" dirty="0" err="1" smtClean="0"/>
              <a:t>Eignerstrategie</a:t>
            </a:r>
            <a:r>
              <a:rPr lang="de-CH" b="1" dirty="0" smtClean="0"/>
              <a:t> </a:t>
            </a:r>
            <a:r>
              <a:rPr lang="de-CH" dirty="0" smtClean="0"/>
              <a:t>der Stadt Bern. </a:t>
            </a:r>
          </a:p>
          <a:p>
            <a:pPr marL="360000" indent="-360000" fontAlgn="auto">
              <a:spcAft>
                <a:spcPts val="0"/>
              </a:spcAft>
              <a:defRPr/>
            </a:pPr>
            <a:endParaRPr lang="de-CH" dirty="0" smtClean="0"/>
          </a:p>
          <a:p>
            <a:pPr marL="360000" indent="-360000" fontAlgn="auto">
              <a:spcAft>
                <a:spcPts val="0"/>
              </a:spcAft>
              <a:defRPr/>
            </a:pPr>
            <a:r>
              <a:rPr lang="de-CH" dirty="0" smtClean="0"/>
              <a:t>Die </a:t>
            </a:r>
            <a:r>
              <a:rPr lang="de-CH" b="1" dirty="0" smtClean="0"/>
              <a:t>lokale</a:t>
            </a:r>
            <a:r>
              <a:rPr lang="de-CH" dirty="0" smtClean="0"/>
              <a:t> Stromversorgung aus eigenen Kraftwerken wird dadurch </a:t>
            </a:r>
            <a:r>
              <a:rPr lang="de-CH" b="1" dirty="0" smtClean="0"/>
              <a:t>deutlich erhöht</a:t>
            </a:r>
            <a:r>
              <a:rPr lang="de-CH" dirty="0" smtClean="0"/>
              <a:t>.  </a:t>
            </a:r>
          </a:p>
          <a:p>
            <a:pPr marL="360000" indent="-360000" fontAlgn="auto">
              <a:spcAft>
                <a:spcPts val="0"/>
              </a:spcAft>
              <a:defRPr/>
            </a:pPr>
            <a:endParaRPr lang="de-CH" dirty="0" smtClean="0"/>
          </a:p>
          <a:p>
            <a:pPr marL="360000" indent="-360000" fontAlgn="auto">
              <a:spcAft>
                <a:spcPts val="0"/>
              </a:spcAft>
              <a:defRPr/>
            </a:pPr>
            <a:r>
              <a:rPr lang="de-CH" b="1" dirty="0" smtClean="0"/>
              <a:t>Unabhängigkeit</a:t>
            </a:r>
            <a:r>
              <a:rPr lang="de-CH" dirty="0" smtClean="0"/>
              <a:t> von anderen Anbietern erhöht sich</a:t>
            </a:r>
            <a:br>
              <a:rPr lang="de-CH" dirty="0" smtClean="0"/>
            </a:br>
            <a:r>
              <a:rPr lang="de-CH" dirty="0" smtClean="0"/>
              <a:t>mit der neuen Energiezentrale Forsthaus merklich.</a:t>
            </a:r>
          </a:p>
          <a:p>
            <a:pPr marL="360000" indent="-360000" fontAlgn="auto">
              <a:spcAft>
                <a:spcPts val="0"/>
              </a:spcAft>
              <a:defRPr/>
            </a:pPr>
            <a:endParaRPr lang="de-CH" dirty="0" smtClean="0"/>
          </a:p>
          <a:p>
            <a:pPr marL="360000" indent="-360000" fontAlgn="auto">
              <a:spcAft>
                <a:spcPts val="0"/>
              </a:spcAft>
              <a:defRPr/>
            </a:pPr>
            <a:r>
              <a:rPr lang="de-CH" b="1" dirty="0" smtClean="0"/>
              <a:t>Versorgungssicherheit </a:t>
            </a:r>
            <a:r>
              <a:rPr lang="de-CH" dirty="0" smtClean="0"/>
              <a:t>der Stadt Bern wird </a:t>
            </a:r>
            <a:r>
              <a:rPr lang="de-CH" b="1" dirty="0" smtClean="0"/>
              <a:t>optimiert</a:t>
            </a:r>
            <a:r>
              <a:rPr lang="de-CH" dirty="0" smtClean="0"/>
              <a:t>. </a:t>
            </a:r>
          </a:p>
          <a:p>
            <a:pPr marL="360000" indent="-360000" fontAlgn="auto">
              <a:spcAft>
                <a:spcPts val="0"/>
              </a:spcAft>
              <a:buFont typeface="Times New Roman" pitchFamily="18" charset="0"/>
              <a:buNone/>
              <a:defRPr/>
            </a:pPr>
            <a:endParaRPr lang="de-CH" dirty="0" smtClean="0">
              <a:solidFill>
                <a:srgbClr val="FF0000"/>
              </a:solidFill>
            </a:endParaRPr>
          </a:p>
          <a:p>
            <a:pPr marL="360000" indent="-360000" fontAlgn="auto">
              <a:spcAft>
                <a:spcPts val="0"/>
              </a:spcAft>
              <a:defRPr/>
            </a:pPr>
            <a:endParaRPr lang="de-DE" dirty="0" smtClean="0"/>
          </a:p>
        </p:txBody>
      </p:sp>
    </p:spTree>
    <p:extLst>
      <p:ext uri="{BB962C8B-B14F-4D97-AF65-F5344CB8AC3E}">
        <p14:creationId xmlns:p14="http://schemas.microsoft.com/office/powerpoint/2010/main" val="135790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2"/>
          <p:cNvSpPr>
            <a:spLocks noGrp="1"/>
          </p:cNvSpPr>
          <p:nvPr>
            <p:ph type="title"/>
          </p:nvPr>
        </p:nvSpPr>
        <p:spPr>
          <a:xfrm>
            <a:off x="539750" y="365125"/>
            <a:ext cx="8064500" cy="800100"/>
          </a:xfrm>
        </p:spPr>
        <p:txBody>
          <a:bodyPr/>
          <a:lstStyle/>
          <a:p>
            <a:r>
              <a:rPr lang="de-DE" sz="2400" smtClean="0">
                <a:latin typeface="Arial" charset="0"/>
                <a:cs typeface="Arial" charset="0"/>
              </a:rPr>
              <a:t>Energiezentrale Forsthaus</a:t>
            </a:r>
            <a:r>
              <a:rPr lang="de-DE" smtClean="0">
                <a:latin typeface="Arial" charset="0"/>
                <a:cs typeface="Arial" charset="0"/>
              </a:rPr>
              <a:t/>
            </a:r>
            <a:br>
              <a:rPr lang="de-DE" smtClean="0">
                <a:latin typeface="Arial" charset="0"/>
                <a:cs typeface="Arial" charset="0"/>
              </a:rPr>
            </a:br>
            <a:r>
              <a:rPr lang="de-DE" sz="2800" b="1" smtClean="0">
                <a:latin typeface="Arial" charset="0"/>
                <a:cs typeface="Arial" charset="0"/>
              </a:rPr>
              <a:t>Die strategische Bedeutung (2) </a:t>
            </a:r>
          </a:p>
        </p:txBody>
      </p:sp>
      <p:sp>
        <p:nvSpPr>
          <p:cNvPr id="12291" name="Inhaltsplatzhalter 3"/>
          <p:cNvSpPr>
            <a:spLocks noGrp="1"/>
          </p:cNvSpPr>
          <p:nvPr>
            <p:ph sz="quarter" idx="14"/>
          </p:nvPr>
        </p:nvSpPr>
        <p:spPr>
          <a:xfrm>
            <a:off x="323850" y="1484313"/>
            <a:ext cx="8378825" cy="4251325"/>
          </a:xfrm>
        </p:spPr>
        <p:txBody>
          <a:bodyPr/>
          <a:lstStyle/>
          <a:p>
            <a:pPr>
              <a:buFont typeface="Times New Roman" pitchFamily="18" charset="0"/>
              <a:buNone/>
            </a:pPr>
            <a:endParaRPr lang="de-CH" smtClean="0">
              <a:latin typeface="Arial" charset="0"/>
              <a:cs typeface="Arial" charset="0"/>
            </a:endParaRPr>
          </a:p>
          <a:p>
            <a:pPr lvl="1"/>
            <a:r>
              <a:rPr lang="de-CH" smtClean="0">
                <a:latin typeface="Arial" charset="0"/>
                <a:cs typeface="Arial" charset="0"/>
              </a:rPr>
              <a:t>Bau ist ein </a:t>
            </a:r>
            <a:r>
              <a:rPr lang="de-CH" b="1" smtClean="0">
                <a:latin typeface="Arial" charset="0"/>
                <a:cs typeface="Arial" charset="0"/>
              </a:rPr>
              <a:t>Meilenstein für den Ausstieg aus der Atomenergie bis 2039</a:t>
            </a:r>
            <a:r>
              <a:rPr lang="de-CH" smtClean="0">
                <a:latin typeface="Arial" charset="0"/>
                <a:cs typeface="Arial" charset="0"/>
              </a:rPr>
              <a:t>	</a:t>
            </a:r>
            <a:endParaRPr lang="de-CH" b="1" smtClean="0">
              <a:latin typeface="Arial" charset="0"/>
              <a:cs typeface="Arial" charset="0"/>
            </a:endParaRPr>
          </a:p>
          <a:p>
            <a:endParaRPr lang="de-CH" smtClean="0">
              <a:latin typeface="Arial" charset="0"/>
              <a:cs typeface="Arial" charset="0"/>
            </a:endParaRPr>
          </a:p>
          <a:p>
            <a:pPr lvl="1"/>
            <a:r>
              <a:rPr lang="de-CH" b="1" smtClean="0">
                <a:latin typeface="Arial" charset="0"/>
                <a:cs typeface="Arial" charset="0"/>
              </a:rPr>
              <a:t>Förderung von Energieeffizienz </a:t>
            </a:r>
            <a:r>
              <a:rPr lang="de-CH" smtClean="0">
                <a:latin typeface="Arial" charset="0"/>
                <a:cs typeface="Arial" charset="0"/>
              </a:rPr>
              <a:t>und erneuerbaren Energien (Holz, Kehricht) </a:t>
            </a:r>
            <a:r>
              <a:rPr lang="de-CH" b="1" smtClean="0">
                <a:latin typeface="Arial" charset="0"/>
                <a:cs typeface="Arial" charset="0"/>
              </a:rPr>
              <a:t>entspricht der Nachhaltigkeitsstrategie</a:t>
            </a:r>
            <a:r>
              <a:rPr lang="de-CH" smtClean="0">
                <a:latin typeface="Arial" charset="0"/>
                <a:cs typeface="Arial" charset="0"/>
              </a:rPr>
              <a:t> von Energie Wasser Bern</a:t>
            </a:r>
          </a:p>
          <a:p>
            <a:pPr lvl="1"/>
            <a:endParaRPr lang="de-CH" smtClean="0">
              <a:latin typeface="Arial" charset="0"/>
              <a:cs typeface="Arial" charset="0"/>
            </a:endParaRPr>
          </a:p>
          <a:p>
            <a:pPr lvl="1"/>
            <a:r>
              <a:rPr lang="de-DE" b="1" smtClean="0">
                <a:latin typeface="Arial" charset="0"/>
                <a:cs typeface="Arial" charset="0"/>
              </a:rPr>
              <a:t>Investition von rund 500 Millionen Franken</a:t>
            </a:r>
            <a:r>
              <a:rPr lang="de-DE" smtClean="0">
                <a:latin typeface="Arial" charset="0"/>
                <a:cs typeface="Arial" charset="0"/>
              </a:rPr>
              <a:t> am Standort Bern</a:t>
            </a:r>
          </a:p>
          <a:p>
            <a:endParaRPr lang="de-DE" smtClean="0">
              <a:latin typeface="Arial" charset="0"/>
              <a:cs typeface="Arial" charset="0"/>
            </a:endParaRPr>
          </a:p>
        </p:txBody>
      </p:sp>
    </p:spTree>
    <p:extLst>
      <p:ext uri="{BB962C8B-B14F-4D97-AF65-F5344CB8AC3E}">
        <p14:creationId xmlns:p14="http://schemas.microsoft.com/office/powerpoint/2010/main" val="291910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a:xfrm>
            <a:off x="611188" y="1196975"/>
            <a:ext cx="7200900" cy="4878388"/>
          </a:xfrm>
        </p:spPr>
      </p:pic>
      <p:sp>
        <p:nvSpPr>
          <p:cNvPr id="15363" name="Titel 2"/>
          <p:cNvSpPr>
            <a:spLocks noGrp="1"/>
          </p:cNvSpPr>
          <p:nvPr>
            <p:ph type="title"/>
          </p:nvPr>
        </p:nvSpPr>
        <p:spPr>
          <a:xfrm>
            <a:off x="539750" y="365125"/>
            <a:ext cx="8064500" cy="800100"/>
          </a:xfrm>
        </p:spPr>
        <p:txBody>
          <a:bodyPr/>
          <a:lstStyle/>
          <a:p>
            <a:r>
              <a:rPr lang="de-CH" sz="2400" smtClean="0">
                <a:latin typeface="Arial" charset="0"/>
                <a:cs typeface="Arial" charset="0"/>
              </a:rPr>
              <a:t>Energiezentrale Forsthaus</a:t>
            </a:r>
            <a:r>
              <a:rPr lang="de-CH" smtClean="0">
                <a:latin typeface="Arial" charset="0"/>
                <a:cs typeface="Arial" charset="0"/>
              </a:rPr>
              <a:t/>
            </a:r>
            <a:br>
              <a:rPr lang="de-CH" smtClean="0">
                <a:latin typeface="Arial" charset="0"/>
                <a:cs typeface="Arial" charset="0"/>
              </a:rPr>
            </a:br>
            <a:r>
              <a:rPr lang="de-CH" sz="2800" b="1" smtClean="0">
                <a:latin typeface="Arial" charset="0"/>
                <a:cs typeface="Arial" charset="0"/>
              </a:rPr>
              <a:t>Standort / Erschliessung</a:t>
            </a:r>
          </a:p>
        </p:txBody>
      </p:sp>
      <p:sp>
        <p:nvSpPr>
          <p:cNvPr id="2" name="Ellipse 1"/>
          <p:cNvSpPr/>
          <p:nvPr/>
        </p:nvSpPr>
        <p:spPr>
          <a:xfrm>
            <a:off x="2771775" y="4365625"/>
            <a:ext cx="792163" cy="792163"/>
          </a:xfrm>
          <a:prstGeom prst="ellipse">
            <a:avLst/>
          </a:prstGeom>
          <a:solidFill>
            <a:srgbClr val="F8890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Tree>
    <p:extLst>
      <p:ext uri="{BB962C8B-B14F-4D97-AF65-F5344CB8AC3E}">
        <p14:creationId xmlns:p14="http://schemas.microsoft.com/office/powerpoint/2010/main" val="301738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p:cNvPicPr>
            <a:picLocks noChangeAspect="1" noChangeArrowheads="1"/>
          </p:cNvPicPr>
          <p:nvPr/>
        </p:nvPicPr>
        <p:blipFill>
          <a:blip r:embed="rId3">
            <a:extLst>
              <a:ext uri="{28A0092B-C50C-407E-A947-70E740481C1C}">
                <a14:useLocalDpi xmlns:a14="http://schemas.microsoft.com/office/drawing/2010/main" val="0"/>
              </a:ext>
            </a:extLst>
          </a:blip>
          <a:srcRect l="2684" t="29453" r="4135" b="15924"/>
          <a:stretch>
            <a:fillRect/>
          </a:stretch>
        </p:blipFill>
        <p:spPr bwMode="auto">
          <a:xfrm>
            <a:off x="0" y="1557338"/>
            <a:ext cx="91440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7"/>
          <p:cNvSpPr>
            <a:spLocks noChangeArrowheads="1"/>
          </p:cNvSpPr>
          <p:nvPr/>
        </p:nvSpPr>
        <p:spPr bwMode="auto">
          <a:xfrm>
            <a:off x="238125" y="6459538"/>
            <a:ext cx="22637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457200" indent="-457200"/>
            <a:r>
              <a:rPr lang="de-CH" sz="1400" b="1">
                <a:solidFill>
                  <a:schemeClr val="bg1"/>
                </a:solidFill>
              </a:rPr>
              <a:t>Bauprojekt: Ansicht Süd, Längsschnitt Kehricht</a:t>
            </a:r>
          </a:p>
        </p:txBody>
      </p:sp>
      <p:sp>
        <p:nvSpPr>
          <p:cNvPr id="56324" name="Text Box 5"/>
          <p:cNvSpPr txBox="1">
            <a:spLocks noChangeArrowheads="1"/>
          </p:cNvSpPr>
          <p:nvPr/>
        </p:nvSpPr>
        <p:spPr bwMode="auto">
          <a:xfrm>
            <a:off x="5940425" y="3357563"/>
            <a:ext cx="9909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a:latin typeface="Arial Black" pitchFamily="34" charset="0"/>
              </a:rPr>
              <a:t> </a:t>
            </a:r>
            <a:endParaRPr lang="de-DE" sz="2000"/>
          </a:p>
        </p:txBody>
      </p:sp>
      <p:sp>
        <p:nvSpPr>
          <p:cNvPr id="56325" name="Titel 5"/>
          <p:cNvSpPr>
            <a:spLocks noGrp="1"/>
          </p:cNvSpPr>
          <p:nvPr>
            <p:ph type="title"/>
          </p:nvPr>
        </p:nvSpPr>
        <p:spPr>
          <a:xfrm>
            <a:off x="503238" y="404813"/>
            <a:ext cx="7848600" cy="1182687"/>
          </a:xfrm>
        </p:spPr>
        <p:txBody>
          <a:bodyPr/>
          <a:lstStyle/>
          <a:p>
            <a:r>
              <a:rPr lang="de-CH" smtClean="0"/>
              <a:t>Energiezentrale Forsthaus</a:t>
            </a:r>
          </a:p>
        </p:txBody>
      </p:sp>
    </p:spTree>
    <p:extLst>
      <p:ext uri="{BB962C8B-B14F-4D97-AF65-F5344CB8AC3E}">
        <p14:creationId xmlns:p14="http://schemas.microsoft.com/office/powerpoint/2010/main" val="3000778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2"/>
          <p:cNvSpPr>
            <a:spLocks noGrp="1"/>
          </p:cNvSpPr>
          <p:nvPr>
            <p:ph type="title"/>
          </p:nvPr>
        </p:nvSpPr>
        <p:spPr>
          <a:xfrm>
            <a:off x="611188" y="188913"/>
            <a:ext cx="8532812" cy="461962"/>
          </a:xfrm>
        </p:spPr>
        <p:txBody>
          <a:bodyPr/>
          <a:lstStyle/>
          <a:p>
            <a:r>
              <a:rPr lang="de-CH" sz="3000" smtClean="0"/>
              <a:t>Anlageschema der Energiezentrale Forsthaus</a:t>
            </a:r>
          </a:p>
        </p:txBody>
      </p:sp>
      <p:cxnSp>
        <p:nvCxnSpPr>
          <p:cNvPr id="57347" name="AutoShape 60"/>
          <p:cNvCxnSpPr>
            <a:cxnSpLocks noChangeShapeType="1"/>
          </p:cNvCxnSpPr>
          <p:nvPr/>
        </p:nvCxnSpPr>
        <p:spPr bwMode="auto">
          <a:xfrm flipV="1">
            <a:off x="2771775" y="5657850"/>
            <a:ext cx="704850" cy="3175"/>
          </a:xfrm>
          <a:prstGeom prst="straightConnector1">
            <a:avLst/>
          </a:prstGeom>
          <a:noFill/>
          <a:ln w="25400">
            <a:solidFill>
              <a:srgbClr val="0070C0"/>
            </a:solidFill>
            <a:round/>
            <a:headEnd/>
            <a:tailEnd type="triangle" w="med" len="med"/>
          </a:ln>
          <a:extLst>
            <a:ext uri="{909E8E84-426E-40DD-AFC4-6F175D3DCCD1}">
              <a14:hiddenFill xmlns:a14="http://schemas.microsoft.com/office/drawing/2010/main">
                <a:noFill/>
              </a14:hiddenFill>
            </a:ext>
          </a:extLst>
        </p:spPr>
      </p:cxnSp>
      <p:pic>
        <p:nvPicPr>
          <p:cNvPr id="5734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643063" y="765175"/>
            <a:ext cx="6205537" cy="5795963"/>
          </a:xfrm>
        </p:spPr>
      </p:pic>
    </p:spTree>
    <p:extLst>
      <p:ext uri="{BB962C8B-B14F-4D97-AF65-F5344CB8AC3E}">
        <p14:creationId xmlns:p14="http://schemas.microsoft.com/office/powerpoint/2010/main" val="429441117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p:cNvSpPr>
            <a:spLocks noGrp="1"/>
          </p:cNvSpPr>
          <p:nvPr>
            <p:ph type="title"/>
          </p:nvPr>
        </p:nvSpPr>
        <p:spPr>
          <a:xfrm>
            <a:off x="539750" y="365125"/>
            <a:ext cx="8064500" cy="984250"/>
          </a:xfrm>
        </p:spPr>
        <p:txBody>
          <a:bodyPr/>
          <a:lstStyle/>
          <a:p>
            <a:pPr eaLnBrk="1" hangingPunct="1"/>
            <a:r>
              <a:rPr lang="de-CH" smtClean="0">
                <a:cs typeface="Arial" pitchFamily="34" charset="0"/>
              </a:rPr>
              <a:t>Energiezentrale Forsthaus</a:t>
            </a:r>
            <a:br>
              <a:rPr lang="de-CH" smtClean="0">
                <a:cs typeface="Arial" pitchFamily="34" charset="0"/>
              </a:rPr>
            </a:br>
            <a:r>
              <a:rPr lang="de-CH" smtClean="0">
                <a:cs typeface="Arial" pitchFamily="34" charset="0"/>
              </a:rPr>
              <a:t>Zahlen</a:t>
            </a:r>
            <a:endParaRPr lang="de-DE" smtClean="0">
              <a:cs typeface="Arial" pitchFamily="34" charset="0"/>
            </a:endParaRPr>
          </a:p>
        </p:txBody>
      </p:sp>
      <p:sp>
        <p:nvSpPr>
          <p:cNvPr id="10" name="Rechteck 9"/>
          <p:cNvSpPr/>
          <p:nvPr/>
        </p:nvSpPr>
        <p:spPr>
          <a:xfrm>
            <a:off x="2051050" y="1557338"/>
            <a:ext cx="4897438" cy="48244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 name="Textfeld 10"/>
          <p:cNvSpPr txBox="1"/>
          <p:nvPr/>
        </p:nvSpPr>
        <p:spPr>
          <a:xfrm>
            <a:off x="468313" y="1628775"/>
            <a:ext cx="8226425" cy="4524375"/>
          </a:xfrm>
          <a:prstGeom prst="rect">
            <a:avLst/>
          </a:prstGeom>
          <a:noFill/>
        </p:spPr>
        <p:txBody>
          <a:bodyPr>
            <a:spAutoFit/>
          </a:bodyPr>
          <a:lstStyle/>
          <a:p>
            <a:pPr>
              <a:tabLst>
                <a:tab pos="8039100" algn="r"/>
              </a:tabLst>
              <a:defRPr/>
            </a:pPr>
            <a:r>
              <a:rPr lang="de-CH" dirty="0"/>
              <a:t>Kapazität KVA	110‘000 t Kehricht pro Jahr</a:t>
            </a:r>
          </a:p>
          <a:p>
            <a:pPr>
              <a:tabLst>
                <a:tab pos="8039100" algn="r"/>
              </a:tabLst>
              <a:defRPr/>
            </a:pPr>
            <a:r>
              <a:rPr lang="de-CH" dirty="0"/>
              <a:t>Kapazität HHKW	112‘000 t Holzschnitzel pro Jahr</a:t>
            </a:r>
            <a:br>
              <a:rPr lang="de-CH" dirty="0"/>
            </a:br>
            <a:r>
              <a:rPr lang="de-CH" dirty="0"/>
              <a:t>Kapazität GuD	650’000 </a:t>
            </a:r>
            <a:r>
              <a:rPr lang="de-CH" dirty="0" err="1"/>
              <a:t>MWh</a:t>
            </a:r>
            <a:r>
              <a:rPr lang="de-CH" dirty="0"/>
              <a:t> Gas pro Jahr</a:t>
            </a:r>
          </a:p>
          <a:p>
            <a:pPr>
              <a:tabLst>
                <a:tab pos="8039100" algn="r"/>
              </a:tabLst>
              <a:defRPr/>
            </a:pPr>
            <a:endParaRPr lang="de-CH" dirty="0"/>
          </a:p>
          <a:p>
            <a:pPr>
              <a:tabLst>
                <a:tab pos="8039100" algn="r"/>
              </a:tabLst>
              <a:defRPr/>
            </a:pPr>
            <a:r>
              <a:rPr lang="de-CH" dirty="0"/>
              <a:t>Abgegebene Fernwärme 	ca. 250‘000 </a:t>
            </a:r>
            <a:r>
              <a:rPr lang="de-CH" dirty="0" err="1"/>
              <a:t>MWh</a:t>
            </a:r>
            <a:r>
              <a:rPr lang="de-CH" dirty="0"/>
              <a:t> pro Jahr</a:t>
            </a:r>
          </a:p>
          <a:p>
            <a:pPr>
              <a:tabLst>
                <a:tab pos="8039100" algn="r"/>
              </a:tabLst>
              <a:defRPr/>
            </a:pPr>
            <a:r>
              <a:rPr lang="de-CH" dirty="0"/>
              <a:t>Abgegebener Dampf	ca. 40‘000 </a:t>
            </a:r>
            <a:r>
              <a:rPr lang="de-CH" dirty="0" err="1"/>
              <a:t>MWh</a:t>
            </a:r>
            <a:r>
              <a:rPr lang="de-CH" dirty="0"/>
              <a:t> pro Jahr</a:t>
            </a:r>
          </a:p>
          <a:p>
            <a:pPr>
              <a:tabLst>
                <a:tab pos="8039100" algn="r"/>
              </a:tabLst>
              <a:defRPr/>
            </a:pPr>
            <a:r>
              <a:rPr lang="de-CH" dirty="0"/>
              <a:t>Stromproduktion	ca. 360‘000 </a:t>
            </a:r>
            <a:r>
              <a:rPr lang="de-CH" dirty="0" err="1"/>
              <a:t>MWh</a:t>
            </a:r>
            <a:r>
              <a:rPr lang="de-CH" dirty="0"/>
              <a:t> pro Jahr</a:t>
            </a:r>
          </a:p>
          <a:p>
            <a:pPr>
              <a:tabLst>
                <a:tab pos="8039100" algn="r"/>
              </a:tabLst>
              <a:defRPr/>
            </a:pPr>
            <a:endParaRPr lang="de-CH" dirty="0"/>
          </a:p>
          <a:p>
            <a:pPr>
              <a:tabLst>
                <a:tab pos="8039100" algn="r"/>
              </a:tabLst>
              <a:defRPr/>
            </a:pPr>
            <a:r>
              <a:rPr lang="de-CH" dirty="0"/>
              <a:t>Elektrische Gesamtleistung	89 MW</a:t>
            </a:r>
          </a:p>
          <a:p>
            <a:pPr marL="361950" indent="-361950">
              <a:tabLst>
                <a:tab pos="8039100" algn="r"/>
              </a:tabLst>
              <a:defRPr/>
            </a:pPr>
            <a:r>
              <a:rPr lang="de-CH" dirty="0"/>
              <a:t>	Dampfturbine KVA 	16 MW</a:t>
            </a:r>
          </a:p>
          <a:p>
            <a:pPr marL="361950" indent="-361950">
              <a:tabLst>
                <a:tab pos="8039100" algn="r"/>
              </a:tabLst>
              <a:defRPr/>
            </a:pPr>
            <a:r>
              <a:rPr lang="de-CH" dirty="0"/>
              <a:t>	Dampfturbine GuD und HHKW	27 MW</a:t>
            </a:r>
          </a:p>
          <a:p>
            <a:pPr marL="361950" indent="-361950">
              <a:tabLst>
                <a:tab pos="8039100" algn="r"/>
              </a:tabLst>
              <a:defRPr/>
            </a:pPr>
            <a:r>
              <a:rPr lang="de-CH" dirty="0"/>
              <a:t>	Gasturbine 	46 MW</a:t>
            </a:r>
          </a:p>
        </p:txBody>
      </p:sp>
    </p:spTree>
    <p:extLst>
      <p:ext uri="{BB962C8B-B14F-4D97-AF65-F5344CB8AC3E}">
        <p14:creationId xmlns:p14="http://schemas.microsoft.com/office/powerpoint/2010/main" val="85061833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58775" y="250825"/>
            <a:ext cx="863758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b="1"/>
              <a:t>Auslegung – Bedarfsdeckung mit den einzelnen Anlagenteilen</a:t>
            </a:r>
          </a:p>
        </p:txBody>
      </p:sp>
      <p:pic>
        <p:nvPicPr>
          <p:cNvPr id="69635" name="Picture 4" descr="U:\01006\D (Diverses)\Hor\1006-D-Hor Veröffentlichung Berliner Abfall-Konferenz 01-2010\1006-D-Hor Berlin 01-2010 - Bilder fertig\Abbildung 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196975"/>
            <a:ext cx="814705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461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kumente und Einstellungen\hor\Desktop\Bilder fertig\Abbildung 9 - Diagramm Wirkungsgra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513" y="990600"/>
            <a:ext cx="7650162"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el 1"/>
          <p:cNvSpPr txBox="1">
            <a:spLocks/>
          </p:cNvSpPr>
          <p:nvPr/>
        </p:nvSpPr>
        <p:spPr bwMode="auto">
          <a:xfrm>
            <a:off x="539750" y="188913"/>
            <a:ext cx="80645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de-CH" sz="2400">
                <a:cs typeface="Arial" charset="0"/>
              </a:rPr>
              <a:t>Energiezentrale Forsthaus</a:t>
            </a:r>
            <a:r>
              <a:rPr lang="de-CH" sz="3200">
                <a:cs typeface="Arial" charset="0"/>
              </a:rPr>
              <a:t/>
            </a:r>
            <a:br>
              <a:rPr lang="de-CH" sz="3200">
                <a:cs typeface="Arial" charset="0"/>
              </a:rPr>
            </a:br>
            <a:r>
              <a:rPr lang="de-DE" sz="2800" b="1">
                <a:solidFill>
                  <a:srgbClr val="000000"/>
                </a:solidFill>
                <a:cs typeface="Arial" charset="0"/>
              </a:rPr>
              <a:t>Netto-Wirkungsgrad der Gesamtanlage </a:t>
            </a:r>
            <a:endParaRPr lang="de-DE" sz="2800" b="1">
              <a:cs typeface="Arial" charset="0"/>
            </a:endParaRPr>
          </a:p>
        </p:txBody>
      </p:sp>
    </p:spTree>
    <p:extLst>
      <p:ext uri="{BB962C8B-B14F-4D97-AF65-F5344CB8AC3E}">
        <p14:creationId xmlns:p14="http://schemas.microsoft.com/office/powerpoint/2010/main" val="1487113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nummernplatzhalter 1"/>
          <p:cNvSpPr>
            <a:spLocks noGrp="1"/>
          </p:cNvSpPr>
          <p:nvPr>
            <p:ph type="sldNum" sz="quarter" idx="4294967295"/>
          </p:nvPr>
        </p:nvSpPr>
        <p:spPr bwMode="auto">
          <a:xfrm>
            <a:off x="549275" y="6545263"/>
            <a:ext cx="388938" cy="153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D176AE95-37C8-4D98-B773-B5ABA07878FE}" type="slidenum">
              <a:rPr lang="de-CH"/>
              <a:pPr/>
              <a:t>38</a:t>
            </a:fld>
            <a:endParaRPr lang="de-CH"/>
          </a:p>
        </p:txBody>
      </p:sp>
      <p:sp>
        <p:nvSpPr>
          <p:cNvPr id="50179" name="Titel 2"/>
          <p:cNvSpPr>
            <a:spLocks noGrp="1"/>
          </p:cNvSpPr>
          <p:nvPr>
            <p:ph type="title"/>
          </p:nvPr>
        </p:nvSpPr>
        <p:spPr>
          <a:xfrm>
            <a:off x="539750" y="365125"/>
            <a:ext cx="8064500" cy="862013"/>
          </a:xfrm>
        </p:spPr>
        <p:txBody>
          <a:bodyPr/>
          <a:lstStyle/>
          <a:p>
            <a:r>
              <a:rPr lang="de-CH" sz="2400" smtClean="0">
                <a:latin typeface="Arial" charset="0"/>
                <a:cs typeface="Arial" charset="0"/>
              </a:rPr>
              <a:t>Energiezentrale Forsthaus</a:t>
            </a:r>
            <a:r>
              <a:rPr lang="de-CH" smtClean="0">
                <a:latin typeface="Arial" charset="0"/>
                <a:cs typeface="Arial" charset="0"/>
              </a:rPr>
              <a:t/>
            </a:r>
            <a:br>
              <a:rPr lang="de-CH" smtClean="0">
                <a:latin typeface="Arial" charset="0"/>
                <a:cs typeface="Arial" charset="0"/>
              </a:rPr>
            </a:br>
            <a:r>
              <a:rPr lang="de-CH" smtClean="0">
                <a:latin typeface="Arial" charset="0"/>
                <a:cs typeface="Arial" charset="0"/>
              </a:rPr>
              <a:t>Termine</a:t>
            </a:r>
            <a:endParaRPr lang="de-DE" smtClean="0">
              <a:latin typeface="Arial" charset="0"/>
              <a:cs typeface="Arial" charset="0"/>
            </a:endParaRPr>
          </a:p>
        </p:txBody>
      </p:sp>
      <p:sp>
        <p:nvSpPr>
          <p:cNvPr id="50180" name="Text Box 3"/>
          <p:cNvSpPr txBox="1">
            <a:spLocks noChangeArrowheads="1"/>
          </p:cNvSpPr>
          <p:nvPr/>
        </p:nvSpPr>
        <p:spPr bwMode="auto">
          <a:xfrm>
            <a:off x="417513" y="1357313"/>
            <a:ext cx="8242300"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67025" indent="-2867025">
              <a:tabLst>
                <a:tab pos="2419350" algn="r"/>
              </a:tabLst>
              <a:defRPr>
                <a:solidFill>
                  <a:schemeClr val="tx1"/>
                </a:solidFill>
                <a:latin typeface="Arial" charset="0"/>
              </a:defRPr>
            </a:lvl1pPr>
            <a:lvl2pPr marL="742950" indent="-285750">
              <a:tabLst>
                <a:tab pos="2419350" algn="r"/>
              </a:tabLst>
              <a:defRPr>
                <a:solidFill>
                  <a:schemeClr val="tx1"/>
                </a:solidFill>
                <a:latin typeface="Arial" charset="0"/>
              </a:defRPr>
            </a:lvl2pPr>
            <a:lvl3pPr marL="1143000" indent="-228600">
              <a:tabLst>
                <a:tab pos="2419350" algn="r"/>
              </a:tabLst>
              <a:defRPr>
                <a:solidFill>
                  <a:schemeClr val="tx1"/>
                </a:solidFill>
                <a:latin typeface="Arial" charset="0"/>
              </a:defRPr>
            </a:lvl3pPr>
            <a:lvl4pPr marL="1600200" indent="-228600">
              <a:tabLst>
                <a:tab pos="2419350" algn="r"/>
              </a:tabLst>
              <a:defRPr>
                <a:solidFill>
                  <a:schemeClr val="tx1"/>
                </a:solidFill>
                <a:latin typeface="Arial" charset="0"/>
              </a:defRPr>
            </a:lvl4pPr>
            <a:lvl5pPr marL="2057400" indent="-228600">
              <a:tabLst>
                <a:tab pos="2419350" algn="r"/>
              </a:tabLst>
              <a:defRPr>
                <a:solidFill>
                  <a:schemeClr val="tx1"/>
                </a:solidFill>
                <a:latin typeface="Arial" charset="0"/>
              </a:defRPr>
            </a:lvl5pPr>
            <a:lvl6pPr marL="2514600" indent="-228600" fontAlgn="base">
              <a:spcBef>
                <a:spcPct val="0"/>
              </a:spcBef>
              <a:spcAft>
                <a:spcPct val="0"/>
              </a:spcAft>
              <a:tabLst>
                <a:tab pos="2419350" algn="r"/>
              </a:tabLst>
              <a:defRPr>
                <a:solidFill>
                  <a:schemeClr val="tx1"/>
                </a:solidFill>
                <a:latin typeface="Arial" charset="0"/>
              </a:defRPr>
            </a:lvl6pPr>
            <a:lvl7pPr marL="2971800" indent="-228600" fontAlgn="base">
              <a:spcBef>
                <a:spcPct val="0"/>
              </a:spcBef>
              <a:spcAft>
                <a:spcPct val="0"/>
              </a:spcAft>
              <a:tabLst>
                <a:tab pos="2419350" algn="r"/>
              </a:tabLst>
              <a:defRPr>
                <a:solidFill>
                  <a:schemeClr val="tx1"/>
                </a:solidFill>
                <a:latin typeface="Arial" charset="0"/>
              </a:defRPr>
            </a:lvl7pPr>
            <a:lvl8pPr marL="3429000" indent="-228600" fontAlgn="base">
              <a:spcBef>
                <a:spcPct val="0"/>
              </a:spcBef>
              <a:spcAft>
                <a:spcPct val="0"/>
              </a:spcAft>
              <a:tabLst>
                <a:tab pos="2419350" algn="r"/>
              </a:tabLst>
              <a:defRPr>
                <a:solidFill>
                  <a:schemeClr val="tx1"/>
                </a:solidFill>
                <a:latin typeface="Arial" charset="0"/>
              </a:defRPr>
            </a:lvl8pPr>
            <a:lvl9pPr marL="3886200" indent="-228600" fontAlgn="base">
              <a:spcBef>
                <a:spcPct val="0"/>
              </a:spcBef>
              <a:spcAft>
                <a:spcPct val="0"/>
              </a:spcAft>
              <a:tabLst>
                <a:tab pos="2419350" algn="r"/>
              </a:tabLst>
              <a:defRPr>
                <a:solidFill>
                  <a:schemeClr val="tx1"/>
                </a:solidFill>
                <a:latin typeface="Arial" charset="0"/>
              </a:defRPr>
            </a:lvl9pPr>
          </a:lstStyle>
          <a:p>
            <a:pPr>
              <a:spcBef>
                <a:spcPts val="200"/>
              </a:spcBef>
              <a:spcAft>
                <a:spcPts val="200"/>
              </a:spcAft>
            </a:pPr>
            <a:r>
              <a:rPr lang="de-CH" sz="2400" dirty="0"/>
              <a:t>	</a:t>
            </a:r>
            <a:r>
              <a:rPr lang="de-CH" sz="2400" dirty="0" smtClean="0"/>
              <a:t>2002 bis 2008	Planung/Projektierung</a:t>
            </a:r>
          </a:p>
          <a:p>
            <a:pPr>
              <a:spcBef>
                <a:spcPts val="200"/>
              </a:spcBef>
              <a:spcAft>
                <a:spcPts val="200"/>
              </a:spcAft>
            </a:pPr>
            <a:r>
              <a:rPr lang="de-CH" sz="2400" dirty="0" smtClean="0"/>
              <a:t>24</a:t>
            </a:r>
            <a:r>
              <a:rPr lang="de-CH" sz="2400" dirty="0"/>
              <a:t>. Februar 2008 	Volksabstimmung Forsthaus West </a:t>
            </a:r>
            <a:br>
              <a:rPr lang="de-CH" sz="2400" dirty="0"/>
            </a:br>
            <a:r>
              <a:rPr lang="de-CH" sz="2400" dirty="0"/>
              <a:t>(88% Zustimmung)</a:t>
            </a:r>
          </a:p>
          <a:p>
            <a:pPr>
              <a:spcBef>
                <a:spcPts val="200"/>
              </a:spcBef>
              <a:spcAft>
                <a:spcPts val="200"/>
              </a:spcAft>
            </a:pPr>
            <a:r>
              <a:rPr lang="de-CH" sz="2400" dirty="0"/>
              <a:t>	Juni 2008 	</a:t>
            </a:r>
            <a:r>
              <a:rPr lang="de-CH" sz="2400" dirty="0" smtClean="0"/>
              <a:t>Baubewilligung</a:t>
            </a:r>
          </a:p>
          <a:p>
            <a:pPr>
              <a:spcBef>
                <a:spcPts val="200"/>
              </a:spcBef>
              <a:spcAft>
                <a:spcPts val="200"/>
              </a:spcAft>
            </a:pPr>
            <a:r>
              <a:rPr lang="de-CH" sz="2400" dirty="0" smtClean="0"/>
              <a:t>  September 2008	Rodung</a:t>
            </a:r>
            <a:endParaRPr lang="de-CH" sz="2400" dirty="0"/>
          </a:p>
          <a:p>
            <a:pPr>
              <a:spcBef>
                <a:spcPts val="200"/>
              </a:spcBef>
              <a:spcAft>
                <a:spcPts val="200"/>
              </a:spcAft>
            </a:pPr>
            <a:r>
              <a:rPr lang="de-CH" sz="2400" dirty="0"/>
              <a:t>	März 2009 	Baubeginn</a:t>
            </a:r>
          </a:p>
          <a:p>
            <a:pPr>
              <a:spcBef>
                <a:spcPts val="200"/>
              </a:spcBef>
              <a:spcAft>
                <a:spcPts val="200"/>
              </a:spcAft>
            </a:pPr>
            <a:r>
              <a:rPr lang="de-CH" sz="2400" dirty="0"/>
              <a:t>	15. Juni 2009 	Grundsteinlegung</a:t>
            </a:r>
          </a:p>
          <a:p>
            <a:pPr>
              <a:spcBef>
                <a:spcPts val="200"/>
              </a:spcBef>
              <a:spcAft>
                <a:spcPts val="200"/>
              </a:spcAft>
            </a:pPr>
            <a:r>
              <a:rPr lang="de-CH" sz="2400" dirty="0"/>
              <a:t>	Dezember 2009 	Beginn Bauteil</a:t>
            </a:r>
          </a:p>
          <a:p>
            <a:pPr>
              <a:spcBef>
                <a:spcPts val="200"/>
              </a:spcBef>
              <a:spcAft>
                <a:spcPts val="200"/>
              </a:spcAft>
            </a:pPr>
            <a:r>
              <a:rPr lang="de-CH" sz="2400" dirty="0"/>
              <a:t>	Februar </a:t>
            </a:r>
            <a:r>
              <a:rPr lang="de-CH" sz="2400" dirty="0" smtClean="0"/>
              <a:t>2011 </a:t>
            </a:r>
            <a:r>
              <a:rPr lang="de-CH" sz="2400" dirty="0"/>
              <a:t>	Beginn Montage Verfahrenstechnik</a:t>
            </a:r>
          </a:p>
          <a:p>
            <a:pPr>
              <a:spcBef>
                <a:spcPts val="200"/>
              </a:spcBef>
              <a:spcAft>
                <a:spcPts val="200"/>
              </a:spcAft>
            </a:pPr>
            <a:r>
              <a:rPr lang="de-CH" sz="2400" dirty="0"/>
              <a:t>	Juni 2012 	Erstes Feuer HHKW und GuD</a:t>
            </a:r>
          </a:p>
          <a:p>
            <a:pPr>
              <a:spcBef>
                <a:spcPts val="200"/>
              </a:spcBef>
              <a:spcAft>
                <a:spcPts val="200"/>
              </a:spcAft>
            </a:pPr>
            <a:r>
              <a:rPr lang="de-CH" sz="2400" dirty="0"/>
              <a:t>	Juli 2012	Erstes Feuer </a:t>
            </a:r>
            <a:r>
              <a:rPr lang="de-CH" sz="2400" dirty="0" smtClean="0"/>
              <a:t>KVA</a:t>
            </a:r>
          </a:p>
          <a:p>
            <a:pPr>
              <a:spcBef>
                <a:spcPts val="200"/>
              </a:spcBef>
              <a:spcAft>
                <a:spcPts val="200"/>
              </a:spcAft>
            </a:pPr>
            <a:r>
              <a:rPr lang="de-CH" sz="2400" dirty="0" smtClean="0"/>
              <a:t>       Jan/Feb 2013	Provisorische Übernahme</a:t>
            </a:r>
            <a:endParaRPr lang="de-CH" sz="2400" dirty="0"/>
          </a:p>
        </p:txBody>
      </p:sp>
    </p:spTree>
    <p:extLst>
      <p:ext uri="{BB962C8B-B14F-4D97-AF65-F5344CB8AC3E}">
        <p14:creationId xmlns:p14="http://schemas.microsoft.com/office/powerpoint/2010/main" val="2407947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Grafik 8" descr="Schema KVA neu.jpg"/>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0" y="836613"/>
            <a:ext cx="8785225" cy="5113337"/>
          </a:xfrm>
        </p:spPr>
      </p:pic>
    </p:spTree>
    <p:extLst>
      <p:ext uri="{BB962C8B-B14F-4D97-AF65-F5344CB8AC3E}">
        <p14:creationId xmlns:p14="http://schemas.microsoft.com/office/powerpoint/2010/main" val="2473123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95338" y="282575"/>
            <a:ext cx="8266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US" sz="2800" b="1"/>
              <a:t>Strategie des Abfallmanagements in der Schweiz</a:t>
            </a:r>
            <a:endParaRPr lang="en-US" sz="1200"/>
          </a:p>
        </p:txBody>
      </p:sp>
      <p:sp>
        <p:nvSpPr>
          <p:cNvPr id="5123" name="Text Box 3"/>
          <p:cNvSpPr txBox="1">
            <a:spLocks noChangeArrowheads="1"/>
          </p:cNvSpPr>
          <p:nvPr/>
        </p:nvSpPr>
        <p:spPr bwMode="auto">
          <a:xfrm>
            <a:off x="2965450" y="1384300"/>
            <a:ext cx="3295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b="1"/>
              <a:t>(Abfallrichtlinie 1992)</a:t>
            </a:r>
          </a:p>
        </p:txBody>
      </p:sp>
      <p:sp>
        <p:nvSpPr>
          <p:cNvPr id="5124" name="Text Box 4"/>
          <p:cNvSpPr txBox="1">
            <a:spLocks noChangeArrowheads="1"/>
          </p:cNvSpPr>
          <p:nvPr/>
        </p:nvSpPr>
        <p:spPr bwMode="auto">
          <a:xfrm>
            <a:off x="971550" y="2008188"/>
            <a:ext cx="7573963"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76250" algn="l"/>
              </a:tabLst>
              <a:defRPr sz="2400">
                <a:solidFill>
                  <a:schemeClr val="tx1"/>
                </a:solidFill>
                <a:latin typeface="Arial" charset="0"/>
                <a:ea typeface="ＭＳ Ｐゴシック" pitchFamily="34" charset="-128"/>
              </a:defRPr>
            </a:lvl1pPr>
            <a:lvl2pPr marL="742950" indent="-285750">
              <a:tabLst>
                <a:tab pos="476250" algn="l"/>
              </a:tabLst>
              <a:defRPr sz="2400">
                <a:solidFill>
                  <a:schemeClr val="tx1"/>
                </a:solidFill>
                <a:latin typeface="Arial" charset="0"/>
                <a:ea typeface="ＭＳ Ｐゴシック" pitchFamily="34" charset="-128"/>
              </a:defRPr>
            </a:lvl2pPr>
            <a:lvl3pPr marL="1143000" indent="-228600">
              <a:tabLst>
                <a:tab pos="476250" algn="l"/>
              </a:tabLst>
              <a:defRPr sz="2400">
                <a:solidFill>
                  <a:schemeClr val="tx1"/>
                </a:solidFill>
                <a:latin typeface="Arial" charset="0"/>
                <a:ea typeface="ＭＳ Ｐゴシック" pitchFamily="34" charset="-128"/>
              </a:defRPr>
            </a:lvl3pPr>
            <a:lvl4pPr marL="1600200" indent="-228600">
              <a:tabLst>
                <a:tab pos="476250" algn="l"/>
              </a:tabLst>
              <a:defRPr sz="2400">
                <a:solidFill>
                  <a:schemeClr val="tx1"/>
                </a:solidFill>
                <a:latin typeface="Arial" charset="0"/>
                <a:ea typeface="ＭＳ Ｐゴシック" pitchFamily="34" charset="-128"/>
              </a:defRPr>
            </a:lvl4pPr>
            <a:lvl5pPr marL="2057400" indent="-228600">
              <a:tabLst>
                <a:tab pos="476250" algn="l"/>
              </a:tabLst>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tabLst>
                <a:tab pos="476250" algn="l"/>
              </a:tabLs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tabLst>
                <a:tab pos="476250" algn="l"/>
              </a:tabLs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tabLst>
                <a:tab pos="476250" algn="l"/>
              </a:tabLs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tabLst>
                <a:tab pos="476250" algn="l"/>
              </a:tabLst>
              <a:defRPr sz="2400">
                <a:solidFill>
                  <a:schemeClr val="tx1"/>
                </a:solidFill>
                <a:latin typeface="Arial" charset="0"/>
                <a:ea typeface="ＭＳ Ｐゴシック" pitchFamily="34" charset="-128"/>
              </a:defRPr>
            </a:lvl9pPr>
          </a:lstStyle>
          <a:p>
            <a:pPr>
              <a:spcBef>
                <a:spcPct val="50000"/>
              </a:spcBef>
            </a:pPr>
            <a:r>
              <a:rPr lang="en-US" sz="2500"/>
              <a:t>1.  Minimierung des Abfallaufkommens an der 	Quelle durch abfallfreie oder </a:t>
            </a:r>
            <a:r>
              <a:rPr lang="de-DE" sz="2500"/>
              <a:t>–</a:t>
            </a:r>
            <a:r>
              <a:rPr lang="en-US" sz="2500"/>
              <a:t>arme 	Technologien.</a:t>
            </a:r>
          </a:p>
          <a:p>
            <a:pPr>
              <a:spcBef>
                <a:spcPct val="50000"/>
              </a:spcBef>
            </a:pPr>
            <a:r>
              <a:rPr lang="en-US" sz="2500"/>
              <a:t>2.  Reduktion von Schadstoffen in Produkten und 	Prozessen.</a:t>
            </a:r>
          </a:p>
          <a:p>
            <a:pPr>
              <a:spcBef>
                <a:spcPct val="50000"/>
              </a:spcBef>
            </a:pPr>
            <a:r>
              <a:rPr lang="en-US" sz="2500"/>
              <a:t>3.  Abfallreduktion durch verstärktes Recycling.</a:t>
            </a:r>
          </a:p>
          <a:p>
            <a:pPr>
              <a:spcBef>
                <a:spcPct val="50000"/>
              </a:spcBef>
            </a:pPr>
            <a:r>
              <a:rPr lang="en-US" sz="2500"/>
              <a:t>4.  Umweltverträgliche Behandlung der nicht 	verwertbaren Abfälle innerhalb der Schweiz.</a:t>
            </a:r>
            <a:endParaRPr lang="en-US" sz="2600"/>
          </a:p>
        </p:txBody>
      </p:sp>
    </p:spTree>
    <p:extLst>
      <p:ext uri="{BB962C8B-B14F-4D97-AF65-F5344CB8AC3E}">
        <p14:creationId xmlns:p14="http://schemas.microsoft.com/office/powerpoint/2010/main" val="3593821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nummernplatzhalter 1"/>
          <p:cNvSpPr>
            <a:spLocks noGrp="1"/>
          </p:cNvSpPr>
          <p:nvPr>
            <p:ph type="sldNum" sz="quarter" idx="4294967295"/>
          </p:nvPr>
        </p:nvSpPr>
        <p:spPr bwMode="auto">
          <a:xfrm>
            <a:off x="549275" y="6545263"/>
            <a:ext cx="388938" cy="153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7DAB96B6-37E8-41C1-A785-EDEF47E4E39A}" type="slidenum">
              <a:rPr lang="de-CH"/>
              <a:pPr/>
              <a:t>40</a:t>
            </a:fld>
            <a:endParaRPr lang="de-CH"/>
          </a:p>
        </p:txBody>
      </p:sp>
      <p:sp>
        <p:nvSpPr>
          <p:cNvPr id="21507" name="Titel 2"/>
          <p:cNvSpPr>
            <a:spLocks noGrp="1"/>
          </p:cNvSpPr>
          <p:nvPr>
            <p:ph type="title"/>
          </p:nvPr>
        </p:nvSpPr>
        <p:spPr>
          <a:xfrm>
            <a:off x="539750" y="365125"/>
            <a:ext cx="8064500" cy="368300"/>
          </a:xfrm>
        </p:spPr>
        <p:txBody>
          <a:bodyPr/>
          <a:lstStyle/>
          <a:p>
            <a:r>
              <a:rPr lang="de-CH" sz="2400" smtClean="0">
                <a:latin typeface="Arial" charset="0"/>
                <a:cs typeface="Arial" charset="0"/>
              </a:rPr>
              <a:t>Energiezentrale Forsthaus</a:t>
            </a:r>
            <a:endParaRPr lang="de-DE" sz="2400" smtClean="0">
              <a:latin typeface="Arial" charset="0"/>
              <a:cs typeface="Arial" charset="0"/>
            </a:endParaRPr>
          </a:p>
        </p:txBody>
      </p:sp>
      <p:pic>
        <p:nvPicPr>
          <p:cNvPr id="21508" name="Grafik 5" descr="Schema KVA neu.jpg"/>
          <p:cNvPicPr>
            <a:picLocks noChangeAspect="1"/>
          </p:cNvPicPr>
          <p:nvPr/>
        </p:nvPicPr>
        <p:blipFill>
          <a:blip r:embed="rId2" cstate="print">
            <a:extLst>
              <a:ext uri="{28A0092B-C50C-407E-A947-70E740481C1C}">
                <a14:useLocalDpi xmlns:a14="http://schemas.microsoft.com/office/drawing/2010/main" val="0"/>
              </a:ext>
            </a:extLst>
          </a:blip>
          <a:srcRect l="7983" r="1488" b="45332"/>
          <a:stretch>
            <a:fillRect/>
          </a:stretch>
        </p:blipFill>
        <p:spPr bwMode="auto">
          <a:xfrm>
            <a:off x="785813" y="3500438"/>
            <a:ext cx="68580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512763" y="2497138"/>
            <a:ext cx="7469187"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Holzheizkraftwerk (HHKW) mit Frisch- und Altholzverfeuerung</a:t>
            </a:r>
          </a:p>
        </p:txBody>
      </p:sp>
      <p:sp>
        <p:nvSpPr>
          <p:cNvPr id="9" name="Rechteck 8"/>
          <p:cNvSpPr/>
          <p:nvPr/>
        </p:nvSpPr>
        <p:spPr>
          <a:xfrm>
            <a:off x="500063" y="1924050"/>
            <a:ext cx="7469187" cy="4333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Gas- und Dampfkombi-Kraftwerk (</a:t>
            </a:r>
            <a:r>
              <a:rPr lang="de-CH" b="1" dirty="0" err="1">
                <a:solidFill>
                  <a:schemeClr val="tx1"/>
                </a:solidFill>
              </a:rPr>
              <a:t>GuD</a:t>
            </a:r>
            <a:r>
              <a:rPr lang="de-CH" b="1" dirty="0">
                <a:solidFill>
                  <a:schemeClr val="tx1"/>
                </a:solidFill>
              </a:rPr>
              <a:t>)</a:t>
            </a:r>
          </a:p>
        </p:txBody>
      </p:sp>
      <p:sp>
        <p:nvSpPr>
          <p:cNvPr id="10" name="Rechteck 9"/>
          <p:cNvSpPr/>
          <p:nvPr/>
        </p:nvSpPr>
        <p:spPr>
          <a:xfrm>
            <a:off x="3714750" y="6143625"/>
            <a:ext cx="5715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Rechteck 14"/>
          <p:cNvSpPr/>
          <p:nvPr/>
        </p:nvSpPr>
        <p:spPr>
          <a:xfrm>
            <a:off x="500063" y="3067050"/>
            <a:ext cx="7469187" cy="4333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Fernwärmeanlage</a:t>
            </a:r>
          </a:p>
        </p:txBody>
      </p:sp>
      <p:sp>
        <p:nvSpPr>
          <p:cNvPr id="11" name="Rechteck 10"/>
          <p:cNvSpPr/>
          <p:nvPr/>
        </p:nvSpPr>
        <p:spPr>
          <a:xfrm>
            <a:off x="500063" y="1357313"/>
            <a:ext cx="7469187" cy="433387"/>
          </a:xfrm>
          <a:prstGeom prst="rect">
            <a:avLst/>
          </a:prstGeom>
          <a:solidFill>
            <a:srgbClr val="F889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Kehrichtverwertungsanlage (KVA)</a:t>
            </a:r>
          </a:p>
        </p:txBody>
      </p:sp>
      <p:sp>
        <p:nvSpPr>
          <p:cNvPr id="12" name="Freihandform 11"/>
          <p:cNvSpPr/>
          <p:nvPr/>
        </p:nvSpPr>
        <p:spPr>
          <a:xfrm>
            <a:off x="1066800" y="4286250"/>
            <a:ext cx="3362325" cy="1247775"/>
          </a:xfrm>
          <a:custGeom>
            <a:avLst/>
            <a:gdLst>
              <a:gd name="connsiteX0" fmla="*/ 9525 w 3009900"/>
              <a:gd name="connsiteY0" fmla="*/ 9525 h 1247775"/>
              <a:gd name="connsiteX1" fmla="*/ 0 w 3009900"/>
              <a:gd name="connsiteY1" fmla="*/ 1247775 h 1247775"/>
              <a:gd name="connsiteX2" fmla="*/ 3009900 w 3009900"/>
              <a:gd name="connsiteY2" fmla="*/ 1238250 h 1247775"/>
              <a:gd name="connsiteX3" fmla="*/ 3000375 w 3009900"/>
              <a:gd name="connsiteY3" fmla="*/ 819150 h 1247775"/>
              <a:gd name="connsiteX4" fmla="*/ 809625 w 3009900"/>
              <a:gd name="connsiteY4" fmla="*/ 838200 h 1247775"/>
              <a:gd name="connsiteX5" fmla="*/ 800100 w 3009900"/>
              <a:gd name="connsiteY5" fmla="*/ 0 h 1247775"/>
              <a:gd name="connsiteX6" fmla="*/ 9525 w 3009900"/>
              <a:gd name="connsiteY6" fmla="*/ 9525 h 1247775"/>
              <a:gd name="connsiteX0" fmla="*/ 9525 w 3009900"/>
              <a:gd name="connsiteY0" fmla="*/ 9525 h 1247775"/>
              <a:gd name="connsiteX1" fmla="*/ 0 w 3009900"/>
              <a:gd name="connsiteY1" fmla="*/ 1247775 h 1247775"/>
              <a:gd name="connsiteX2" fmla="*/ 3009900 w 3009900"/>
              <a:gd name="connsiteY2" fmla="*/ 1238250 h 1247775"/>
              <a:gd name="connsiteX3" fmla="*/ 3000375 w 3009900"/>
              <a:gd name="connsiteY3" fmla="*/ 819150 h 1247775"/>
              <a:gd name="connsiteX4" fmla="*/ 771644 w 3009900"/>
              <a:gd name="connsiteY4" fmla="*/ 857262 h 1247775"/>
              <a:gd name="connsiteX5" fmla="*/ 800100 w 3009900"/>
              <a:gd name="connsiteY5" fmla="*/ 0 h 1247775"/>
              <a:gd name="connsiteX6" fmla="*/ 9525 w 3009900"/>
              <a:gd name="connsiteY6" fmla="*/ 9525 h 1247775"/>
              <a:gd name="connsiteX0" fmla="*/ 9525 w 3009900"/>
              <a:gd name="connsiteY0" fmla="*/ 9519 h 1247769"/>
              <a:gd name="connsiteX1" fmla="*/ 0 w 3009900"/>
              <a:gd name="connsiteY1" fmla="*/ 1247769 h 1247769"/>
              <a:gd name="connsiteX2" fmla="*/ 3009900 w 3009900"/>
              <a:gd name="connsiteY2" fmla="*/ 1238244 h 1247769"/>
              <a:gd name="connsiteX3" fmla="*/ 3000375 w 3009900"/>
              <a:gd name="connsiteY3" fmla="*/ 819144 h 1247769"/>
              <a:gd name="connsiteX4" fmla="*/ 771644 w 3009900"/>
              <a:gd name="connsiteY4" fmla="*/ 857256 h 1247769"/>
              <a:gd name="connsiteX5" fmla="*/ 707693 w 3009900"/>
              <a:gd name="connsiteY5" fmla="*/ 0 h 1247769"/>
              <a:gd name="connsiteX6" fmla="*/ 9525 w 3009900"/>
              <a:gd name="connsiteY6" fmla="*/ 9519 h 1247769"/>
              <a:gd name="connsiteX0" fmla="*/ 9525 w 3009900"/>
              <a:gd name="connsiteY0" fmla="*/ 9519 h 1247769"/>
              <a:gd name="connsiteX1" fmla="*/ 0 w 3009900"/>
              <a:gd name="connsiteY1" fmla="*/ 1247769 h 1247769"/>
              <a:gd name="connsiteX2" fmla="*/ 3009900 w 3009900"/>
              <a:gd name="connsiteY2" fmla="*/ 1238244 h 1247769"/>
              <a:gd name="connsiteX3" fmla="*/ 3000375 w 3009900"/>
              <a:gd name="connsiteY3" fmla="*/ 819144 h 1247769"/>
              <a:gd name="connsiteX4" fmla="*/ 707693 w 3009900"/>
              <a:gd name="connsiteY4" fmla="*/ 857256 h 1247769"/>
              <a:gd name="connsiteX5" fmla="*/ 707693 w 3009900"/>
              <a:gd name="connsiteY5" fmla="*/ 0 h 1247769"/>
              <a:gd name="connsiteX6" fmla="*/ 9525 w 3009900"/>
              <a:gd name="connsiteY6" fmla="*/ 9519 h 1247769"/>
              <a:gd name="connsiteX0" fmla="*/ 9525 w 3009900"/>
              <a:gd name="connsiteY0" fmla="*/ 9519 h 1247769"/>
              <a:gd name="connsiteX1" fmla="*/ 0 w 3009900"/>
              <a:gd name="connsiteY1" fmla="*/ 1247769 h 1247769"/>
              <a:gd name="connsiteX2" fmla="*/ 3009900 w 3009900"/>
              <a:gd name="connsiteY2" fmla="*/ 1238244 h 1247769"/>
              <a:gd name="connsiteX3" fmla="*/ 3009900 w 3009900"/>
              <a:gd name="connsiteY3" fmla="*/ 714380 h 1247769"/>
              <a:gd name="connsiteX4" fmla="*/ 707693 w 3009900"/>
              <a:gd name="connsiteY4" fmla="*/ 857256 h 1247769"/>
              <a:gd name="connsiteX5" fmla="*/ 707693 w 3009900"/>
              <a:gd name="connsiteY5" fmla="*/ 0 h 1247769"/>
              <a:gd name="connsiteX6" fmla="*/ 9525 w 3009900"/>
              <a:gd name="connsiteY6" fmla="*/ 9519 h 1247769"/>
              <a:gd name="connsiteX0" fmla="*/ 9525 w 3009900"/>
              <a:gd name="connsiteY0" fmla="*/ 9519 h 1247769"/>
              <a:gd name="connsiteX1" fmla="*/ 0 w 3009900"/>
              <a:gd name="connsiteY1" fmla="*/ 1247769 h 1247769"/>
              <a:gd name="connsiteX2" fmla="*/ 3009900 w 3009900"/>
              <a:gd name="connsiteY2" fmla="*/ 1238244 h 1247769"/>
              <a:gd name="connsiteX3" fmla="*/ 3009900 w 3009900"/>
              <a:gd name="connsiteY3" fmla="*/ 714380 h 1247769"/>
              <a:gd name="connsiteX4" fmla="*/ 2690149 w 3009900"/>
              <a:gd name="connsiteY4" fmla="*/ 714380 h 1247769"/>
              <a:gd name="connsiteX5" fmla="*/ 707693 w 3009900"/>
              <a:gd name="connsiteY5" fmla="*/ 857256 h 1247769"/>
              <a:gd name="connsiteX6" fmla="*/ 707693 w 3009900"/>
              <a:gd name="connsiteY6" fmla="*/ 0 h 1247769"/>
              <a:gd name="connsiteX7" fmla="*/ 9525 w 3009900"/>
              <a:gd name="connsiteY7" fmla="*/ 9519 h 1247769"/>
              <a:gd name="connsiteX0" fmla="*/ 9525 w 3009900"/>
              <a:gd name="connsiteY0" fmla="*/ 9519 h 1247769"/>
              <a:gd name="connsiteX1" fmla="*/ 0 w 3009900"/>
              <a:gd name="connsiteY1" fmla="*/ 1247769 h 1247769"/>
              <a:gd name="connsiteX2" fmla="*/ 3009900 w 3009900"/>
              <a:gd name="connsiteY2" fmla="*/ 1238244 h 1247769"/>
              <a:gd name="connsiteX3" fmla="*/ 3009900 w 3009900"/>
              <a:gd name="connsiteY3" fmla="*/ 714380 h 1247769"/>
              <a:gd name="connsiteX4" fmla="*/ 2690149 w 3009900"/>
              <a:gd name="connsiteY4" fmla="*/ 714380 h 1247769"/>
              <a:gd name="connsiteX5" fmla="*/ 2690149 w 3009900"/>
              <a:gd name="connsiteY5" fmla="*/ 857256 h 1247769"/>
              <a:gd name="connsiteX6" fmla="*/ 707693 w 3009900"/>
              <a:gd name="connsiteY6" fmla="*/ 857256 h 1247769"/>
              <a:gd name="connsiteX7" fmla="*/ 707693 w 3009900"/>
              <a:gd name="connsiteY7" fmla="*/ 0 h 1247769"/>
              <a:gd name="connsiteX8" fmla="*/ 9525 w 3009900"/>
              <a:gd name="connsiteY8" fmla="*/ 9519 h 124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0" h="1247769">
                <a:moveTo>
                  <a:pt x="9525" y="9519"/>
                </a:moveTo>
                <a:lnTo>
                  <a:pt x="0" y="1247769"/>
                </a:lnTo>
                <a:lnTo>
                  <a:pt x="3009900" y="1238244"/>
                </a:lnTo>
                <a:lnTo>
                  <a:pt x="3009900" y="714380"/>
                </a:lnTo>
                <a:lnTo>
                  <a:pt x="2690149" y="714380"/>
                </a:lnTo>
                <a:lnTo>
                  <a:pt x="2690149" y="857256"/>
                </a:lnTo>
                <a:lnTo>
                  <a:pt x="707693" y="857256"/>
                </a:lnTo>
                <a:lnTo>
                  <a:pt x="707693" y="0"/>
                </a:lnTo>
                <a:lnTo>
                  <a:pt x="9525" y="9519"/>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Tree>
    <p:extLst>
      <p:ext uri="{BB962C8B-B14F-4D97-AF65-F5344CB8AC3E}">
        <p14:creationId xmlns:p14="http://schemas.microsoft.com/office/powerpoint/2010/main" val="30354356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nummernplatzhalter 1"/>
          <p:cNvSpPr>
            <a:spLocks noGrp="1"/>
          </p:cNvSpPr>
          <p:nvPr>
            <p:ph type="sldNum" sz="quarter" idx="4294967295"/>
          </p:nvPr>
        </p:nvSpPr>
        <p:spPr bwMode="auto">
          <a:xfrm>
            <a:off x="549275" y="6545263"/>
            <a:ext cx="388938" cy="153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EDAEFD49-FADC-4CF9-BBA9-F88D6EDD42E7}" type="slidenum">
              <a:rPr lang="de-CH"/>
              <a:pPr/>
              <a:t>41</a:t>
            </a:fld>
            <a:endParaRPr lang="de-CH"/>
          </a:p>
        </p:txBody>
      </p:sp>
      <p:sp>
        <p:nvSpPr>
          <p:cNvPr id="26627" name="Titel 2"/>
          <p:cNvSpPr>
            <a:spLocks noGrp="1"/>
          </p:cNvSpPr>
          <p:nvPr>
            <p:ph type="title"/>
          </p:nvPr>
        </p:nvSpPr>
        <p:spPr>
          <a:xfrm>
            <a:off x="539750" y="365125"/>
            <a:ext cx="8064500" cy="368300"/>
          </a:xfrm>
        </p:spPr>
        <p:txBody>
          <a:bodyPr/>
          <a:lstStyle/>
          <a:p>
            <a:r>
              <a:rPr lang="de-CH" sz="2400" smtClean="0">
                <a:latin typeface="Arial" charset="0"/>
                <a:cs typeface="Arial" charset="0"/>
              </a:rPr>
              <a:t>Energiezentrale Forsthaus</a:t>
            </a:r>
            <a:endParaRPr lang="de-DE" sz="2400" smtClean="0">
              <a:latin typeface="Arial" charset="0"/>
              <a:cs typeface="Arial" charset="0"/>
            </a:endParaRPr>
          </a:p>
        </p:txBody>
      </p:sp>
      <p:pic>
        <p:nvPicPr>
          <p:cNvPr id="26628" name="Grafik 5" descr="Schema KVA neu.jpg"/>
          <p:cNvPicPr>
            <a:picLocks noChangeAspect="1"/>
          </p:cNvPicPr>
          <p:nvPr/>
        </p:nvPicPr>
        <p:blipFill>
          <a:blip r:embed="rId2" cstate="print">
            <a:extLst>
              <a:ext uri="{28A0092B-C50C-407E-A947-70E740481C1C}">
                <a14:useLocalDpi xmlns:a14="http://schemas.microsoft.com/office/drawing/2010/main" val="0"/>
              </a:ext>
            </a:extLst>
          </a:blip>
          <a:srcRect l="7983" r="1488" b="45332"/>
          <a:stretch>
            <a:fillRect/>
          </a:stretch>
        </p:blipFill>
        <p:spPr bwMode="auto">
          <a:xfrm>
            <a:off x="785813" y="3500438"/>
            <a:ext cx="68580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512763" y="2497138"/>
            <a:ext cx="7469187" cy="431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Holzheizkraftwerk (HHKW) mit Frisch- und Altholzverfeuerung</a:t>
            </a:r>
          </a:p>
        </p:txBody>
      </p:sp>
      <p:sp>
        <p:nvSpPr>
          <p:cNvPr id="9" name="Rechteck 8"/>
          <p:cNvSpPr/>
          <p:nvPr/>
        </p:nvSpPr>
        <p:spPr>
          <a:xfrm>
            <a:off x="500063" y="1924050"/>
            <a:ext cx="7469187" cy="433388"/>
          </a:xfrm>
          <a:prstGeom prst="rect">
            <a:avLst/>
          </a:prstGeom>
          <a:solidFill>
            <a:srgbClr val="F889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Gas- und Dampfkombi-Kraftwerk (</a:t>
            </a:r>
            <a:r>
              <a:rPr lang="de-CH" b="1" dirty="0" err="1">
                <a:solidFill>
                  <a:schemeClr val="tx1"/>
                </a:solidFill>
              </a:rPr>
              <a:t>GuD</a:t>
            </a:r>
            <a:r>
              <a:rPr lang="de-CH" b="1" dirty="0">
                <a:solidFill>
                  <a:schemeClr val="tx1"/>
                </a:solidFill>
              </a:rPr>
              <a:t>)</a:t>
            </a:r>
          </a:p>
        </p:txBody>
      </p:sp>
      <p:sp>
        <p:nvSpPr>
          <p:cNvPr id="10" name="Rechteck 9"/>
          <p:cNvSpPr/>
          <p:nvPr/>
        </p:nvSpPr>
        <p:spPr>
          <a:xfrm>
            <a:off x="3714750" y="6143625"/>
            <a:ext cx="5715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Rechteck 14"/>
          <p:cNvSpPr/>
          <p:nvPr/>
        </p:nvSpPr>
        <p:spPr>
          <a:xfrm>
            <a:off x="500063" y="3067050"/>
            <a:ext cx="7469187" cy="4333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Fernwärmeanlage</a:t>
            </a:r>
          </a:p>
        </p:txBody>
      </p:sp>
      <p:sp>
        <p:nvSpPr>
          <p:cNvPr id="11" name="Rechteck 10"/>
          <p:cNvSpPr/>
          <p:nvPr/>
        </p:nvSpPr>
        <p:spPr>
          <a:xfrm>
            <a:off x="500063" y="1357313"/>
            <a:ext cx="7469187" cy="4333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Kehrichtverwertungsanlage (KVA)</a:t>
            </a:r>
          </a:p>
        </p:txBody>
      </p:sp>
      <p:sp>
        <p:nvSpPr>
          <p:cNvPr id="14" name="Rechteck 13"/>
          <p:cNvSpPr/>
          <p:nvPr/>
        </p:nvSpPr>
        <p:spPr>
          <a:xfrm>
            <a:off x="2786063" y="4786313"/>
            <a:ext cx="1285875" cy="3571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
        <p:nvSpPr>
          <p:cNvPr id="16" name="Rechteck 15"/>
          <p:cNvSpPr/>
          <p:nvPr/>
        </p:nvSpPr>
        <p:spPr>
          <a:xfrm>
            <a:off x="4429125" y="5000625"/>
            <a:ext cx="285750" cy="500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Tree>
    <p:extLst>
      <p:ext uri="{BB962C8B-B14F-4D97-AF65-F5344CB8AC3E}">
        <p14:creationId xmlns:p14="http://schemas.microsoft.com/office/powerpoint/2010/main" val="8704327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nummernplatzhalter 1"/>
          <p:cNvSpPr>
            <a:spLocks noGrp="1"/>
          </p:cNvSpPr>
          <p:nvPr>
            <p:ph type="sldNum" sz="quarter" idx="4294967295"/>
          </p:nvPr>
        </p:nvSpPr>
        <p:spPr bwMode="auto">
          <a:xfrm>
            <a:off x="549275" y="6545263"/>
            <a:ext cx="388938" cy="153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5B42E110-4DC4-4AE0-8962-8E4BE30AB420}" type="slidenum">
              <a:rPr lang="de-CH"/>
              <a:pPr/>
              <a:t>42</a:t>
            </a:fld>
            <a:endParaRPr lang="de-CH"/>
          </a:p>
        </p:txBody>
      </p:sp>
      <p:sp>
        <p:nvSpPr>
          <p:cNvPr id="32771" name="Titel 2"/>
          <p:cNvSpPr>
            <a:spLocks noGrp="1"/>
          </p:cNvSpPr>
          <p:nvPr>
            <p:ph type="title"/>
          </p:nvPr>
        </p:nvSpPr>
        <p:spPr>
          <a:xfrm>
            <a:off x="539750" y="365125"/>
            <a:ext cx="8064500" cy="368300"/>
          </a:xfrm>
        </p:spPr>
        <p:txBody>
          <a:bodyPr/>
          <a:lstStyle/>
          <a:p>
            <a:r>
              <a:rPr lang="de-CH" sz="2400" smtClean="0">
                <a:latin typeface="Arial" charset="0"/>
                <a:cs typeface="Arial" charset="0"/>
              </a:rPr>
              <a:t>Energiezentrale Forsthaus</a:t>
            </a:r>
            <a:endParaRPr lang="de-DE" sz="2400" smtClean="0">
              <a:latin typeface="Arial" charset="0"/>
              <a:cs typeface="Arial" charset="0"/>
            </a:endParaRPr>
          </a:p>
        </p:txBody>
      </p:sp>
      <p:pic>
        <p:nvPicPr>
          <p:cNvPr id="32772" name="Grafik 5" descr="Schema KVA neu.jpg"/>
          <p:cNvPicPr>
            <a:picLocks noChangeAspect="1"/>
          </p:cNvPicPr>
          <p:nvPr/>
        </p:nvPicPr>
        <p:blipFill>
          <a:blip r:embed="rId2" cstate="print">
            <a:extLst>
              <a:ext uri="{28A0092B-C50C-407E-A947-70E740481C1C}">
                <a14:useLocalDpi xmlns:a14="http://schemas.microsoft.com/office/drawing/2010/main" val="0"/>
              </a:ext>
            </a:extLst>
          </a:blip>
          <a:srcRect l="7983" r="1488" b="45332"/>
          <a:stretch>
            <a:fillRect/>
          </a:stretch>
        </p:blipFill>
        <p:spPr bwMode="auto">
          <a:xfrm>
            <a:off x="785813" y="3500438"/>
            <a:ext cx="68580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512763" y="2497138"/>
            <a:ext cx="7469187" cy="431800"/>
          </a:xfrm>
          <a:prstGeom prst="rect">
            <a:avLst/>
          </a:prstGeom>
          <a:solidFill>
            <a:srgbClr val="F889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Holzheizkraftwerk (HHKW) mit Frisch- und Altholzverfeuerung</a:t>
            </a:r>
          </a:p>
        </p:txBody>
      </p:sp>
      <p:sp>
        <p:nvSpPr>
          <p:cNvPr id="9" name="Rechteck 8"/>
          <p:cNvSpPr/>
          <p:nvPr/>
        </p:nvSpPr>
        <p:spPr>
          <a:xfrm>
            <a:off x="500063" y="1924050"/>
            <a:ext cx="7469187" cy="43338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Gas- und Dampfkombi-Kraftwerk (</a:t>
            </a:r>
            <a:r>
              <a:rPr lang="de-CH" b="1" dirty="0" err="1">
                <a:solidFill>
                  <a:schemeClr val="tx1"/>
                </a:solidFill>
              </a:rPr>
              <a:t>GuD</a:t>
            </a:r>
            <a:r>
              <a:rPr lang="de-CH" b="1" dirty="0">
                <a:solidFill>
                  <a:schemeClr val="tx1"/>
                </a:solidFill>
              </a:rPr>
              <a:t>)</a:t>
            </a:r>
          </a:p>
        </p:txBody>
      </p:sp>
      <p:sp>
        <p:nvSpPr>
          <p:cNvPr id="10" name="Rechteck 9"/>
          <p:cNvSpPr/>
          <p:nvPr/>
        </p:nvSpPr>
        <p:spPr>
          <a:xfrm>
            <a:off x="3714750" y="6143625"/>
            <a:ext cx="5715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Rechteck 14"/>
          <p:cNvSpPr/>
          <p:nvPr/>
        </p:nvSpPr>
        <p:spPr>
          <a:xfrm>
            <a:off x="500063" y="3067050"/>
            <a:ext cx="7469187" cy="4333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Fernwärmeanlage</a:t>
            </a:r>
          </a:p>
        </p:txBody>
      </p:sp>
      <p:sp>
        <p:nvSpPr>
          <p:cNvPr id="11" name="Rechteck 10"/>
          <p:cNvSpPr/>
          <p:nvPr/>
        </p:nvSpPr>
        <p:spPr>
          <a:xfrm>
            <a:off x="500063" y="1357313"/>
            <a:ext cx="7469187" cy="4333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Kehrichtverwertungsanlage (KVA)</a:t>
            </a:r>
          </a:p>
        </p:txBody>
      </p:sp>
      <p:sp>
        <p:nvSpPr>
          <p:cNvPr id="14" name="Rechteck 13"/>
          <p:cNvSpPr/>
          <p:nvPr/>
        </p:nvSpPr>
        <p:spPr>
          <a:xfrm>
            <a:off x="1857375" y="4357688"/>
            <a:ext cx="928688" cy="785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
        <p:nvSpPr>
          <p:cNvPr id="16" name="Rechteck 15"/>
          <p:cNvSpPr/>
          <p:nvPr/>
        </p:nvSpPr>
        <p:spPr>
          <a:xfrm>
            <a:off x="4429125" y="5000625"/>
            <a:ext cx="285750" cy="500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Tree>
    <p:extLst>
      <p:ext uri="{BB962C8B-B14F-4D97-AF65-F5344CB8AC3E}">
        <p14:creationId xmlns:p14="http://schemas.microsoft.com/office/powerpoint/2010/main" val="38596038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nummernplatzhalter 1"/>
          <p:cNvSpPr>
            <a:spLocks noGrp="1"/>
          </p:cNvSpPr>
          <p:nvPr>
            <p:ph type="sldNum" sz="quarter" idx="4294967295"/>
          </p:nvPr>
        </p:nvSpPr>
        <p:spPr bwMode="auto">
          <a:xfrm>
            <a:off x="549275" y="6545263"/>
            <a:ext cx="388938" cy="153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4C1A4E12-9798-4FBE-AE80-7683A2410A1A}" type="slidenum">
              <a:rPr lang="de-CH"/>
              <a:pPr/>
              <a:t>43</a:t>
            </a:fld>
            <a:endParaRPr lang="de-CH"/>
          </a:p>
        </p:txBody>
      </p:sp>
      <p:sp>
        <p:nvSpPr>
          <p:cNvPr id="41987" name="Titel 2"/>
          <p:cNvSpPr>
            <a:spLocks noGrp="1"/>
          </p:cNvSpPr>
          <p:nvPr>
            <p:ph type="title"/>
          </p:nvPr>
        </p:nvSpPr>
        <p:spPr>
          <a:xfrm>
            <a:off x="539750" y="365125"/>
            <a:ext cx="8064500" cy="368300"/>
          </a:xfrm>
        </p:spPr>
        <p:txBody>
          <a:bodyPr/>
          <a:lstStyle/>
          <a:p>
            <a:r>
              <a:rPr lang="de-CH" sz="2400" smtClean="0">
                <a:latin typeface="Arial" charset="0"/>
                <a:cs typeface="Arial" charset="0"/>
              </a:rPr>
              <a:t>Energiezentrale Forsthaus</a:t>
            </a:r>
            <a:endParaRPr lang="de-DE" sz="2400" smtClean="0">
              <a:latin typeface="Arial" charset="0"/>
              <a:cs typeface="Arial" charset="0"/>
            </a:endParaRPr>
          </a:p>
        </p:txBody>
      </p:sp>
      <p:pic>
        <p:nvPicPr>
          <p:cNvPr id="41988" name="Grafik 5" descr="Schema KVA neu.jpg"/>
          <p:cNvPicPr>
            <a:picLocks noChangeAspect="1"/>
          </p:cNvPicPr>
          <p:nvPr/>
        </p:nvPicPr>
        <p:blipFill>
          <a:blip r:embed="rId2" cstate="print">
            <a:extLst>
              <a:ext uri="{28A0092B-C50C-407E-A947-70E740481C1C}">
                <a14:useLocalDpi xmlns:a14="http://schemas.microsoft.com/office/drawing/2010/main" val="0"/>
              </a:ext>
            </a:extLst>
          </a:blip>
          <a:srcRect l="7983" r="1488" b="45332"/>
          <a:stretch>
            <a:fillRect/>
          </a:stretch>
        </p:blipFill>
        <p:spPr bwMode="auto">
          <a:xfrm>
            <a:off x="785813" y="3500438"/>
            <a:ext cx="68580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512763" y="2497138"/>
            <a:ext cx="7469187" cy="431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Holzheizkraftwerk (HHKW) mit Frisch- und Altholzverfeuerung</a:t>
            </a:r>
          </a:p>
        </p:txBody>
      </p:sp>
      <p:sp>
        <p:nvSpPr>
          <p:cNvPr id="9" name="Rechteck 8"/>
          <p:cNvSpPr/>
          <p:nvPr/>
        </p:nvSpPr>
        <p:spPr>
          <a:xfrm>
            <a:off x="500063" y="1924050"/>
            <a:ext cx="7469187" cy="43338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Gas- und Dampfkombi-Kraftwerk (</a:t>
            </a:r>
            <a:r>
              <a:rPr lang="de-CH" b="1" dirty="0" err="1">
                <a:solidFill>
                  <a:schemeClr val="tx1"/>
                </a:solidFill>
              </a:rPr>
              <a:t>GuD</a:t>
            </a:r>
            <a:r>
              <a:rPr lang="de-CH" b="1" dirty="0">
                <a:solidFill>
                  <a:schemeClr val="tx1"/>
                </a:solidFill>
              </a:rPr>
              <a:t>)</a:t>
            </a:r>
          </a:p>
        </p:txBody>
      </p:sp>
      <p:sp>
        <p:nvSpPr>
          <p:cNvPr id="10" name="Rechteck 9"/>
          <p:cNvSpPr/>
          <p:nvPr/>
        </p:nvSpPr>
        <p:spPr>
          <a:xfrm>
            <a:off x="3714750" y="6143625"/>
            <a:ext cx="5715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Rechteck 14"/>
          <p:cNvSpPr/>
          <p:nvPr/>
        </p:nvSpPr>
        <p:spPr>
          <a:xfrm>
            <a:off x="500063" y="3067050"/>
            <a:ext cx="7469187" cy="433388"/>
          </a:xfrm>
          <a:prstGeom prst="rect">
            <a:avLst/>
          </a:prstGeom>
          <a:solidFill>
            <a:srgbClr val="F8890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Fernwärmeanlage</a:t>
            </a:r>
          </a:p>
        </p:txBody>
      </p:sp>
      <p:sp>
        <p:nvSpPr>
          <p:cNvPr id="11" name="Rechteck 10"/>
          <p:cNvSpPr/>
          <p:nvPr/>
        </p:nvSpPr>
        <p:spPr>
          <a:xfrm>
            <a:off x="500063" y="1357313"/>
            <a:ext cx="7469187" cy="43338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0850" indent="-450850" fontAlgn="auto">
              <a:spcBef>
                <a:spcPts val="0"/>
              </a:spcBef>
              <a:spcAft>
                <a:spcPts val="0"/>
              </a:spcAft>
              <a:defRPr/>
            </a:pPr>
            <a:r>
              <a:rPr lang="de-CH" b="1" dirty="0">
                <a:solidFill>
                  <a:schemeClr val="tx1"/>
                </a:solidFill>
              </a:rPr>
              <a:t>Kehrichtverwertungsanlage (KVA)</a:t>
            </a:r>
          </a:p>
        </p:txBody>
      </p:sp>
      <p:sp>
        <p:nvSpPr>
          <p:cNvPr id="16" name="Rechteck 15"/>
          <p:cNvSpPr/>
          <p:nvPr/>
        </p:nvSpPr>
        <p:spPr>
          <a:xfrm>
            <a:off x="4071938" y="5000625"/>
            <a:ext cx="1285875" cy="500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CH"/>
          </a:p>
        </p:txBody>
      </p:sp>
    </p:spTree>
    <p:extLst>
      <p:ext uri="{BB962C8B-B14F-4D97-AF65-F5344CB8AC3E}">
        <p14:creationId xmlns:p14="http://schemas.microsoft.com/office/powerpoint/2010/main" val="1566602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44</a:t>
            </a:fld>
            <a:endParaRPr lang="de-CH"/>
          </a:p>
        </p:txBody>
      </p:sp>
      <p:sp>
        <p:nvSpPr>
          <p:cNvPr id="3" name="Titel 2"/>
          <p:cNvSpPr>
            <a:spLocks noGrp="1"/>
          </p:cNvSpPr>
          <p:nvPr>
            <p:ph type="title"/>
          </p:nvPr>
        </p:nvSpPr>
        <p:spPr/>
        <p:txBody>
          <a:bodyPr/>
          <a:lstStyle/>
          <a:p>
            <a:r>
              <a:rPr lang="de-CH" b="1" dirty="0" smtClean="0"/>
              <a:t>Inhaltsübersicht</a:t>
            </a:r>
            <a:endParaRPr lang="de-CH" b="1" dirty="0"/>
          </a:p>
        </p:txBody>
      </p:sp>
      <p:sp>
        <p:nvSpPr>
          <p:cNvPr id="4" name="Inhaltsplatzhalter 3"/>
          <p:cNvSpPr>
            <a:spLocks noGrp="1"/>
          </p:cNvSpPr>
          <p:nvPr>
            <p:ph sz="quarter" idx="14"/>
          </p:nvPr>
        </p:nvSpPr>
        <p:spPr/>
        <p:txBody>
          <a:bodyPr/>
          <a:lstStyle/>
          <a:p>
            <a:r>
              <a:rPr lang="de-CH" dirty="0" smtClean="0"/>
              <a:t>Schweizer Abfallwirtschaft</a:t>
            </a:r>
          </a:p>
          <a:p>
            <a:r>
              <a:rPr lang="de-CH" dirty="0" smtClean="0"/>
              <a:t>Energie Wasser Bern</a:t>
            </a:r>
          </a:p>
          <a:p>
            <a:r>
              <a:rPr lang="de-CH" dirty="0" smtClean="0"/>
              <a:t>Geschichte der KVA Bern</a:t>
            </a:r>
          </a:p>
          <a:p>
            <a:r>
              <a:rPr lang="de-CH" sz="4000" dirty="0" smtClean="0">
                <a:solidFill>
                  <a:srgbClr val="FF0000"/>
                </a:solidFill>
              </a:rPr>
              <a:t>Energiezentrale Forsthaus</a:t>
            </a:r>
          </a:p>
          <a:p>
            <a:pPr lvl="1"/>
            <a:r>
              <a:rPr lang="de-CH" dirty="0" smtClean="0"/>
              <a:t>Konzept</a:t>
            </a:r>
          </a:p>
          <a:p>
            <a:pPr lvl="1"/>
            <a:r>
              <a:rPr lang="de-CH" dirty="0" smtClean="0">
                <a:solidFill>
                  <a:srgbClr val="FF0000"/>
                </a:solidFill>
              </a:rPr>
              <a:t>Neue KVA Bern</a:t>
            </a:r>
          </a:p>
        </p:txBody>
      </p:sp>
    </p:spTree>
    <p:extLst>
      <p:ext uri="{BB962C8B-B14F-4D97-AF65-F5344CB8AC3E}">
        <p14:creationId xmlns:p14="http://schemas.microsoft.com/office/powerpoint/2010/main" val="22526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nummernplatzhalter 1"/>
          <p:cNvSpPr>
            <a:spLocks noGrp="1"/>
          </p:cNvSpPr>
          <p:nvPr>
            <p:ph type="sldNum" sz="quarter" idx="4294967295"/>
          </p:nvPr>
        </p:nvSpPr>
        <p:spPr bwMode="auto">
          <a:xfrm>
            <a:off x="549275" y="6545263"/>
            <a:ext cx="388938" cy="153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A70816AE-8FA6-4CC2-BF6F-196D2F1A9DEF}" type="slidenum">
              <a:rPr lang="de-CH"/>
              <a:pPr/>
              <a:t>45</a:t>
            </a:fld>
            <a:endParaRPr lang="de-CH"/>
          </a:p>
        </p:txBody>
      </p:sp>
      <p:sp>
        <p:nvSpPr>
          <p:cNvPr id="22531" name="Titel 2"/>
          <p:cNvSpPr>
            <a:spLocks noGrp="1"/>
          </p:cNvSpPr>
          <p:nvPr>
            <p:ph type="title"/>
          </p:nvPr>
        </p:nvSpPr>
        <p:spPr/>
        <p:txBody>
          <a:bodyPr/>
          <a:lstStyle/>
          <a:p>
            <a:r>
              <a:rPr lang="de-CH" dirty="0" smtClean="0">
                <a:latin typeface="Arial" charset="0"/>
                <a:cs typeface="Arial" charset="0"/>
              </a:rPr>
              <a:t>Neue KVA Bern</a:t>
            </a:r>
            <a:endParaRPr lang="de-DE" dirty="0" smtClean="0">
              <a:latin typeface="Arial" charset="0"/>
              <a:cs typeface="Arial" charset="0"/>
            </a:endParaRPr>
          </a:p>
        </p:txBody>
      </p:sp>
      <p:sp>
        <p:nvSpPr>
          <p:cNvPr id="4" name="Inhaltsplatzhalter 3"/>
          <p:cNvSpPr>
            <a:spLocks noGrp="1"/>
          </p:cNvSpPr>
          <p:nvPr>
            <p:ph sz="quarter" idx="14"/>
          </p:nvPr>
        </p:nvSpPr>
        <p:spPr>
          <a:xfrm>
            <a:off x="539750" y="1249363"/>
            <a:ext cx="8091488" cy="4751387"/>
          </a:xfrm>
        </p:spPr>
        <p:txBody>
          <a:bodyPr rtlCol="0">
            <a:normAutofit/>
          </a:bodyPr>
          <a:lstStyle/>
          <a:p>
            <a:pPr marL="360000" indent="-360000" fontAlgn="auto">
              <a:spcAft>
                <a:spcPts val="0"/>
              </a:spcAft>
              <a:defRPr/>
            </a:pPr>
            <a:r>
              <a:rPr lang="de-CH" dirty="0" smtClean="0"/>
              <a:t>110'000 t Kehricht pro Jahr, wie bisher</a:t>
            </a:r>
          </a:p>
          <a:p>
            <a:pPr marL="363538" indent="-363538" fontAlgn="auto">
              <a:spcAft>
                <a:spcPts val="0"/>
              </a:spcAft>
              <a:defRPr/>
            </a:pPr>
            <a:r>
              <a:rPr lang="de-CH" dirty="0" smtClean="0"/>
              <a:t>Eingesetzte Verfahrenstechnik erlaubt, strengste Umweltauflagen einzuhalten – Vorgaben der neuen Luftreinhalteverordnung werden teilweise deutlich unterschritten</a:t>
            </a:r>
          </a:p>
          <a:p>
            <a:pPr marL="363538" indent="-363538" fontAlgn="auto">
              <a:spcAft>
                <a:spcPts val="0"/>
              </a:spcAft>
              <a:defRPr/>
            </a:pPr>
            <a:r>
              <a:rPr lang="de-CH" dirty="0" smtClean="0"/>
              <a:t>Investitionskosten ca. CHF 300 Mio.</a:t>
            </a:r>
          </a:p>
        </p:txBody>
      </p:sp>
    </p:spTree>
    <p:extLst>
      <p:ext uri="{BB962C8B-B14F-4D97-AF65-F5344CB8AC3E}">
        <p14:creationId xmlns:p14="http://schemas.microsoft.com/office/powerpoint/2010/main" val="4445223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Grafik 6" descr="ewb-PRESENTATION SCHNITT SCHWAZR_01.jpg"/>
          <p:cNvPicPr>
            <a:picLocks noChangeAspect="1"/>
          </p:cNvPicPr>
          <p:nvPr/>
        </p:nvPicPr>
        <p:blipFill>
          <a:blip r:embed="rId3">
            <a:extLst>
              <a:ext uri="{28A0092B-C50C-407E-A947-70E740481C1C}">
                <a14:useLocalDpi xmlns:a14="http://schemas.microsoft.com/office/drawing/2010/main" val="0"/>
              </a:ext>
            </a:extLst>
          </a:blip>
          <a:srcRect l="17520" t="14632" r="4688" b="15736"/>
          <a:stretch>
            <a:fillRect/>
          </a:stretch>
        </p:blipFill>
        <p:spPr bwMode="auto">
          <a:xfrm>
            <a:off x="142875" y="538163"/>
            <a:ext cx="8805863"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el 2"/>
          <p:cNvSpPr>
            <a:spLocks noGrp="1"/>
          </p:cNvSpPr>
          <p:nvPr>
            <p:ph type="title"/>
          </p:nvPr>
        </p:nvSpPr>
        <p:spPr>
          <a:xfrm>
            <a:off x="503238" y="260648"/>
            <a:ext cx="7848600" cy="714076"/>
          </a:xfrm>
        </p:spPr>
        <p:txBody>
          <a:bodyPr/>
          <a:lstStyle/>
          <a:p>
            <a:r>
              <a:rPr lang="de-CH" dirty="0" smtClean="0"/>
              <a:t>Längsschnitt durch die KVA</a:t>
            </a:r>
            <a:endParaRPr lang="de-DE" dirty="0" smtClean="0"/>
          </a:p>
        </p:txBody>
      </p:sp>
    </p:spTree>
    <p:extLst>
      <p:ext uri="{BB962C8B-B14F-4D97-AF65-F5344CB8AC3E}">
        <p14:creationId xmlns:p14="http://schemas.microsoft.com/office/powerpoint/2010/main" val="5789356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2"/>
          <p:cNvSpPr>
            <a:spLocks noGrp="1"/>
          </p:cNvSpPr>
          <p:nvPr>
            <p:ph type="title"/>
          </p:nvPr>
        </p:nvSpPr>
        <p:spPr/>
        <p:txBody>
          <a:bodyPr/>
          <a:lstStyle/>
          <a:p>
            <a:r>
              <a:rPr lang="de-CH" dirty="0" smtClean="0"/>
              <a:t>Verfahrensschema der KVA</a:t>
            </a:r>
            <a:endParaRPr lang="de-DE" dirty="0" smtClean="0"/>
          </a:p>
        </p:txBody>
      </p:sp>
      <p:pic>
        <p:nvPicPr>
          <p:cNvPr id="63491" name="Grafik 5" descr="ewb-PRESENTATION PRINZIPSCHEMA FARBIG_01.tif"/>
          <p:cNvPicPr>
            <a:picLocks noChangeAspect="1"/>
          </p:cNvPicPr>
          <p:nvPr/>
        </p:nvPicPr>
        <p:blipFill>
          <a:blip r:embed="rId3">
            <a:extLst>
              <a:ext uri="{28A0092B-C50C-407E-A947-70E740481C1C}">
                <a14:useLocalDpi xmlns:a14="http://schemas.microsoft.com/office/drawing/2010/main" val="0"/>
              </a:ext>
            </a:extLst>
          </a:blip>
          <a:srcRect l="2344" t="15736" r="7031" b="15736"/>
          <a:stretch>
            <a:fillRect/>
          </a:stretch>
        </p:blipFill>
        <p:spPr bwMode="auto">
          <a:xfrm>
            <a:off x="214313" y="985838"/>
            <a:ext cx="871537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97559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48</a:t>
            </a:fld>
            <a:endParaRPr lang="de-CH"/>
          </a:p>
        </p:txBody>
      </p:sp>
      <p:graphicFrame>
        <p:nvGraphicFramePr>
          <p:cNvPr id="5" name="Objekt 4"/>
          <p:cNvGraphicFramePr>
            <a:graphicFrameLocks noChangeAspect="1"/>
          </p:cNvGraphicFramePr>
          <p:nvPr>
            <p:extLst>
              <p:ext uri="{D42A27DB-BD31-4B8C-83A1-F6EECF244321}">
                <p14:modId xmlns:p14="http://schemas.microsoft.com/office/powerpoint/2010/main" val="1298576034"/>
              </p:ext>
            </p:extLst>
          </p:nvPr>
        </p:nvGraphicFramePr>
        <p:xfrm>
          <a:off x="107504" y="-171400"/>
          <a:ext cx="8924236" cy="6309320"/>
        </p:xfrm>
        <a:graphic>
          <a:graphicData uri="http://schemas.openxmlformats.org/presentationml/2006/ole">
            <mc:AlternateContent xmlns:mc="http://schemas.openxmlformats.org/markup-compatibility/2006">
              <mc:Choice xmlns:v="urn:schemas-microsoft-com:vml" Requires="v">
                <p:oleObj spid="_x0000_s1029" name="Acrobat Document" r:id="rId3" imgW="11344275" imgH="8019931" progId="AcroExch.Document.7">
                  <p:embed/>
                </p:oleObj>
              </mc:Choice>
              <mc:Fallback>
                <p:oleObj name="Acrobat Document" r:id="rId3" imgW="11344275" imgH="8019931" progId="AcroExch.Document.7">
                  <p:embed/>
                  <p:pic>
                    <p:nvPicPr>
                      <p:cNvPr id="0" name=""/>
                      <p:cNvPicPr/>
                      <p:nvPr/>
                    </p:nvPicPr>
                    <p:blipFill>
                      <a:blip r:embed="rId4"/>
                      <a:stretch>
                        <a:fillRect/>
                      </a:stretch>
                    </p:blipFill>
                    <p:spPr>
                      <a:xfrm>
                        <a:off x="107504" y="-171400"/>
                        <a:ext cx="8924236" cy="6309320"/>
                      </a:xfrm>
                      <a:prstGeom prst="rect">
                        <a:avLst/>
                      </a:prstGeom>
                    </p:spPr>
                  </p:pic>
                </p:oleObj>
              </mc:Fallback>
            </mc:AlternateContent>
          </a:graphicData>
        </a:graphic>
      </p:graphicFrame>
    </p:spTree>
    <p:extLst>
      <p:ext uri="{BB962C8B-B14F-4D97-AF65-F5344CB8AC3E}">
        <p14:creationId xmlns:p14="http://schemas.microsoft.com/office/powerpoint/2010/main" val="2832237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2" name="Rectangle 2"/>
          <p:cNvSpPr txBox="1">
            <a:spLocks noChangeArrowheads="1"/>
          </p:cNvSpPr>
          <p:nvPr/>
        </p:nvSpPr>
        <p:spPr bwMode="auto">
          <a:xfrm>
            <a:off x="539750" y="539750"/>
            <a:ext cx="83899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609600" indent="-609600" defTabSz="762000">
              <a:tabLst>
                <a:tab pos="4627563" algn="l"/>
              </a:tabLst>
              <a:defRPr>
                <a:solidFill>
                  <a:schemeClr val="tx1"/>
                </a:solidFill>
                <a:latin typeface="Arial" charset="0"/>
              </a:defRPr>
            </a:lvl1pPr>
            <a:lvl2pPr marL="742950" indent="-285750" defTabSz="762000">
              <a:tabLst>
                <a:tab pos="4627563" algn="l"/>
              </a:tabLst>
              <a:defRPr>
                <a:solidFill>
                  <a:schemeClr val="tx1"/>
                </a:solidFill>
                <a:latin typeface="Arial" charset="0"/>
              </a:defRPr>
            </a:lvl2pPr>
            <a:lvl3pPr marL="1143000" indent="-228600" defTabSz="762000">
              <a:tabLst>
                <a:tab pos="4627563" algn="l"/>
              </a:tabLst>
              <a:defRPr>
                <a:solidFill>
                  <a:schemeClr val="tx1"/>
                </a:solidFill>
                <a:latin typeface="Arial" charset="0"/>
              </a:defRPr>
            </a:lvl3pPr>
            <a:lvl4pPr marL="1600200" indent="-228600" defTabSz="762000">
              <a:tabLst>
                <a:tab pos="4627563" algn="l"/>
              </a:tabLst>
              <a:defRPr>
                <a:solidFill>
                  <a:schemeClr val="tx1"/>
                </a:solidFill>
                <a:latin typeface="Arial" charset="0"/>
              </a:defRPr>
            </a:lvl4pPr>
            <a:lvl5pPr marL="2057400" indent="-228600" defTabSz="762000">
              <a:tabLst>
                <a:tab pos="4627563" algn="l"/>
              </a:tabLst>
              <a:defRPr>
                <a:solidFill>
                  <a:schemeClr val="tx1"/>
                </a:solidFill>
                <a:latin typeface="Arial" charset="0"/>
              </a:defRPr>
            </a:lvl5pPr>
            <a:lvl6pPr marL="2514600" indent="-228600" defTabSz="762000" fontAlgn="base">
              <a:spcBef>
                <a:spcPct val="0"/>
              </a:spcBef>
              <a:spcAft>
                <a:spcPct val="0"/>
              </a:spcAft>
              <a:tabLst>
                <a:tab pos="4627563" algn="l"/>
              </a:tabLst>
              <a:defRPr>
                <a:solidFill>
                  <a:schemeClr val="tx1"/>
                </a:solidFill>
                <a:latin typeface="Arial" charset="0"/>
              </a:defRPr>
            </a:lvl6pPr>
            <a:lvl7pPr marL="2971800" indent="-228600" defTabSz="762000" fontAlgn="base">
              <a:spcBef>
                <a:spcPct val="0"/>
              </a:spcBef>
              <a:spcAft>
                <a:spcPct val="0"/>
              </a:spcAft>
              <a:tabLst>
                <a:tab pos="4627563" algn="l"/>
              </a:tabLst>
              <a:defRPr>
                <a:solidFill>
                  <a:schemeClr val="tx1"/>
                </a:solidFill>
                <a:latin typeface="Arial" charset="0"/>
              </a:defRPr>
            </a:lvl7pPr>
            <a:lvl8pPr marL="3429000" indent="-228600" defTabSz="762000" fontAlgn="base">
              <a:spcBef>
                <a:spcPct val="0"/>
              </a:spcBef>
              <a:spcAft>
                <a:spcPct val="0"/>
              </a:spcAft>
              <a:tabLst>
                <a:tab pos="4627563" algn="l"/>
              </a:tabLst>
              <a:defRPr>
                <a:solidFill>
                  <a:schemeClr val="tx1"/>
                </a:solidFill>
                <a:latin typeface="Arial" charset="0"/>
              </a:defRPr>
            </a:lvl8pPr>
            <a:lvl9pPr marL="3886200" indent="-228600" defTabSz="762000" fontAlgn="base">
              <a:spcBef>
                <a:spcPct val="0"/>
              </a:spcBef>
              <a:spcAft>
                <a:spcPct val="0"/>
              </a:spcAft>
              <a:tabLst>
                <a:tab pos="4627563" algn="l"/>
              </a:tabLst>
              <a:defRPr>
                <a:solidFill>
                  <a:schemeClr val="tx1"/>
                </a:solidFill>
                <a:latin typeface="Arial" charset="0"/>
              </a:defRPr>
            </a:lvl9pPr>
          </a:lstStyle>
          <a:p>
            <a:pPr>
              <a:buClr>
                <a:srgbClr val="0099FF"/>
              </a:buClr>
            </a:pPr>
            <a:r>
              <a:rPr lang="de-CH" sz="2400" dirty="0" smtClean="0"/>
              <a:t>KVA Bern</a:t>
            </a:r>
            <a:endParaRPr lang="de-CH" sz="2400" dirty="0"/>
          </a:p>
          <a:p>
            <a:pPr>
              <a:buClr>
                <a:srgbClr val="0099FF"/>
              </a:buClr>
            </a:pPr>
            <a:r>
              <a:rPr lang="de-CH" sz="3200" b="1" dirty="0"/>
              <a:t>Emissionswerte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628799"/>
            <a:ext cx="6840760" cy="432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168655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958850" y="330200"/>
            <a:ext cx="7559675" cy="679450"/>
          </a:xfrm>
        </p:spPr>
        <p:txBody>
          <a:bodyPr/>
          <a:lstStyle/>
          <a:p>
            <a:pPr algn="ctr" eaLnBrk="1" hangingPunct="1"/>
            <a:r>
              <a:rPr lang="de-CH" sz="2800" smtClean="0">
                <a:ea typeface="ＭＳ Ｐゴシック" pitchFamily="34" charset="-128"/>
              </a:rPr>
              <a:t>Das Schweizer Modell</a:t>
            </a:r>
          </a:p>
        </p:txBody>
      </p:sp>
      <p:sp>
        <p:nvSpPr>
          <p:cNvPr id="6147" name="Rectangle 3"/>
          <p:cNvSpPr>
            <a:spLocks noGrp="1" noChangeArrowheads="1"/>
          </p:cNvSpPr>
          <p:nvPr>
            <p:ph type="body" idx="4294967295"/>
          </p:nvPr>
        </p:nvSpPr>
        <p:spPr>
          <a:xfrm>
            <a:off x="5080000" y="3082925"/>
            <a:ext cx="4064000" cy="3355975"/>
          </a:xfrm>
        </p:spPr>
        <p:txBody>
          <a:bodyPr/>
          <a:lstStyle/>
          <a:p>
            <a:pPr algn="ctr" eaLnBrk="1" hangingPunct="1">
              <a:spcBef>
                <a:spcPct val="30000"/>
              </a:spcBef>
              <a:buFontTx/>
              <a:buNone/>
              <a:tabLst>
                <a:tab pos="533400" algn="l"/>
              </a:tabLst>
            </a:pPr>
            <a:r>
              <a:rPr lang="de-CH" sz="2000" b="1" dirty="0" smtClean="0">
                <a:ea typeface="ＭＳ Ｐゴシック" pitchFamily="34" charset="-128"/>
              </a:rPr>
              <a:t>KVA</a:t>
            </a:r>
          </a:p>
          <a:p>
            <a:pPr eaLnBrk="1" hangingPunct="1">
              <a:spcBef>
                <a:spcPct val="30000"/>
              </a:spcBef>
              <a:tabLst>
                <a:tab pos="533400" algn="l"/>
              </a:tabLst>
            </a:pPr>
            <a:r>
              <a:rPr lang="de-CH" sz="1800" dirty="0" smtClean="0">
                <a:ea typeface="ＭＳ Ｐゴシック" pitchFamily="34" charset="-128"/>
              </a:rPr>
              <a:t>Anlagen gemäss dem Stand der Technik:</a:t>
            </a:r>
            <a:br>
              <a:rPr lang="de-CH" sz="1800" dirty="0" smtClean="0">
                <a:ea typeface="ＭＳ Ｐゴシック" pitchFamily="34" charset="-128"/>
              </a:rPr>
            </a:br>
            <a:r>
              <a:rPr lang="de-CH" sz="1800" dirty="0" smtClean="0">
                <a:ea typeface="ＭＳ Ｐゴシック" pitchFamily="34" charset="-128"/>
              </a:rPr>
              <a:t>- 	umweltverträglich (geringe 	Emissionen)</a:t>
            </a:r>
            <a:br>
              <a:rPr lang="de-CH" sz="1800" dirty="0" smtClean="0">
                <a:ea typeface="ＭＳ Ｐゴシック" pitchFamily="34" charset="-128"/>
              </a:rPr>
            </a:br>
            <a:r>
              <a:rPr lang="de-CH" sz="1800" dirty="0" smtClean="0">
                <a:ea typeface="ＭＳ Ｐゴシック" pitchFamily="34" charset="-128"/>
              </a:rPr>
              <a:t>- 	wichtige Energieproduzenten</a:t>
            </a:r>
            <a:br>
              <a:rPr lang="de-CH" sz="1800" dirty="0" smtClean="0">
                <a:ea typeface="ＭＳ Ｐゴシック" pitchFamily="34" charset="-128"/>
              </a:rPr>
            </a:br>
            <a:r>
              <a:rPr lang="de-CH" sz="1800" dirty="0" smtClean="0">
                <a:ea typeface="ＭＳ Ｐゴシック" pitchFamily="34" charset="-128"/>
              </a:rPr>
              <a:t>- 	Metallrückgewinnung aus 	Schlacke und Asche</a:t>
            </a:r>
          </a:p>
          <a:p>
            <a:pPr eaLnBrk="1" hangingPunct="1">
              <a:spcBef>
                <a:spcPct val="30000"/>
              </a:spcBef>
              <a:tabLst>
                <a:tab pos="533400" algn="l"/>
              </a:tabLst>
            </a:pPr>
            <a:r>
              <a:rPr lang="de-CH" sz="1800" dirty="0" smtClean="0">
                <a:ea typeface="ＭＳ Ｐゴシック" pitchFamily="34" charset="-128"/>
              </a:rPr>
              <a:t>von den Bürgern gewünscht und akzeptiert</a:t>
            </a:r>
          </a:p>
        </p:txBody>
      </p:sp>
      <p:grpSp>
        <p:nvGrpSpPr>
          <p:cNvPr id="6148" name="Group 5"/>
          <p:cNvGrpSpPr>
            <a:grpSpLocks/>
          </p:cNvGrpSpPr>
          <p:nvPr/>
        </p:nvGrpSpPr>
        <p:grpSpPr bwMode="auto">
          <a:xfrm>
            <a:off x="6037263" y="1397000"/>
            <a:ext cx="2193925" cy="1509713"/>
            <a:chOff x="1578" y="4598"/>
            <a:chExt cx="1597" cy="1079"/>
          </a:xfrm>
        </p:grpSpPr>
        <p:grpSp>
          <p:nvGrpSpPr>
            <p:cNvPr id="6152" name="Group 6"/>
            <p:cNvGrpSpPr>
              <a:grpSpLocks/>
            </p:cNvGrpSpPr>
            <p:nvPr/>
          </p:nvGrpSpPr>
          <p:grpSpPr bwMode="auto">
            <a:xfrm>
              <a:off x="2803" y="4598"/>
              <a:ext cx="111" cy="1012"/>
              <a:chOff x="2803" y="4598"/>
              <a:chExt cx="111" cy="1012"/>
            </a:xfrm>
          </p:grpSpPr>
          <p:sp>
            <p:nvSpPr>
              <p:cNvPr id="6332" name="Oval 7"/>
              <p:cNvSpPr>
                <a:spLocks noChangeArrowheads="1"/>
              </p:cNvSpPr>
              <p:nvPr/>
            </p:nvSpPr>
            <p:spPr bwMode="auto">
              <a:xfrm>
                <a:off x="2804" y="4600"/>
                <a:ext cx="108" cy="32"/>
              </a:xfrm>
              <a:prstGeom prst="ellipse">
                <a:avLst/>
              </a:prstGeom>
              <a:solidFill>
                <a:srgbClr val="FFFFFF"/>
              </a:solidFill>
              <a:ln w="12700">
                <a:solidFill>
                  <a:srgbClr val="000000"/>
                </a:solidFill>
                <a:round/>
                <a:headEnd/>
                <a:tailEnd/>
              </a:ln>
            </p:spPr>
            <p:txBody>
              <a:bodyPr wrap="none" anchor="ctr"/>
              <a:lstStyle/>
              <a:p>
                <a:endParaRPr lang="de-DE"/>
              </a:p>
            </p:txBody>
          </p:sp>
          <p:sp>
            <p:nvSpPr>
              <p:cNvPr id="6333" name="Rectangle 8"/>
              <p:cNvSpPr>
                <a:spLocks noChangeArrowheads="1"/>
              </p:cNvSpPr>
              <p:nvPr/>
            </p:nvSpPr>
            <p:spPr bwMode="auto">
              <a:xfrm>
                <a:off x="2804" y="4620"/>
                <a:ext cx="108" cy="987"/>
              </a:xfrm>
              <a:prstGeom prst="rect">
                <a:avLst/>
              </a:prstGeom>
              <a:solidFill>
                <a:srgbClr val="FFFFFF"/>
              </a:solidFill>
              <a:ln w="12700">
                <a:solidFill>
                  <a:srgbClr val="000000"/>
                </a:solidFill>
                <a:miter lim="800000"/>
                <a:headEnd/>
                <a:tailEnd/>
              </a:ln>
            </p:spPr>
            <p:txBody>
              <a:bodyPr wrap="none" anchor="ctr"/>
              <a:lstStyle/>
              <a:p>
                <a:endParaRPr lang="de-DE"/>
              </a:p>
            </p:txBody>
          </p:sp>
          <p:grpSp>
            <p:nvGrpSpPr>
              <p:cNvPr id="6334" name="Group 9"/>
              <p:cNvGrpSpPr>
                <a:grpSpLocks/>
              </p:cNvGrpSpPr>
              <p:nvPr/>
            </p:nvGrpSpPr>
            <p:grpSpPr bwMode="auto">
              <a:xfrm>
                <a:off x="2803" y="4598"/>
                <a:ext cx="111" cy="1012"/>
                <a:chOff x="2803" y="4598"/>
                <a:chExt cx="111" cy="1012"/>
              </a:xfrm>
            </p:grpSpPr>
            <p:grpSp>
              <p:nvGrpSpPr>
                <p:cNvPr id="6335" name="Group 10"/>
                <p:cNvGrpSpPr>
                  <a:grpSpLocks/>
                </p:cNvGrpSpPr>
                <p:nvPr/>
              </p:nvGrpSpPr>
              <p:grpSpPr bwMode="auto">
                <a:xfrm>
                  <a:off x="2803" y="4598"/>
                  <a:ext cx="111" cy="1012"/>
                  <a:chOff x="2803" y="4598"/>
                  <a:chExt cx="111" cy="1012"/>
                </a:xfrm>
              </p:grpSpPr>
              <p:sp>
                <p:nvSpPr>
                  <p:cNvPr id="6339" name="Oval 11"/>
                  <p:cNvSpPr>
                    <a:spLocks noChangeArrowheads="1"/>
                  </p:cNvSpPr>
                  <p:nvPr/>
                </p:nvSpPr>
                <p:spPr bwMode="auto">
                  <a:xfrm>
                    <a:off x="2803" y="4598"/>
                    <a:ext cx="111" cy="36"/>
                  </a:xfrm>
                  <a:prstGeom prst="ellipse">
                    <a:avLst/>
                  </a:prstGeom>
                  <a:solidFill>
                    <a:srgbClr val="BFBFD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6340" name="Rectangle 12"/>
                  <p:cNvSpPr>
                    <a:spLocks noChangeArrowheads="1"/>
                  </p:cNvSpPr>
                  <p:nvPr/>
                </p:nvSpPr>
                <p:spPr bwMode="auto">
                  <a:xfrm>
                    <a:off x="2803" y="4618"/>
                    <a:ext cx="111" cy="992"/>
                  </a:xfrm>
                  <a:prstGeom prst="rect">
                    <a:avLst/>
                  </a:prstGeom>
                  <a:solidFill>
                    <a:srgbClr val="BFBFD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de-DE"/>
                  </a:p>
                </p:txBody>
              </p:sp>
            </p:grpSp>
            <p:grpSp>
              <p:nvGrpSpPr>
                <p:cNvPr id="6336" name="Group 13"/>
                <p:cNvGrpSpPr>
                  <a:grpSpLocks/>
                </p:cNvGrpSpPr>
                <p:nvPr/>
              </p:nvGrpSpPr>
              <p:grpSpPr bwMode="auto">
                <a:xfrm>
                  <a:off x="2819" y="4598"/>
                  <a:ext cx="60" cy="1012"/>
                  <a:chOff x="2819" y="4598"/>
                  <a:chExt cx="60" cy="1012"/>
                </a:xfrm>
              </p:grpSpPr>
              <p:sp>
                <p:nvSpPr>
                  <p:cNvPr id="6337" name="Oval 14"/>
                  <p:cNvSpPr>
                    <a:spLocks noChangeArrowheads="1"/>
                  </p:cNvSpPr>
                  <p:nvPr/>
                </p:nvSpPr>
                <p:spPr bwMode="auto">
                  <a:xfrm>
                    <a:off x="2819" y="4598"/>
                    <a:ext cx="60" cy="36"/>
                  </a:xfrm>
                  <a:prstGeom prst="ellipse">
                    <a:avLst/>
                  </a:prstGeom>
                  <a:solidFill>
                    <a:srgbClr val="7F7F9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6338" name="Rectangle 15"/>
                  <p:cNvSpPr>
                    <a:spLocks noChangeArrowheads="1"/>
                  </p:cNvSpPr>
                  <p:nvPr/>
                </p:nvSpPr>
                <p:spPr bwMode="auto">
                  <a:xfrm>
                    <a:off x="2819" y="4618"/>
                    <a:ext cx="60" cy="992"/>
                  </a:xfrm>
                  <a:prstGeom prst="rect">
                    <a:avLst/>
                  </a:prstGeom>
                  <a:solidFill>
                    <a:srgbClr val="7F7F9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de-DE"/>
                  </a:p>
                </p:txBody>
              </p:sp>
            </p:grpSp>
          </p:grpSp>
        </p:grpSp>
        <p:grpSp>
          <p:nvGrpSpPr>
            <p:cNvPr id="6153" name="Group 16"/>
            <p:cNvGrpSpPr>
              <a:grpSpLocks/>
            </p:cNvGrpSpPr>
            <p:nvPr/>
          </p:nvGrpSpPr>
          <p:grpSpPr bwMode="auto">
            <a:xfrm>
              <a:off x="3002" y="4598"/>
              <a:ext cx="112" cy="1012"/>
              <a:chOff x="3002" y="4598"/>
              <a:chExt cx="112" cy="1012"/>
            </a:xfrm>
          </p:grpSpPr>
          <p:sp>
            <p:nvSpPr>
              <p:cNvPr id="6323" name="Oval 17"/>
              <p:cNvSpPr>
                <a:spLocks noChangeArrowheads="1"/>
              </p:cNvSpPr>
              <p:nvPr/>
            </p:nvSpPr>
            <p:spPr bwMode="auto">
              <a:xfrm>
                <a:off x="3003" y="4600"/>
                <a:ext cx="109" cy="32"/>
              </a:xfrm>
              <a:prstGeom prst="ellipse">
                <a:avLst/>
              </a:prstGeom>
              <a:solidFill>
                <a:srgbClr val="FFFFFF"/>
              </a:solidFill>
              <a:ln w="12700">
                <a:solidFill>
                  <a:srgbClr val="000000"/>
                </a:solidFill>
                <a:round/>
                <a:headEnd/>
                <a:tailEnd/>
              </a:ln>
            </p:spPr>
            <p:txBody>
              <a:bodyPr wrap="none" anchor="ctr"/>
              <a:lstStyle/>
              <a:p>
                <a:endParaRPr lang="de-DE"/>
              </a:p>
            </p:txBody>
          </p:sp>
          <p:sp>
            <p:nvSpPr>
              <p:cNvPr id="6324" name="Rectangle 18"/>
              <p:cNvSpPr>
                <a:spLocks noChangeArrowheads="1"/>
              </p:cNvSpPr>
              <p:nvPr/>
            </p:nvSpPr>
            <p:spPr bwMode="auto">
              <a:xfrm>
                <a:off x="3003" y="4620"/>
                <a:ext cx="109" cy="987"/>
              </a:xfrm>
              <a:prstGeom prst="rect">
                <a:avLst/>
              </a:prstGeom>
              <a:solidFill>
                <a:srgbClr val="FFFFFF"/>
              </a:solidFill>
              <a:ln w="12700">
                <a:solidFill>
                  <a:srgbClr val="000000"/>
                </a:solidFill>
                <a:miter lim="800000"/>
                <a:headEnd/>
                <a:tailEnd/>
              </a:ln>
            </p:spPr>
            <p:txBody>
              <a:bodyPr wrap="none" anchor="ctr"/>
              <a:lstStyle/>
              <a:p>
                <a:endParaRPr lang="de-DE"/>
              </a:p>
            </p:txBody>
          </p:sp>
          <p:grpSp>
            <p:nvGrpSpPr>
              <p:cNvPr id="6325" name="Group 19"/>
              <p:cNvGrpSpPr>
                <a:grpSpLocks/>
              </p:cNvGrpSpPr>
              <p:nvPr/>
            </p:nvGrpSpPr>
            <p:grpSpPr bwMode="auto">
              <a:xfrm>
                <a:off x="3002" y="4598"/>
                <a:ext cx="112" cy="1012"/>
                <a:chOff x="3002" y="4598"/>
                <a:chExt cx="112" cy="1012"/>
              </a:xfrm>
            </p:grpSpPr>
            <p:grpSp>
              <p:nvGrpSpPr>
                <p:cNvPr id="6326" name="Group 20"/>
                <p:cNvGrpSpPr>
                  <a:grpSpLocks/>
                </p:cNvGrpSpPr>
                <p:nvPr/>
              </p:nvGrpSpPr>
              <p:grpSpPr bwMode="auto">
                <a:xfrm>
                  <a:off x="3002" y="4598"/>
                  <a:ext cx="112" cy="1012"/>
                  <a:chOff x="3002" y="4598"/>
                  <a:chExt cx="112" cy="1012"/>
                </a:xfrm>
              </p:grpSpPr>
              <p:sp>
                <p:nvSpPr>
                  <p:cNvPr id="6330" name="Oval 21"/>
                  <p:cNvSpPr>
                    <a:spLocks noChangeArrowheads="1"/>
                  </p:cNvSpPr>
                  <p:nvPr/>
                </p:nvSpPr>
                <p:spPr bwMode="auto">
                  <a:xfrm>
                    <a:off x="3002" y="4598"/>
                    <a:ext cx="112" cy="36"/>
                  </a:xfrm>
                  <a:prstGeom prst="ellipse">
                    <a:avLst/>
                  </a:prstGeom>
                  <a:solidFill>
                    <a:srgbClr val="BFBFD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6331" name="Rectangle 22"/>
                  <p:cNvSpPr>
                    <a:spLocks noChangeArrowheads="1"/>
                  </p:cNvSpPr>
                  <p:nvPr/>
                </p:nvSpPr>
                <p:spPr bwMode="auto">
                  <a:xfrm>
                    <a:off x="3002" y="4618"/>
                    <a:ext cx="112" cy="992"/>
                  </a:xfrm>
                  <a:prstGeom prst="rect">
                    <a:avLst/>
                  </a:prstGeom>
                  <a:solidFill>
                    <a:srgbClr val="BFBFD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de-DE"/>
                  </a:p>
                </p:txBody>
              </p:sp>
            </p:grpSp>
            <p:grpSp>
              <p:nvGrpSpPr>
                <p:cNvPr id="6327" name="Group 23"/>
                <p:cNvGrpSpPr>
                  <a:grpSpLocks/>
                </p:cNvGrpSpPr>
                <p:nvPr/>
              </p:nvGrpSpPr>
              <p:grpSpPr bwMode="auto">
                <a:xfrm>
                  <a:off x="3019" y="4598"/>
                  <a:ext cx="60" cy="1012"/>
                  <a:chOff x="3019" y="4598"/>
                  <a:chExt cx="60" cy="1012"/>
                </a:xfrm>
              </p:grpSpPr>
              <p:sp>
                <p:nvSpPr>
                  <p:cNvPr id="6328" name="Oval 24"/>
                  <p:cNvSpPr>
                    <a:spLocks noChangeArrowheads="1"/>
                  </p:cNvSpPr>
                  <p:nvPr/>
                </p:nvSpPr>
                <p:spPr bwMode="auto">
                  <a:xfrm>
                    <a:off x="3019" y="4598"/>
                    <a:ext cx="60" cy="36"/>
                  </a:xfrm>
                  <a:prstGeom prst="ellipse">
                    <a:avLst/>
                  </a:prstGeom>
                  <a:solidFill>
                    <a:srgbClr val="7F7F9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de-DE"/>
                  </a:p>
                </p:txBody>
              </p:sp>
              <p:sp>
                <p:nvSpPr>
                  <p:cNvPr id="6329" name="Rectangle 25"/>
                  <p:cNvSpPr>
                    <a:spLocks noChangeArrowheads="1"/>
                  </p:cNvSpPr>
                  <p:nvPr/>
                </p:nvSpPr>
                <p:spPr bwMode="auto">
                  <a:xfrm>
                    <a:off x="3019" y="4618"/>
                    <a:ext cx="60" cy="992"/>
                  </a:xfrm>
                  <a:prstGeom prst="rect">
                    <a:avLst/>
                  </a:prstGeom>
                  <a:solidFill>
                    <a:srgbClr val="7F7F9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de-DE"/>
                  </a:p>
                </p:txBody>
              </p:sp>
            </p:grpSp>
          </p:grpSp>
        </p:grpSp>
        <p:sp>
          <p:nvSpPr>
            <p:cNvPr id="6154" name="Freeform 26"/>
            <p:cNvSpPr>
              <a:spLocks/>
            </p:cNvSpPr>
            <p:nvPr/>
          </p:nvSpPr>
          <p:spPr bwMode="auto">
            <a:xfrm>
              <a:off x="1578" y="5569"/>
              <a:ext cx="85" cy="69"/>
            </a:xfrm>
            <a:custGeom>
              <a:avLst/>
              <a:gdLst>
                <a:gd name="T0" fmla="*/ 84 w 85"/>
                <a:gd name="T1" fmla="*/ 0 h 69"/>
                <a:gd name="T2" fmla="*/ 0 w 85"/>
                <a:gd name="T3" fmla="*/ 14 h 69"/>
                <a:gd name="T4" fmla="*/ 0 w 85"/>
                <a:gd name="T5" fmla="*/ 38 h 69"/>
                <a:gd name="T6" fmla="*/ 13 w 85"/>
                <a:gd name="T7" fmla="*/ 38 h 69"/>
                <a:gd name="T8" fmla="*/ 13 w 85"/>
                <a:gd name="T9" fmla="*/ 68 h 69"/>
                <a:gd name="T10" fmla="*/ 35 w 85"/>
                <a:gd name="T11" fmla="*/ 68 h 69"/>
                <a:gd name="T12" fmla="*/ 35 w 85"/>
                <a:gd name="T13" fmla="*/ 38 h 69"/>
                <a:gd name="T14" fmla="*/ 81 w 85"/>
                <a:gd name="T15" fmla="*/ 38 h 69"/>
                <a:gd name="T16" fmla="*/ 84 w 85"/>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69"/>
                <a:gd name="T29" fmla="*/ 85 w 85"/>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69">
                  <a:moveTo>
                    <a:pt x="84" y="0"/>
                  </a:moveTo>
                  <a:lnTo>
                    <a:pt x="0" y="14"/>
                  </a:lnTo>
                  <a:lnTo>
                    <a:pt x="0" y="38"/>
                  </a:lnTo>
                  <a:lnTo>
                    <a:pt x="13" y="38"/>
                  </a:lnTo>
                  <a:lnTo>
                    <a:pt x="13" y="68"/>
                  </a:lnTo>
                  <a:lnTo>
                    <a:pt x="35" y="68"/>
                  </a:lnTo>
                  <a:lnTo>
                    <a:pt x="35" y="38"/>
                  </a:lnTo>
                  <a:lnTo>
                    <a:pt x="81" y="38"/>
                  </a:lnTo>
                  <a:lnTo>
                    <a:pt x="84" y="0"/>
                  </a:lnTo>
                </a:path>
              </a:pathLst>
            </a:custGeom>
            <a:solidFill>
              <a:srgbClr val="005F5F"/>
            </a:solidFill>
            <a:ln w="12700" cap="rnd">
              <a:solidFill>
                <a:srgbClr val="000000"/>
              </a:solidFill>
              <a:round/>
              <a:headEnd/>
              <a:tailEnd/>
            </a:ln>
          </p:spPr>
          <p:txBody>
            <a:bodyPr/>
            <a:lstStyle/>
            <a:p>
              <a:endParaRPr lang="de-CH"/>
            </a:p>
          </p:txBody>
        </p:sp>
        <p:grpSp>
          <p:nvGrpSpPr>
            <p:cNvPr id="6155" name="Group 27"/>
            <p:cNvGrpSpPr>
              <a:grpSpLocks/>
            </p:cNvGrpSpPr>
            <p:nvPr/>
          </p:nvGrpSpPr>
          <p:grpSpPr bwMode="auto">
            <a:xfrm>
              <a:off x="2396" y="5263"/>
              <a:ext cx="779" cy="394"/>
              <a:chOff x="2396" y="5263"/>
              <a:chExt cx="779" cy="394"/>
            </a:xfrm>
          </p:grpSpPr>
          <p:grpSp>
            <p:nvGrpSpPr>
              <p:cNvPr id="6297" name="Group 28"/>
              <p:cNvGrpSpPr>
                <a:grpSpLocks/>
              </p:cNvGrpSpPr>
              <p:nvPr/>
            </p:nvGrpSpPr>
            <p:grpSpPr bwMode="auto">
              <a:xfrm>
                <a:off x="3036" y="5406"/>
                <a:ext cx="139" cy="242"/>
                <a:chOff x="3036" y="5406"/>
                <a:chExt cx="139" cy="242"/>
              </a:xfrm>
            </p:grpSpPr>
            <p:sp>
              <p:nvSpPr>
                <p:cNvPr id="6321" name="Freeform 29"/>
                <p:cNvSpPr>
                  <a:spLocks/>
                </p:cNvSpPr>
                <p:nvPr/>
              </p:nvSpPr>
              <p:spPr bwMode="auto">
                <a:xfrm>
                  <a:off x="3036" y="5406"/>
                  <a:ext cx="139" cy="242"/>
                </a:xfrm>
                <a:custGeom>
                  <a:avLst/>
                  <a:gdLst>
                    <a:gd name="T0" fmla="*/ 0 w 139"/>
                    <a:gd name="T1" fmla="*/ 0 h 242"/>
                    <a:gd name="T2" fmla="*/ 49 w 139"/>
                    <a:gd name="T3" fmla="*/ 18 h 242"/>
                    <a:gd name="T4" fmla="*/ 49 w 139"/>
                    <a:gd name="T5" fmla="*/ 49 h 242"/>
                    <a:gd name="T6" fmla="*/ 107 w 139"/>
                    <a:gd name="T7" fmla="*/ 62 h 242"/>
                    <a:gd name="T8" fmla="*/ 107 w 139"/>
                    <a:gd name="T9" fmla="*/ 45 h 242"/>
                    <a:gd name="T10" fmla="*/ 138 w 139"/>
                    <a:gd name="T11" fmla="*/ 52 h 242"/>
                    <a:gd name="T12" fmla="*/ 138 w 139"/>
                    <a:gd name="T13" fmla="*/ 219 h 242"/>
                    <a:gd name="T14" fmla="*/ 0 w 139"/>
                    <a:gd name="T15" fmla="*/ 241 h 242"/>
                    <a:gd name="T16" fmla="*/ 0 w 139"/>
                    <a:gd name="T17" fmla="*/ 0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
                    <a:gd name="T28" fmla="*/ 0 h 242"/>
                    <a:gd name="T29" fmla="*/ 139 w 139"/>
                    <a:gd name="T30" fmla="*/ 242 h 2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 h="242">
                      <a:moveTo>
                        <a:pt x="0" y="0"/>
                      </a:moveTo>
                      <a:lnTo>
                        <a:pt x="49" y="18"/>
                      </a:lnTo>
                      <a:lnTo>
                        <a:pt x="49" y="49"/>
                      </a:lnTo>
                      <a:lnTo>
                        <a:pt x="107" y="62"/>
                      </a:lnTo>
                      <a:lnTo>
                        <a:pt x="107" y="45"/>
                      </a:lnTo>
                      <a:lnTo>
                        <a:pt x="138" y="52"/>
                      </a:lnTo>
                      <a:lnTo>
                        <a:pt x="138" y="219"/>
                      </a:lnTo>
                      <a:lnTo>
                        <a:pt x="0" y="241"/>
                      </a:lnTo>
                      <a:lnTo>
                        <a:pt x="0" y="0"/>
                      </a:lnTo>
                    </a:path>
                  </a:pathLst>
                </a:custGeom>
                <a:solidFill>
                  <a:srgbClr val="00FFFF"/>
                </a:solidFill>
                <a:ln w="12700" cap="rnd">
                  <a:solidFill>
                    <a:srgbClr val="000000"/>
                  </a:solidFill>
                  <a:round/>
                  <a:headEnd/>
                  <a:tailEnd/>
                </a:ln>
              </p:spPr>
              <p:txBody>
                <a:bodyPr/>
                <a:lstStyle/>
                <a:p>
                  <a:endParaRPr lang="de-CH"/>
                </a:p>
              </p:txBody>
            </p:sp>
            <p:sp>
              <p:nvSpPr>
                <p:cNvPr id="6322" name="Freeform 30"/>
                <p:cNvSpPr>
                  <a:spLocks/>
                </p:cNvSpPr>
                <p:nvPr/>
              </p:nvSpPr>
              <p:spPr bwMode="auto">
                <a:xfrm>
                  <a:off x="3036" y="5488"/>
                  <a:ext cx="68" cy="151"/>
                </a:xfrm>
                <a:custGeom>
                  <a:avLst/>
                  <a:gdLst>
                    <a:gd name="T0" fmla="*/ 0 w 68"/>
                    <a:gd name="T1" fmla="*/ 0 h 151"/>
                    <a:gd name="T2" fmla="*/ 67 w 68"/>
                    <a:gd name="T3" fmla="*/ 20 h 151"/>
                    <a:gd name="T4" fmla="*/ 67 w 68"/>
                    <a:gd name="T5" fmla="*/ 147 h 151"/>
                    <a:gd name="T6" fmla="*/ 45 w 68"/>
                    <a:gd name="T7" fmla="*/ 150 h 151"/>
                    <a:gd name="T8" fmla="*/ 45 w 68"/>
                    <a:gd name="T9" fmla="*/ 23 h 151"/>
                    <a:gd name="T10" fmla="*/ 0 w 68"/>
                    <a:gd name="T11" fmla="*/ 12 h 151"/>
                    <a:gd name="T12" fmla="*/ 0 w 68"/>
                    <a:gd name="T13" fmla="*/ 0 h 151"/>
                    <a:gd name="T14" fmla="*/ 0 60000 65536"/>
                    <a:gd name="T15" fmla="*/ 0 60000 65536"/>
                    <a:gd name="T16" fmla="*/ 0 60000 65536"/>
                    <a:gd name="T17" fmla="*/ 0 60000 65536"/>
                    <a:gd name="T18" fmla="*/ 0 60000 65536"/>
                    <a:gd name="T19" fmla="*/ 0 60000 65536"/>
                    <a:gd name="T20" fmla="*/ 0 60000 65536"/>
                    <a:gd name="T21" fmla="*/ 0 w 68"/>
                    <a:gd name="T22" fmla="*/ 0 h 151"/>
                    <a:gd name="T23" fmla="*/ 68 w 68"/>
                    <a:gd name="T24" fmla="*/ 151 h 1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151">
                      <a:moveTo>
                        <a:pt x="0" y="0"/>
                      </a:moveTo>
                      <a:lnTo>
                        <a:pt x="67" y="20"/>
                      </a:lnTo>
                      <a:lnTo>
                        <a:pt x="67" y="147"/>
                      </a:lnTo>
                      <a:lnTo>
                        <a:pt x="45" y="150"/>
                      </a:lnTo>
                      <a:lnTo>
                        <a:pt x="45" y="23"/>
                      </a:lnTo>
                      <a:lnTo>
                        <a:pt x="0" y="12"/>
                      </a:lnTo>
                      <a:lnTo>
                        <a:pt x="0" y="0"/>
                      </a:lnTo>
                    </a:path>
                  </a:pathLst>
                </a:custGeom>
                <a:solidFill>
                  <a:srgbClr val="005F5F"/>
                </a:solidFill>
                <a:ln w="12700" cap="rnd">
                  <a:solidFill>
                    <a:srgbClr val="000000"/>
                  </a:solidFill>
                  <a:round/>
                  <a:headEnd/>
                  <a:tailEnd/>
                </a:ln>
              </p:spPr>
              <p:txBody>
                <a:bodyPr/>
                <a:lstStyle/>
                <a:p>
                  <a:endParaRPr lang="de-CH"/>
                </a:p>
              </p:txBody>
            </p:sp>
          </p:grpSp>
          <p:grpSp>
            <p:nvGrpSpPr>
              <p:cNvPr id="6298" name="Group 31"/>
              <p:cNvGrpSpPr>
                <a:grpSpLocks/>
              </p:cNvGrpSpPr>
              <p:nvPr/>
            </p:nvGrpSpPr>
            <p:grpSpPr bwMode="auto">
              <a:xfrm>
                <a:off x="2396" y="5263"/>
                <a:ext cx="688" cy="394"/>
                <a:chOff x="2396" y="5263"/>
                <a:chExt cx="688" cy="394"/>
              </a:xfrm>
            </p:grpSpPr>
            <p:sp>
              <p:nvSpPr>
                <p:cNvPr id="6319" name="Freeform 32"/>
                <p:cNvSpPr>
                  <a:spLocks/>
                </p:cNvSpPr>
                <p:nvPr/>
              </p:nvSpPr>
              <p:spPr bwMode="auto">
                <a:xfrm>
                  <a:off x="2396" y="5263"/>
                  <a:ext cx="539" cy="394"/>
                </a:xfrm>
                <a:custGeom>
                  <a:avLst/>
                  <a:gdLst>
                    <a:gd name="T0" fmla="*/ 0 w 539"/>
                    <a:gd name="T1" fmla="*/ 85 h 394"/>
                    <a:gd name="T2" fmla="*/ 538 w 539"/>
                    <a:gd name="T3" fmla="*/ 0 h 394"/>
                    <a:gd name="T4" fmla="*/ 538 w 539"/>
                    <a:gd name="T5" fmla="*/ 393 h 394"/>
                    <a:gd name="T6" fmla="*/ 0 w 539"/>
                    <a:gd name="T7" fmla="*/ 393 h 394"/>
                    <a:gd name="T8" fmla="*/ 0 w 539"/>
                    <a:gd name="T9" fmla="*/ 85 h 394"/>
                    <a:gd name="T10" fmla="*/ 0 60000 65536"/>
                    <a:gd name="T11" fmla="*/ 0 60000 65536"/>
                    <a:gd name="T12" fmla="*/ 0 60000 65536"/>
                    <a:gd name="T13" fmla="*/ 0 60000 65536"/>
                    <a:gd name="T14" fmla="*/ 0 60000 65536"/>
                    <a:gd name="T15" fmla="*/ 0 w 539"/>
                    <a:gd name="T16" fmla="*/ 0 h 394"/>
                    <a:gd name="T17" fmla="*/ 539 w 539"/>
                    <a:gd name="T18" fmla="*/ 394 h 394"/>
                  </a:gdLst>
                  <a:ahLst/>
                  <a:cxnLst>
                    <a:cxn ang="T10">
                      <a:pos x="T0" y="T1"/>
                    </a:cxn>
                    <a:cxn ang="T11">
                      <a:pos x="T2" y="T3"/>
                    </a:cxn>
                    <a:cxn ang="T12">
                      <a:pos x="T4" y="T5"/>
                    </a:cxn>
                    <a:cxn ang="T13">
                      <a:pos x="T6" y="T7"/>
                    </a:cxn>
                    <a:cxn ang="T14">
                      <a:pos x="T8" y="T9"/>
                    </a:cxn>
                  </a:cxnLst>
                  <a:rect l="T15" t="T16" r="T17" b="T18"/>
                  <a:pathLst>
                    <a:path w="539" h="394">
                      <a:moveTo>
                        <a:pt x="0" y="85"/>
                      </a:moveTo>
                      <a:lnTo>
                        <a:pt x="538" y="0"/>
                      </a:lnTo>
                      <a:lnTo>
                        <a:pt x="538" y="393"/>
                      </a:lnTo>
                      <a:lnTo>
                        <a:pt x="0" y="393"/>
                      </a:lnTo>
                      <a:lnTo>
                        <a:pt x="0" y="85"/>
                      </a:lnTo>
                    </a:path>
                  </a:pathLst>
                </a:custGeom>
                <a:solidFill>
                  <a:srgbClr val="008080"/>
                </a:solidFill>
                <a:ln w="12700" cap="rnd">
                  <a:solidFill>
                    <a:srgbClr val="000000"/>
                  </a:solidFill>
                  <a:round/>
                  <a:headEnd/>
                  <a:tailEnd/>
                </a:ln>
              </p:spPr>
              <p:txBody>
                <a:bodyPr/>
                <a:lstStyle/>
                <a:p>
                  <a:endParaRPr lang="de-CH"/>
                </a:p>
              </p:txBody>
            </p:sp>
            <p:sp>
              <p:nvSpPr>
                <p:cNvPr id="6320" name="Freeform 33"/>
                <p:cNvSpPr>
                  <a:spLocks/>
                </p:cNvSpPr>
                <p:nvPr/>
              </p:nvSpPr>
              <p:spPr bwMode="auto">
                <a:xfrm>
                  <a:off x="2933" y="5263"/>
                  <a:ext cx="151" cy="394"/>
                </a:xfrm>
                <a:custGeom>
                  <a:avLst/>
                  <a:gdLst>
                    <a:gd name="T0" fmla="*/ 97 w 151"/>
                    <a:gd name="T1" fmla="*/ 2 h 394"/>
                    <a:gd name="T2" fmla="*/ 97 w 151"/>
                    <a:gd name="T3" fmla="*/ 19 h 394"/>
                    <a:gd name="T4" fmla="*/ 0 w 151"/>
                    <a:gd name="T5" fmla="*/ 0 h 394"/>
                    <a:gd name="T6" fmla="*/ 0 w 151"/>
                    <a:gd name="T7" fmla="*/ 393 h 394"/>
                    <a:gd name="T8" fmla="*/ 101 w 151"/>
                    <a:gd name="T9" fmla="*/ 383 h 394"/>
                    <a:gd name="T10" fmla="*/ 101 w 151"/>
                    <a:gd name="T11" fmla="*/ 84 h 394"/>
                    <a:gd name="T12" fmla="*/ 150 w 151"/>
                    <a:gd name="T13" fmla="*/ 91 h 394"/>
                    <a:gd name="T14" fmla="*/ 150 w 151"/>
                    <a:gd name="T15" fmla="*/ 12 h 394"/>
                    <a:gd name="T16" fmla="*/ 97 w 151"/>
                    <a:gd name="T17" fmla="*/ 2 h 3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394"/>
                    <a:gd name="T29" fmla="*/ 151 w 151"/>
                    <a:gd name="T30" fmla="*/ 394 h 3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394">
                      <a:moveTo>
                        <a:pt x="97" y="2"/>
                      </a:moveTo>
                      <a:lnTo>
                        <a:pt x="97" y="19"/>
                      </a:lnTo>
                      <a:lnTo>
                        <a:pt x="0" y="0"/>
                      </a:lnTo>
                      <a:lnTo>
                        <a:pt x="0" y="393"/>
                      </a:lnTo>
                      <a:lnTo>
                        <a:pt x="101" y="383"/>
                      </a:lnTo>
                      <a:lnTo>
                        <a:pt x="101" y="84"/>
                      </a:lnTo>
                      <a:lnTo>
                        <a:pt x="150" y="91"/>
                      </a:lnTo>
                      <a:lnTo>
                        <a:pt x="150" y="12"/>
                      </a:lnTo>
                      <a:lnTo>
                        <a:pt x="97" y="2"/>
                      </a:lnTo>
                    </a:path>
                  </a:pathLst>
                </a:custGeom>
                <a:solidFill>
                  <a:srgbClr val="7FFFDF"/>
                </a:solidFill>
                <a:ln w="12700" cap="rnd">
                  <a:solidFill>
                    <a:srgbClr val="000000"/>
                  </a:solidFill>
                  <a:round/>
                  <a:headEnd/>
                  <a:tailEnd/>
                </a:ln>
              </p:spPr>
              <p:txBody>
                <a:bodyPr/>
                <a:lstStyle/>
                <a:p>
                  <a:endParaRPr lang="de-CH"/>
                </a:p>
              </p:txBody>
            </p:sp>
          </p:grpSp>
          <p:grpSp>
            <p:nvGrpSpPr>
              <p:cNvPr id="6299" name="Group 34"/>
              <p:cNvGrpSpPr>
                <a:grpSpLocks/>
              </p:cNvGrpSpPr>
              <p:nvPr/>
            </p:nvGrpSpPr>
            <p:grpSpPr bwMode="auto">
              <a:xfrm>
                <a:off x="2634" y="5287"/>
                <a:ext cx="117" cy="291"/>
                <a:chOff x="2634" y="5287"/>
                <a:chExt cx="117" cy="291"/>
              </a:xfrm>
            </p:grpSpPr>
            <p:sp>
              <p:nvSpPr>
                <p:cNvPr id="6316" name="Freeform 35"/>
                <p:cNvSpPr>
                  <a:spLocks/>
                </p:cNvSpPr>
                <p:nvPr/>
              </p:nvSpPr>
              <p:spPr bwMode="auto">
                <a:xfrm>
                  <a:off x="2634" y="5287"/>
                  <a:ext cx="83" cy="237"/>
                </a:xfrm>
                <a:custGeom>
                  <a:avLst/>
                  <a:gdLst>
                    <a:gd name="T0" fmla="*/ 82 w 83"/>
                    <a:gd name="T1" fmla="*/ 0 h 237"/>
                    <a:gd name="T2" fmla="*/ 82 w 83"/>
                    <a:gd name="T3" fmla="*/ 232 h 237"/>
                    <a:gd name="T4" fmla="*/ 0 w 83"/>
                    <a:gd name="T5" fmla="*/ 236 h 237"/>
                    <a:gd name="T6" fmla="*/ 0 w 83"/>
                    <a:gd name="T7" fmla="*/ 10 h 237"/>
                    <a:gd name="T8" fmla="*/ 82 w 83"/>
                    <a:gd name="T9" fmla="*/ 0 h 237"/>
                    <a:gd name="T10" fmla="*/ 0 60000 65536"/>
                    <a:gd name="T11" fmla="*/ 0 60000 65536"/>
                    <a:gd name="T12" fmla="*/ 0 60000 65536"/>
                    <a:gd name="T13" fmla="*/ 0 60000 65536"/>
                    <a:gd name="T14" fmla="*/ 0 60000 65536"/>
                    <a:gd name="T15" fmla="*/ 0 w 83"/>
                    <a:gd name="T16" fmla="*/ 0 h 237"/>
                    <a:gd name="T17" fmla="*/ 83 w 83"/>
                    <a:gd name="T18" fmla="*/ 237 h 237"/>
                  </a:gdLst>
                  <a:ahLst/>
                  <a:cxnLst>
                    <a:cxn ang="T10">
                      <a:pos x="T0" y="T1"/>
                    </a:cxn>
                    <a:cxn ang="T11">
                      <a:pos x="T2" y="T3"/>
                    </a:cxn>
                    <a:cxn ang="T12">
                      <a:pos x="T4" y="T5"/>
                    </a:cxn>
                    <a:cxn ang="T13">
                      <a:pos x="T6" y="T7"/>
                    </a:cxn>
                    <a:cxn ang="T14">
                      <a:pos x="T8" y="T9"/>
                    </a:cxn>
                  </a:cxnLst>
                  <a:rect l="T15" t="T16" r="T17" b="T18"/>
                  <a:pathLst>
                    <a:path w="83" h="237">
                      <a:moveTo>
                        <a:pt x="82" y="0"/>
                      </a:moveTo>
                      <a:lnTo>
                        <a:pt x="82" y="232"/>
                      </a:lnTo>
                      <a:lnTo>
                        <a:pt x="0" y="236"/>
                      </a:lnTo>
                      <a:lnTo>
                        <a:pt x="0" y="10"/>
                      </a:lnTo>
                      <a:lnTo>
                        <a:pt x="82" y="0"/>
                      </a:lnTo>
                    </a:path>
                  </a:pathLst>
                </a:custGeom>
                <a:solidFill>
                  <a:srgbClr val="00DFBF"/>
                </a:solidFill>
                <a:ln w="12700" cap="rnd">
                  <a:solidFill>
                    <a:srgbClr val="000000"/>
                  </a:solidFill>
                  <a:round/>
                  <a:headEnd/>
                  <a:tailEnd/>
                </a:ln>
              </p:spPr>
              <p:txBody>
                <a:bodyPr/>
                <a:lstStyle/>
                <a:p>
                  <a:endParaRPr lang="de-CH"/>
                </a:p>
              </p:txBody>
            </p:sp>
            <p:sp>
              <p:nvSpPr>
                <p:cNvPr id="6317" name="Freeform 36"/>
                <p:cNvSpPr>
                  <a:spLocks/>
                </p:cNvSpPr>
                <p:nvPr/>
              </p:nvSpPr>
              <p:spPr bwMode="auto">
                <a:xfrm>
                  <a:off x="2634" y="5519"/>
                  <a:ext cx="110" cy="54"/>
                </a:xfrm>
                <a:custGeom>
                  <a:avLst/>
                  <a:gdLst>
                    <a:gd name="T0" fmla="*/ 0 w 110"/>
                    <a:gd name="T1" fmla="*/ 4 h 54"/>
                    <a:gd name="T2" fmla="*/ 83 w 110"/>
                    <a:gd name="T3" fmla="*/ 0 h 54"/>
                    <a:gd name="T4" fmla="*/ 109 w 110"/>
                    <a:gd name="T5" fmla="*/ 52 h 54"/>
                    <a:gd name="T6" fmla="*/ 37 w 110"/>
                    <a:gd name="T7" fmla="*/ 53 h 54"/>
                    <a:gd name="T8" fmla="*/ 0 w 110"/>
                    <a:gd name="T9" fmla="*/ 4 h 54"/>
                    <a:gd name="T10" fmla="*/ 0 60000 65536"/>
                    <a:gd name="T11" fmla="*/ 0 60000 65536"/>
                    <a:gd name="T12" fmla="*/ 0 60000 65536"/>
                    <a:gd name="T13" fmla="*/ 0 60000 65536"/>
                    <a:gd name="T14" fmla="*/ 0 60000 65536"/>
                    <a:gd name="T15" fmla="*/ 0 w 110"/>
                    <a:gd name="T16" fmla="*/ 0 h 54"/>
                    <a:gd name="T17" fmla="*/ 110 w 110"/>
                    <a:gd name="T18" fmla="*/ 54 h 54"/>
                  </a:gdLst>
                  <a:ahLst/>
                  <a:cxnLst>
                    <a:cxn ang="T10">
                      <a:pos x="T0" y="T1"/>
                    </a:cxn>
                    <a:cxn ang="T11">
                      <a:pos x="T2" y="T3"/>
                    </a:cxn>
                    <a:cxn ang="T12">
                      <a:pos x="T4" y="T5"/>
                    </a:cxn>
                    <a:cxn ang="T13">
                      <a:pos x="T6" y="T7"/>
                    </a:cxn>
                    <a:cxn ang="T14">
                      <a:pos x="T8" y="T9"/>
                    </a:cxn>
                  </a:cxnLst>
                  <a:rect l="T15" t="T16" r="T17" b="T18"/>
                  <a:pathLst>
                    <a:path w="110" h="54">
                      <a:moveTo>
                        <a:pt x="0" y="4"/>
                      </a:moveTo>
                      <a:lnTo>
                        <a:pt x="83" y="0"/>
                      </a:lnTo>
                      <a:lnTo>
                        <a:pt x="109" y="52"/>
                      </a:lnTo>
                      <a:lnTo>
                        <a:pt x="37" y="53"/>
                      </a:lnTo>
                      <a:lnTo>
                        <a:pt x="0" y="4"/>
                      </a:lnTo>
                    </a:path>
                  </a:pathLst>
                </a:custGeom>
                <a:solidFill>
                  <a:srgbClr val="008080"/>
                </a:solidFill>
                <a:ln w="12700" cap="rnd">
                  <a:solidFill>
                    <a:srgbClr val="000000"/>
                  </a:solidFill>
                  <a:round/>
                  <a:headEnd/>
                  <a:tailEnd/>
                </a:ln>
              </p:spPr>
              <p:txBody>
                <a:bodyPr/>
                <a:lstStyle/>
                <a:p>
                  <a:endParaRPr lang="de-CH"/>
                </a:p>
              </p:txBody>
            </p:sp>
            <p:sp>
              <p:nvSpPr>
                <p:cNvPr id="6318" name="Freeform 37"/>
                <p:cNvSpPr>
                  <a:spLocks/>
                </p:cNvSpPr>
                <p:nvPr/>
              </p:nvSpPr>
              <p:spPr bwMode="auto">
                <a:xfrm>
                  <a:off x="2716" y="5287"/>
                  <a:ext cx="35" cy="291"/>
                </a:xfrm>
                <a:custGeom>
                  <a:avLst/>
                  <a:gdLst>
                    <a:gd name="T0" fmla="*/ 0 w 35"/>
                    <a:gd name="T1" fmla="*/ 0 h 291"/>
                    <a:gd name="T2" fmla="*/ 34 w 35"/>
                    <a:gd name="T3" fmla="*/ 2 h 291"/>
                    <a:gd name="T4" fmla="*/ 34 w 35"/>
                    <a:gd name="T5" fmla="*/ 290 h 291"/>
                    <a:gd name="T6" fmla="*/ 0 w 35"/>
                    <a:gd name="T7" fmla="*/ 233 h 291"/>
                    <a:gd name="T8" fmla="*/ 0 w 35"/>
                    <a:gd name="T9" fmla="*/ 0 h 291"/>
                    <a:gd name="T10" fmla="*/ 0 60000 65536"/>
                    <a:gd name="T11" fmla="*/ 0 60000 65536"/>
                    <a:gd name="T12" fmla="*/ 0 60000 65536"/>
                    <a:gd name="T13" fmla="*/ 0 60000 65536"/>
                    <a:gd name="T14" fmla="*/ 0 60000 65536"/>
                    <a:gd name="T15" fmla="*/ 0 w 35"/>
                    <a:gd name="T16" fmla="*/ 0 h 291"/>
                    <a:gd name="T17" fmla="*/ 35 w 35"/>
                    <a:gd name="T18" fmla="*/ 291 h 291"/>
                  </a:gdLst>
                  <a:ahLst/>
                  <a:cxnLst>
                    <a:cxn ang="T10">
                      <a:pos x="T0" y="T1"/>
                    </a:cxn>
                    <a:cxn ang="T11">
                      <a:pos x="T2" y="T3"/>
                    </a:cxn>
                    <a:cxn ang="T12">
                      <a:pos x="T4" y="T5"/>
                    </a:cxn>
                    <a:cxn ang="T13">
                      <a:pos x="T6" y="T7"/>
                    </a:cxn>
                    <a:cxn ang="T14">
                      <a:pos x="T8" y="T9"/>
                    </a:cxn>
                  </a:cxnLst>
                  <a:rect l="T15" t="T16" r="T17" b="T18"/>
                  <a:pathLst>
                    <a:path w="35" h="291">
                      <a:moveTo>
                        <a:pt x="0" y="0"/>
                      </a:moveTo>
                      <a:lnTo>
                        <a:pt x="34" y="2"/>
                      </a:lnTo>
                      <a:lnTo>
                        <a:pt x="34" y="290"/>
                      </a:lnTo>
                      <a:lnTo>
                        <a:pt x="0" y="233"/>
                      </a:lnTo>
                      <a:lnTo>
                        <a:pt x="0" y="0"/>
                      </a:lnTo>
                    </a:path>
                  </a:pathLst>
                </a:custGeom>
                <a:solidFill>
                  <a:srgbClr val="7FFFDF"/>
                </a:solidFill>
                <a:ln w="12700" cap="rnd">
                  <a:solidFill>
                    <a:srgbClr val="000000"/>
                  </a:solidFill>
                  <a:round/>
                  <a:headEnd/>
                  <a:tailEnd/>
                </a:ln>
              </p:spPr>
              <p:txBody>
                <a:bodyPr/>
                <a:lstStyle/>
                <a:p>
                  <a:endParaRPr lang="de-CH"/>
                </a:p>
              </p:txBody>
            </p:sp>
          </p:grpSp>
          <p:grpSp>
            <p:nvGrpSpPr>
              <p:cNvPr id="6300" name="Group 38"/>
              <p:cNvGrpSpPr>
                <a:grpSpLocks/>
              </p:cNvGrpSpPr>
              <p:nvPr/>
            </p:nvGrpSpPr>
            <p:grpSpPr bwMode="auto">
              <a:xfrm>
                <a:off x="2444" y="5319"/>
                <a:ext cx="129" cy="261"/>
                <a:chOff x="2444" y="5319"/>
                <a:chExt cx="129" cy="261"/>
              </a:xfrm>
            </p:grpSpPr>
            <p:sp>
              <p:nvSpPr>
                <p:cNvPr id="6313" name="Freeform 39"/>
                <p:cNvSpPr>
                  <a:spLocks/>
                </p:cNvSpPr>
                <p:nvPr/>
              </p:nvSpPr>
              <p:spPr bwMode="auto">
                <a:xfrm>
                  <a:off x="2528" y="5319"/>
                  <a:ext cx="45" cy="260"/>
                </a:xfrm>
                <a:custGeom>
                  <a:avLst/>
                  <a:gdLst>
                    <a:gd name="T0" fmla="*/ 0 w 45"/>
                    <a:gd name="T1" fmla="*/ 0 h 260"/>
                    <a:gd name="T2" fmla="*/ 0 w 45"/>
                    <a:gd name="T3" fmla="*/ 206 h 260"/>
                    <a:gd name="T4" fmla="*/ 44 w 45"/>
                    <a:gd name="T5" fmla="*/ 259 h 260"/>
                    <a:gd name="T6" fmla="*/ 44 w 45"/>
                    <a:gd name="T7" fmla="*/ 2 h 260"/>
                    <a:gd name="T8" fmla="*/ 0 w 45"/>
                    <a:gd name="T9" fmla="*/ 0 h 260"/>
                    <a:gd name="T10" fmla="*/ 0 60000 65536"/>
                    <a:gd name="T11" fmla="*/ 0 60000 65536"/>
                    <a:gd name="T12" fmla="*/ 0 60000 65536"/>
                    <a:gd name="T13" fmla="*/ 0 60000 65536"/>
                    <a:gd name="T14" fmla="*/ 0 60000 65536"/>
                    <a:gd name="T15" fmla="*/ 0 w 45"/>
                    <a:gd name="T16" fmla="*/ 0 h 260"/>
                    <a:gd name="T17" fmla="*/ 45 w 45"/>
                    <a:gd name="T18" fmla="*/ 260 h 260"/>
                  </a:gdLst>
                  <a:ahLst/>
                  <a:cxnLst>
                    <a:cxn ang="T10">
                      <a:pos x="T0" y="T1"/>
                    </a:cxn>
                    <a:cxn ang="T11">
                      <a:pos x="T2" y="T3"/>
                    </a:cxn>
                    <a:cxn ang="T12">
                      <a:pos x="T4" y="T5"/>
                    </a:cxn>
                    <a:cxn ang="T13">
                      <a:pos x="T6" y="T7"/>
                    </a:cxn>
                    <a:cxn ang="T14">
                      <a:pos x="T8" y="T9"/>
                    </a:cxn>
                  </a:cxnLst>
                  <a:rect l="T15" t="T16" r="T17" b="T18"/>
                  <a:pathLst>
                    <a:path w="45" h="260">
                      <a:moveTo>
                        <a:pt x="0" y="0"/>
                      </a:moveTo>
                      <a:lnTo>
                        <a:pt x="0" y="206"/>
                      </a:lnTo>
                      <a:lnTo>
                        <a:pt x="44" y="259"/>
                      </a:lnTo>
                      <a:lnTo>
                        <a:pt x="44" y="2"/>
                      </a:lnTo>
                      <a:lnTo>
                        <a:pt x="0" y="0"/>
                      </a:lnTo>
                    </a:path>
                  </a:pathLst>
                </a:custGeom>
                <a:solidFill>
                  <a:srgbClr val="7FFFDF"/>
                </a:solidFill>
                <a:ln w="12700" cap="rnd">
                  <a:solidFill>
                    <a:srgbClr val="000000"/>
                  </a:solidFill>
                  <a:round/>
                  <a:headEnd/>
                  <a:tailEnd/>
                </a:ln>
              </p:spPr>
              <p:txBody>
                <a:bodyPr/>
                <a:lstStyle/>
                <a:p>
                  <a:endParaRPr lang="de-CH"/>
                </a:p>
              </p:txBody>
            </p:sp>
            <p:sp>
              <p:nvSpPr>
                <p:cNvPr id="6314" name="Freeform 40"/>
                <p:cNvSpPr>
                  <a:spLocks/>
                </p:cNvSpPr>
                <p:nvPr/>
              </p:nvSpPr>
              <p:spPr bwMode="auto">
                <a:xfrm>
                  <a:off x="2448" y="5319"/>
                  <a:ext cx="80" cy="214"/>
                </a:xfrm>
                <a:custGeom>
                  <a:avLst/>
                  <a:gdLst>
                    <a:gd name="T0" fmla="*/ 0 w 80"/>
                    <a:gd name="T1" fmla="*/ 11 h 214"/>
                    <a:gd name="T2" fmla="*/ 79 w 80"/>
                    <a:gd name="T3" fmla="*/ 0 h 214"/>
                    <a:gd name="T4" fmla="*/ 79 w 80"/>
                    <a:gd name="T5" fmla="*/ 210 h 214"/>
                    <a:gd name="T6" fmla="*/ 0 w 80"/>
                    <a:gd name="T7" fmla="*/ 213 h 214"/>
                    <a:gd name="T8" fmla="*/ 0 w 80"/>
                    <a:gd name="T9" fmla="*/ 11 h 214"/>
                    <a:gd name="T10" fmla="*/ 0 60000 65536"/>
                    <a:gd name="T11" fmla="*/ 0 60000 65536"/>
                    <a:gd name="T12" fmla="*/ 0 60000 65536"/>
                    <a:gd name="T13" fmla="*/ 0 60000 65536"/>
                    <a:gd name="T14" fmla="*/ 0 60000 65536"/>
                    <a:gd name="T15" fmla="*/ 0 w 80"/>
                    <a:gd name="T16" fmla="*/ 0 h 214"/>
                    <a:gd name="T17" fmla="*/ 80 w 80"/>
                    <a:gd name="T18" fmla="*/ 214 h 214"/>
                  </a:gdLst>
                  <a:ahLst/>
                  <a:cxnLst>
                    <a:cxn ang="T10">
                      <a:pos x="T0" y="T1"/>
                    </a:cxn>
                    <a:cxn ang="T11">
                      <a:pos x="T2" y="T3"/>
                    </a:cxn>
                    <a:cxn ang="T12">
                      <a:pos x="T4" y="T5"/>
                    </a:cxn>
                    <a:cxn ang="T13">
                      <a:pos x="T6" y="T7"/>
                    </a:cxn>
                    <a:cxn ang="T14">
                      <a:pos x="T8" y="T9"/>
                    </a:cxn>
                  </a:cxnLst>
                  <a:rect l="T15" t="T16" r="T17" b="T18"/>
                  <a:pathLst>
                    <a:path w="80" h="214">
                      <a:moveTo>
                        <a:pt x="0" y="11"/>
                      </a:moveTo>
                      <a:lnTo>
                        <a:pt x="79" y="0"/>
                      </a:lnTo>
                      <a:lnTo>
                        <a:pt x="79" y="210"/>
                      </a:lnTo>
                      <a:lnTo>
                        <a:pt x="0" y="213"/>
                      </a:lnTo>
                      <a:lnTo>
                        <a:pt x="0" y="11"/>
                      </a:lnTo>
                    </a:path>
                  </a:pathLst>
                </a:custGeom>
                <a:solidFill>
                  <a:srgbClr val="00DFBF"/>
                </a:solidFill>
                <a:ln w="12700" cap="rnd">
                  <a:solidFill>
                    <a:srgbClr val="000000"/>
                  </a:solidFill>
                  <a:round/>
                  <a:headEnd/>
                  <a:tailEnd/>
                </a:ln>
              </p:spPr>
              <p:txBody>
                <a:bodyPr/>
                <a:lstStyle/>
                <a:p>
                  <a:endParaRPr lang="de-CH"/>
                </a:p>
              </p:txBody>
            </p:sp>
            <p:sp>
              <p:nvSpPr>
                <p:cNvPr id="6315" name="Freeform 41"/>
                <p:cNvSpPr>
                  <a:spLocks/>
                </p:cNvSpPr>
                <p:nvPr/>
              </p:nvSpPr>
              <p:spPr bwMode="auto">
                <a:xfrm>
                  <a:off x="2444" y="5525"/>
                  <a:ext cx="128" cy="55"/>
                </a:xfrm>
                <a:custGeom>
                  <a:avLst/>
                  <a:gdLst>
                    <a:gd name="T0" fmla="*/ 0 w 128"/>
                    <a:gd name="T1" fmla="*/ 3 h 55"/>
                    <a:gd name="T2" fmla="*/ 83 w 128"/>
                    <a:gd name="T3" fmla="*/ 0 h 55"/>
                    <a:gd name="T4" fmla="*/ 127 w 128"/>
                    <a:gd name="T5" fmla="*/ 54 h 55"/>
                    <a:gd name="T6" fmla="*/ 43 w 128"/>
                    <a:gd name="T7" fmla="*/ 54 h 55"/>
                    <a:gd name="T8" fmla="*/ 0 w 128"/>
                    <a:gd name="T9" fmla="*/ 3 h 55"/>
                    <a:gd name="T10" fmla="*/ 0 60000 65536"/>
                    <a:gd name="T11" fmla="*/ 0 60000 65536"/>
                    <a:gd name="T12" fmla="*/ 0 60000 65536"/>
                    <a:gd name="T13" fmla="*/ 0 60000 65536"/>
                    <a:gd name="T14" fmla="*/ 0 60000 65536"/>
                    <a:gd name="T15" fmla="*/ 0 w 128"/>
                    <a:gd name="T16" fmla="*/ 0 h 55"/>
                    <a:gd name="T17" fmla="*/ 128 w 128"/>
                    <a:gd name="T18" fmla="*/ 55 h 55"/>
                  </a:gdLst>
                  <a:ahLst/>
                  <a:cxnLst>
                    <a:cxn ang="T10">
                      <a:pos x="T0" y="T1"/>
                    </a:cxn>
                    <a:cxn ang="T11">
                      <a:pos x="T2" y="T3"/>
                    </a:cxn>
                    <a:cxn ang="T12">
                      <a:pos x="T4" y="T5"/>
                    </a:cxn>
                    <a:cxn ang="T13">
                      <a:pos x="T6" y="T7"/>
                    </a:cxn>
                    <a:cxn ang="T14">
                      <a:pos x="T8" y="T9"/>
                    </a:cxn>
                  </a:cxnLst>
                  <a:rect l="T15" t="T16" r="T17" b="T18"/>
                  <a:pathLst>
                    <a:path w="128" h="55">
                      <a:moveTo>
                        <a:pt x="0" y="3"/>
                      </a:moveTo>
                      <a:lnTo>
                        <a:pt x="83" y="0"/>
                      </a:lnTo>
                      <a:lnTo>
                        <a:pt x="127" y="54"/>
                      </a:lnTo>
                      <a:lnTo>
                        <a:pt x="43" y="54"/>
                      </a:lnTo>
                      <a:lnTo>
                        <a:pt x="0" y="3"/>
                      </a:lnTo>
                    </a:path>
                  </a:pathLst>
                </a:custGeom>
                <a:solidFill>
                  <a:srgbClr val="008080"/>
                </a:solidFill>
                <a:ln w="12700" cap="rnd">
                  <a:solidFill>
                    <a:srgbClr val="000000"/>
                  </a:solidFill>
                  <a:round/>
                  <a:headEnd/>
                  <a:tailEnd/>
                </a:ln>
              </p:spPr>
              <p:txBody>
                <a:bodyPr/>
                <a:lstStyle/>
                <a:p>
                  <a:endParaRPr lang="de-CH"/>
                </a:p>
              </p:txBody>
            </p:sp>
          </p:grpSp>
          <p:grpSp>
            <p:nvGrpSpPr>
              <p:cNvPr id="6301" name="Group 42"/>
              <p:cNvGrpSpPr>
                <a:grpSpLocks/>
              </p:cNvGrpSpPr>
              <p:nvPr/>
            </p:nvGrpSpPr>
            <p:grpSpPr bwMode="auto">
              <a:xfrm>
                <a:off x="2805" y="5264"/>
                <a:ext cx="120" cy="233"/>
                <a:chOff x="2805" y="5264"/>
                <a:chExt cx="120" cy="233"/>
              </a:xfrm>
            </p:grpSpPr>
            <p:sp>
              <p:nvSpPr>
                <p:cNvPr id="6310" name="Freeform 43"/>
                <p:cNvSpPr>
                  <a:spLocks/>
                </p:cNvSpPr>
                <p:nvPr/>
              </p:nvSpPr>
              <p:spPr bwMode="auto">
                <a:xfrm>
                  <a:off x="2806" y="5416"/>
                  <a:ext cx="119" cy="80"/>
                </a:xfrm>
                <a:custGeom>
                  <a:avLst/>
                  <a:gdLst>
                    <a:gd name="T0" fmla="*/ 0 w 119"/>
                    <a:gd name="T1" fmla="*/ 2 h 80"/>
                    <a:gd name="T2" fmla="*/ 78 w 119"/>
                    <a:gd name="T3" fmla="*/ 0 h 80"/>
                    <a:gd name="T4" fmla="*/ 118 w 119"/>
                    <a:gd name="T5" fmla="*/ 79 h 80"/>
                    <a:gd name="T6" fmla="*/ 42 w 119"/>
                    <a:gd name="T7" fmla="*/ 79 h 80"/>
                    <a:gd name="T8" fmla="*/ 0 w 119"/>
                    <a:gd name="T9" fmla="*/ 2 h 80"/>
                    <a:gd name="T10" fmla="*/ 0 60000 65536"/>
                    <a:gd name="T11" fmla="*/ 0 60000 65536"/>
                    <a:gd name="T12" fmla="*/ 0 60000 65536"/>
                    <a:gd name="T13" fmla="*/ 0 60000 65536"/>
                    <a:gd name="T14" fmla="*/ 0 60000 65536"/>
                    <a:gd name="T15" fmla="*/ 0 w 119"/>
                    <a:gd name="T16" fmla="*/ 0 h 80"/>
                    <a:gd name="T17" fmla="*/ 119 w 119"/>
                    <a:gd name="T18" fmla="*/ 80 h 80"/>
                  </a:gdLst>
                  <a:ahLst/>
                  <a:cxnLst>
                    <a:cxn ang="T10">
                      <a:pos x="T0" y="T1"/>
                    </a:cxn>
                    <a:cxn ang="T11">
                      <a:pos x="T2" y="T3"/>
                    </a:cxn>
                    <a:cxn ang="T12">
                      <a:pos x="T4" y="T5"/>
                    </a:cxn>
                    <a:cxn ang="T13">
                      <a:pos x="T6" y="T7"/>
                    </a:cxn>
                    <a:cxn ang="T14">
                      <a:pos x="T8" y="T9"/>
                    </a:cxn>
                  </a:cxnLst>
                  <a:rect l="T15" t="T16" r="T17" b="T18"/>
                  <a:pathLst>
                    <a:path w="119" h="80">
                      <a:moveTo>
                        <a:pt x="0" y="2"/>
                      </a:moveTo>
                      <a:lnTo>
                        <a:pt x="78" y="0"/>
                      </a:lnTo>
                      <a:lnTo>
                        <a:pt x="118" y="79"/>
                      </a:lnTo>
                      <a:lnTo>
                        <a:pt x="42" y="79"/>
                      </a:lnTo>
                      <a:lnTo>
                        <a:pt x="0" y="2"/>
                      </a:lnTo>
                    </a:path>
                  </a:pathLst>
                </a:custGeom>
                <a:solidFill>
                  <a:srgbClr val="008080"/>
                </a:solidFill>
                <a:ln w="12700" cap="rnd">
                  <a:solidFill>
                    <a:srgbClr val="000000"/>
                  </a:solidFill>
                  <a:round/>
                  <a:headEnd/>
                  <a:tailEnd/>
                </a:ln>
              </p:spPr>
              <p:txBody>
                <a:bodyPr/>
                <a:lstStyle/>
                <a:p>
                  <a:endParaRPr lang="de-CH"/>
                </a:p>
              </p:txBody>
            </p:sp>
            <p:sp>
              <p:nvSpPr>
                <p:cNvPr id="6311" name="Freeform 44"/>
                <p:cNvSpPr>
                  <a:spLocks/>
                </p:cNvSpPr>
                <p:nvPr/>
              </p:nvSpPr>
              <p:spPr bwMode="auto">
                <a:xfrm>
                  <a:off x="2805" y="5264"/>
                  <a:ext cx="79" cy="159"/>
                </a:xfrm>
                <a:custGeom>
                  <a:avLst/>
                  <a:gdLst>
                    <a:gd name="T0" fmla="*/ 0 w 79"/>
                    <a:gd name="T1" fmla="*/ 158 h 159"/>
                    <a:gd name="T2" fmla="*/ 78 w 79"/>
                    <a:gd name="T3" fmla="*/ 151 h 159"/>
                    <a:gd name="T4" fmla="*/ 78 w 79"/>
                    <a:gd name="T5" fmla="*/ 0 h 159"/>
                    <a:gd name="T6" fmla="*/ 0 w 79"/>
                    <a:gd name="T7" fmla="*/ 10 h 159"/>
                    <a:gd name="T8" fmla="*/ 0 w 79"/>
                    <a:gd name="T9" fmla="*/ 158 h 159"/>
                    <a:gd name="T10" fmla="*/ 0 60000 65536"/>
                    <a:gd name="T11" fmla="*/ 0 60000 65536"/>
                    <a:gd name="T12" fmla="*/ 0 60000 65536"/>
                    <a:gd name="T13" fmla="*/ 0 60000 65536"/>
                    <a:gd name="T14" fmla="*/ 0 60000 65536"/>
                    <a:gd name="T15" fmla="*/ 0 w 79"/>
                    <a:gd name="T16" fmla="*/ 0 h 159"/>
                    <a:gd name="T17" fmla="*/ 79 w 79"/>
                    <a:gd name="T18" fmla="*/ 159 h 159"/>
                  </a:gdLst>
                  <a:ahLst/>
                  <a:cxnLst>
                    <a:cxn ang="T10">
                      <a:pos x="T0" y="T1"/>
                    </a:cxn>
                    <a:cxn ang="T11">
                      <a:pos x="T2" y="T3"/>
                    </a:cxn>
                    <a:cxn ang="T12">
                      <a:pos x="T4" y="T5"/>
                    </a:cxn>
                    <a:cxn ang="T13">
                      <a:pos x="T6" y="T7"/>
                    </a:cxn>
                    <a:cxn ang="T14">
                      <a:pos x="T8" y="T9"/>
                    </a:cxn>
                  </a:cxnLst>
                  <a:rect l="T15" t="T16" r="T17" b="T18"/>
                  <a:pathLst>
                    <a:path w="79" h="159">
                      <a:moveTo>
                        <a:pt x="0" y="158"/>
                      </a:moveTo>
                      <a:lnTo>
                        <a:pt x="78" y="151"/>
                      </a:lnTo>
                      <a:lnTo>
                        <a:pt x="78" y="0"/>
                      </a:lnTo>
                      <a:lnTo>
                        <a:pt x="0" y="10"/>
                      </a:lnTo>
                      <a:lnTo>
                        <a:pt x="0" y="158"/>
                      </a:lnTo>
                    </a:path>
                  </a:pathLst>
                </a:custGeom>
                <a:solidFill>
                  <a:srgbClr val="00DFBF"/>
                </a:solidFill>
                <a:ln w="12700" cap="rnd">
                  <a:solidFill>
                    <a:srgbClr val="000000"/>
                  </a:solidFill>
                  <a:round/>
                  <a:headEnd/>
                  <a:tailEnd/>
                </a:ln>
              </p:spPr>
              <p:txBody>
                <a:bodyPr/>
                <a:lstStyle/>
                <a:p>
                  <a:endParaRPr lang="de-CH"/>
                </a:p>
              </p:txBody>
            </p:sp>
            <p:sp>
              <p:nvSpPr>
                <p:cNvPr id="6312" name="Freeform 45"/>
                <p:cNvSpPr>
                  <a:spLocks/>
                </p:cNvSpPr>
                <p:nvPr/>
              </p:nvSpPr>
              <p:spPr bwMode="auto">
                <a:xfrm>
                  <a:off x="2882" y="5264"/>
                  <a:ext cx="43" cy="233"/>
                </a:xfrm>
                <a:custGeom>
                  <a:avLst/>
                  <a:gdLst>
                    <a:gd name="T0" fmla="*/ 0 w 43"/>
                    <a:gd name="T1" fmla="*/ 0 h 233"/>
                    <a:gd name="T2" fmla="*/ 0 w 43"/>
                    <a:gd name="T3" fmla="*/ 153 h 233"/>
                    <a:gd name="T4" fmla="*/ 42 w 43"/>
                    <a:gd name="T5" fmla="*/ 232 h 233"/>
                    <a:gd name="T6" fmla="*/ 42 w 43"/>
                    <a:gd name="T7" fmla="*/ 6 h 233"/>
                    <a:gd name="T8" fmla="*/ 0 w 43"/>
                    <a:gd name="T9" fmla="*/ 0 h 233"/>
                    <a:gd name="T10" fmla="*/ 0 60000 65536"/>
                    <a:gd name="T11" fmla="*/ 0 60000 65536"/>
                    <a:gd name="T12" fmla="*/ 0 60000 65536"/>
                    <a:gd name="T13" fmla="*/ 0 60000 65536"/>
                    <a:gd name="T14" fmla="*/ 0 60000 65536"/>
                    <a:gd name="T15" fmla="*/ 0 w 43"/>
                    <a:gd name="T16" fmla="*/ 0 h 233"/>
                    <a:gd name="T17" fmla="*/ 43 w 43"/>
                    <a:gd name="T18" fmla="*/ 233 h 233"/>
                  </a:gdLst>
                  <a:ahLst/>
                  <a:cxnLst>
                    <a:cxn ang="T10">
                      <a:pos x="T0" y="T1"/>
                    </a:cxn>
                    <a:cxn ang="T11">
                      <a:pos x="T2" y="T3"/>
                    </a:cxn>
                    <a:cxn ang="T12">
                      <a:pos x="T4" y="T5"/>
                    </a:cxn>
                    <a:cxn ang="T13">
                      <a:pos x="T6" y="T7"/>
                    </a:cxn>
                    <a:cxn ang="T14">
                      <a:pos x="T8" y="T9"/>
                    </a:cxn>
                  </a:cxnLst>
                  <a:rect l="T15" t="T16" r="T17" b="T18"/>
                  <a:pathLst>
                    <a:path w="43" h="233">
                      <a:moveTo>
                        <a:pt x="0" y="0"/>
                      </a:moveTo>
                      <a:lnTo>
                        <a:pt x="0" y="153"/>
                      </a:lnTo>
                      <a:lnTo>
                        <a:pt x="42" y="232"/>
                      </a:lnTo>
                      <a:lnTo>
                        <a:pt x="42" y="6"/>
                      </a:lnTo>
                      <a:lnTo>
                        <a:pt x="0" y="0"/>
                      </a:lnTo>
                    </a:path>
                  </a:pathLst>
                </a:custGeom>
                <a:solidFill>
                  <a:srgbClr val="7FFFDF"/>
                </a:solidFill>
                <a:ln w="12700" cap="rnd">
                  <a:solidFill>
                    <a:srgbClr val="000000"/>
                  </a:solidFill>
                  <a:round/>
                  <a:headEnd/>
                  <a:tailEnd/>
                </a:ln>
              </p:spPr>
              <p:txBody>
                <a:bodyPr/>
                <a:lstStyle/>
                <a:p>
                  <a:endParaRPr lang="de-CH"/>
                </a:p>
              </p:txBody>
            </p:sp>
          </p:grpSp>
          <p:grpSp>
            <p:nvGrpSpPr>
              <p:cNvPr id="6302" name="Group 46"/>
              <p:cNvGrpSpPr>
                <a:grpSpLocks/>
              </p:cNvGrpSpPr>
              <p:nvPr/>
            </p:nvGrpSpPr>
            <p:grpSpPr bwMode="auto">
              <a:xfrm>
                <a:off x="2616" y="5307"/>
                <a:ext cx="95" cy="197"/>
                <a:chOff x="2616" y="5307"/>
                <a:chExt cx="95" cy="197"/>
              </a:xfrm>
            </p:grpSpPr>
            <p:sp>
              <p:nvSpPr>
                <p:cNvPr id="6307" name="Freeform 47"/>
                <p:cNvSpPr>
                  <a:spLocks/>
                </p:cNvSpPr>
                <p:nvPr/>
              </p:nvSpPr>
              <p:spPr bwMode="auto">
                <a:xfrm>
                  <a:off x="2616" y="5307"/>
                  <a:ext cx="50" cy="126"/>
                </a:xfrm>
                <a:custGeom>
                  <a:avLst/>
                  <a:gdLst>
                    <a:gd name="T0" fmla="*/ 0 w 50"/>
                    <a:gd name="T1" fmla="*/ 5 h 126"/>
                    <a:gd name="T2" fmla="*/ 49 w 50"/>
                    <a:gd name="T3" fmla="*/ 0 h 126"/>
                    <a:gd name="T4" fmla="*/ 49 w 50"/>
                    <a:gd name="T5" fmla="*/ 125 h 126"/>
                    <a:gd name="T6" fmla="*/ 0 w 50"/>
                    <a:gd name="T7" fmla="*/ 125 h 126"/>
                    <a:gd name="T8" fmla="*/ 0 w 50"/>
                    <a:gd name="T9" fmla="*/ 5 h 126"/>
                    <a:gd name="T10" fmla="*/ 0 60000 65536"/>
                    <a:gd name="T11" fmla="*/ 0 60000 65536"/>
                    <a:gd name="T12" fmla="*/ 0 60000 65536"/>
                    <a:gd name="T13" fmla="*/ 0 60000 65536"/>
                    <a:gd name="T14" fmla="*/ 0 60000 65536"/>
                    <a:gd name="T15" fmla="*/ 0 w 50"/>
                    <a:gd name="T16" fmla="*/ 0 h 126"/>
                    <a:gd name="T17" fmla="*/ 50 w 50"/>
                    <a:gd name="T18" fmla="*/ 126 h 126"/>
                  </a:gdLst>
                  <a:ahLst/>
                  <a:cxnLst>
                    <a:cxn ang="T10">
                      <a:pos x="T0" y="T1"/>
                    </a:cxn>
                    <a:cxn ang="T11">
                      <a:pos x="T2" y="T3"/>
                    </a:cxn>
                    <a:cxn ang="T12">
                      <a:pos x="T4" y="T5"/>
                    </a:cxn>
                    <a:cxn ang="T13">
                      <a:pos x="T6" y="T7"/>
                    </a:cxn>
                    <a:cxn ang="T14">
                      <a:pos x="T8" y="T9"/>
                    </a:cxn>
                  </a:cxnLst>
                  <a:rect l="T15" t="T16" r="T17" b="T18"/>
                  <a:pathLst>
                    <a:path w="50" h="126">
                      <a:moveTo>
                        <a:pt x="0" y="5"/>
                      </a:moveTo>
                      <a:lnTo>
                        <a:pt x="49" y="0"/>
                      </a:lnTo>
                      <a:lnTo>
                        <a:pt x="49" y="125"/>
                      </a:lnTo>
                      <a:lnTo>
                        <a:pt x="0" y="125"/>
                      </a:lnTo>
                      <a:lnTo>
                        <a:pt x="0" y="5"/>
                      </a:lnTo>
                    </a:path>
                  </a:pathLst>
                </a:custGeom>
                <a:solidFill>
                  <a:srgbClr val="00DFBF"/>
                </a:solidFill>
                <a:ln w="12700" cap="rnd">
                  <a:solidFill>
                    <a:srgbClr val="000000"/>
                  </a:solidFill>
                  <a:round/>
                  <a:headEnd/>
                  <a:tailEnd/>
                </a:ln>
              </p:spPr>
              <p:txBody>
                <a:bodyPr/>
                <a:lstStyle/>
                <a:p>
                  <a:endParaRPr lang="de-CH"/>
                </a:p>
              </p:txBody>
            </p:sp>
            <p:sp>
              <p:nvSpPr>
                <p:cNvPr id="6308" name="Freeform 48"/>
                <p:cNvSpPr>
                  <a:spLocks/>
                </p:cNvSpPr>
                <p:nvPr/>
              </p:nvSpPr>
              <p:spPr bwMode="auto">
                <a:xfrm>
                  <a:off x="2616" y="5432"/>
                  <a:ext cx="92" cy="72"/>
                </a:xfrm>
                <a:custGeom>
                  <a:avLst/>
                  <a:gdLst>
                    <a:gd name="T0" fmla="*/ 0 w 92"/>
                    <a:gd name="T1" fmla="*/ 0 h 72"/>
                    <a:gd name="T2" fmla="*/ 48 w 92"/>
                    <a:gd name="T3" fmla="*/ 0 h 72"/>
                    <a:gd name="T4" fmla="*/ 91 w 92"/>
                    <a:gd name="T5" fmla="*/ 71 h 72"/>
                    <a:gd name="T6" fmla="*/ 45 w 92"/>
                    <a:gd name="T7" fmla="*/ 71 h 72"/>
                    <a:gd name="T8" fmla="*/ 0 w 92"/>
                    <a:gd name="T9" fmla="*/ 0 h 72"/>
                    <a:gd name="T10" fmla="*/ 0 60000 65536"/>
                    <a:gd name="T11" fmla="*/ 0 60000 65536"/>
                    <a:gd name="T12" fmla="*/ 0 60000 65536"/>
                    <a:gd name="T13" fmla="*/ 0 60000 65536"/>
                    <a:gd name="T14" fmla="*/ 0 60000 65536"/>
                    <a:gd name="T15" fmla="*/ 0 w 92"/>
                    <a:gd name="T16" fmla="*/ 0 h 72"/>
                    <a:gd name="T17" fmla="*/ 92 w 92"/>
                    <a:gd name="T18" fmla="*/ 72 h 72"/>
                  </a:gdLst>
                  <a:ahLst/>
                  <a:cxnLst>
                    <a:cxn ang="T10">
                      <a:pos x="T0" y="T1"/>
                    </a:cxn>
                    <a:cxn ang="T11">
                      <a:pos x="T2" y="T3"/>
                    </a:cxn>
                    <a:cxn ang="T12">
                      <a:pos x="T4" y="T5"/>
                    </a:cxn>
                    <a:cxn ang="T13">
                      <a:pos x="T6" y="T7"/>
                    </a:cxn>
                    <a:cxn ang="T14">
                      <a:pos x="T8" y="T9"/>
                    </a:cxn>
                  </a:cxnLst>
                  <a:rect l="T15" t="T16" r="T17" b="T18"/>
                  <a:pathLst>
                    <a:path w="92" h="72">
                      <a:moveTo>
                        <a:pt x="0" y="0"/>
                      </a:moveTo>
                      <a:lnTo>
                        <a:pt x="48" y="0"/>
                      </a:lnTo>
                      <a:lnTo>
                        <a:pt x="91" y="71"/>
                      </a:lnTo>
                      <a:lnTo>
                        <a:pt x="45" y="71"/>
                      </a:lnTo>
                      <a:lnTo>
                        <a:pt x="0" y="0"/>
                      </a:lnTo>
                    </a:path>
                  </a:pathLst>
                </a:custGeom>
                <a:solidFill>
                  <a:srgbClr val="008080"/>
                </a:solidFill>
                <a:ln w="12700" cap="rnd">
                  <a:solidFill>
                    <a:srgbClr val="000000"/>
                  </a:solidFill>
                  <a:round/>
                  <a:headEnd/>
                  <a:tailEnd/>
                </a:ln>
              </p:spPr>
              <p:txBody>
                <a:bodyPr/>
                <a:lstStyle/>
                <a:p>
                  <a:endParaRPr lang="de-CH"/>
                </a:p>
              </p:txBody>
            </p:sp>
            <p:sp>
              <p:nvSpPr>
                <p:cNvPr id="6309" name="Freeform 49"/>
                <p:cNvSpPr>
                  <a:spLocks/>
                </p:cNvSpPr>
                <p:nvPr/>
              </p:nvSpPr>
              <p:spPr bwMode="auto">
                <a:xfrm>
                  <a:off x="2665" y="5307"/>
                  <a:ext cx="46" cy="197"/>
                </a:xfrm>
                <a:custGeom>
                  <a:avLst/>
                  <a:gdLst>
                    <a:gd name="T0" fmla="*/ 45 w 46"/>
                    <a:gd name="T1" fmla="*/ 196 h 197"/>
                    <a:gd name="T2" fmla="*/ 45 w 46"/>
                    <a:gd name="T3" fmla="*/ 9 h 197"/>
                    <a:gd name="T4" fmla="*/ 0 w 46"/>
                    <a:gd name="T5" fmla="*/ 0 h 197"/>
                    <a:gd name="T6" fmla="*/ 0 w 46"/>
                    <a:gd name="T7" fmla="*/ 129 h 197"/>
                    <a:gd name="T8" fmla="*/ 45 w 46"/>
                    <a:gd name="T9" fmla="*/ 196 h 197"/>
                    <a:gd name="T10" fmla="*/ 0 60000 65536"/>
                    <a:gd name="T11" fmla="*/ 0 60000 65536"/>
                    <a:gd name="T12" fmla="*/ 0 60000 65536"/>
                    <a:gd name="T13" fmla="*/ 0 60000 65536"/>
                    <a:gd name="T14" fmla="*/ 0 60000 65536"/>
                    <a:gd name="T15" fmla="*/ 0 w 46"/>
                    <a:gd name="T16" fmla="*/ 0 h 197"/>
                    <a:gd name="T17" fmla="*/ 46 w 46"/>
                    <a:gd name="T18" fmla="*/ 197 h 197"/>
                  </a:gdLst>
                  <a:ahLst/>
                  <a:cxnLst>
                    <a:cxn ang="T10">
                      <a:pos x="T0" y="T1"/>
                    </a:cxn>
                    <a:cxn ang="T11">
                      <a:pos x="T2" y="T3"/>
                    </a:cxn>
                    <a:cxn ang="T12">
                      <a:pos x="T4" y="T5"/>
                    </a:cxn>
                    <a:cxn ang="T13">
                      <a:pos x="T6" y="T7"/>
                    </a:cxn>
                    <a:cxn ang="T14">
                      <a:pos x="T8" y="T9"/>
                    </a:cxn>
                  </a:cxnLst>
                  <a:rect l="T15" t="T16" r="T17" b="T18"/>
                  <a:pathLst>
                    <a:path w="46" h="197">
                      <a:moveTo>
                        <a:pt x="45" y="196"/>
                      </a:moveTo>
                      <a:lnTo>
                        <a:pt x="45" y="9"/>
                      </a:lnTo>
                      <a:lnTo>
                        <a:pt x="0" y="0"/>
                      </a:lnTo>
                      <a:lnTo>
                        <a:pt x="0" y="129"/>
                      </a:lnTo>
                      <a:lnTo>
                        <a:pt x="45" y="196"/>
                      </a:lnTo>
                    </a:path>
                  </a:pathLst>
                </a:custGeom>
                <a:solidFill>
                  <a:srgbClr val="7FFFDF"/>
                </a:solidFill>
                <a:ln w="12700" cap="rnd">
                  <a:solidFill>
                    <a:srgbClr val="000000"/>
                  </a:solidFill>
                  <a:round/>
                  <a:headEnd/>
                  <a:tailEnd/>
                </a:ln>
              </p:spPr>
              <p:txBody>
                <a:bodyPr/>
                <a:lstStyle/>
                <a:p>
                  <a:endParaRPr lang="de-CH"/>
                </a:p>
              </p:txBody>
            </p:sp>
          </p:grpSp>
          <p:grpSp>
            <p:nvGrpSpPr>
              <p:cNvPr id="6303" name="Group 50"/>
              <p:cNvGrpSpPr>
                <a:grpSpLocks/>
              </p:cNvGrpSpPr>
              <p:nvPr/>
            </p:nvGrpSpPr>
            <p:grpSpPr bwMode="auto">
              <a:xfrm>
                <a:off x="2434" y="5353"/>
                <a:ext cx="88" cy="156"/>
                <a:chOff x="2434" y="5353"/>
                <a:chExt cx="88" cy="156"/>
              </a:xfrm>
            </p:grpSpPr>
            <p:sp>
              <p:nvSpPr>
                <p:cNvPr id="6304" name="Freeform 51"/>
                <p:cNvSpPr>
                  <a:spLocks/>
                </p:cNvSpPr>
                <p:nvPr/>
              </p:nvSpPr>
              <p:spPr bwMode="auto">
                <a:xfrm>
                  <a:off x="2434" y="5442"/>
                  <a:ext cx="84" cy="67"/>
                </a:xfrm>
                <a:custGeom>
                  <a:avLst/>
                  <a:gdLst>
                    <a:gd name="T0" fmla="*/ 35 w 84"/>
                    <a:gd name="T1" fmla="*/ 66 h 67"/>
                    <a:gd name="T2" fmla="*/ 83 w 84"/>
                    <a:gd name="T3" fmla="*/ 66 h 67"/>
                    <a:gd name="T4" fmla="*/ 48 w 84"/>
                    <a:gd name="T5" fmla="*/ 0 h 67"/>
                    <a:gd name="T6" fmla="*/ 0 w 84"/>
                    <a:gd name="T7" fmla="*/ 0 h 67"/>
                    <a:gd name="T8" fmla="*/ 35 w 84"/>
                    <a:gd name="T9" fmla="*/ 66 h 67"/>
                    <a:gd name="T10" fmla="*/ 0 60000 65536"/>
                    <a:gd name="T11" fmla="*/ 0 60000 65536"/>
                    <a:gd name="T12" fmla="*/ 0 60000 65536"/>
                    <a:gd name="T13" fmla="*/ 0 60000 65536"/>
                    <a:gd name="T14" fmla="*/ 0 60000 65536"/>
                    <a:gd name="T15" fmla="*/ 0 w 84"/>
                    <a:gd name="T16" fmla="*/ 0 h 67"/>
                    <a:gd name="T17" fmla="*/ 84 w 84"/>
                    <a:gd name="T18" fmla="*/ 67 h 67"/>
                  </a:gdLst>
                  <a:ahLst/>
                  <a:cxnLst>
                    <a:cxn ang="T10">
                      <a:pos x="T0" y="T1"/>
                    </a:cxn>
                    <a:cxn ang="T11">
                      <a:pos x="T2" y="T3"/>
                    </a:cxn>
                    <a:cxn ang="T12">
                      <a:pos x="T4" y="T5"/>
                    </a:cxn>
                    <a:cxn ang="T13">
                      <a:pos x="T6" y="T7"/>
                    </a:cxn>
                    <a:cxn ang="T14">
                      <a:pos x="T8" y="T9"/>
                    </a:cxn>
                  </a:cxnLst>
                  <a:rect l="T15" t="T16" r="T17" b="T18"/>
                  <a:pathLst>
                    <a:path w="84" h="67">
                      <a:moveTo>
                        <a:pt x="35" y="66"/>
                      </a:moveTo>
                      <a:lnTo>
                        <a:pt x="83" y="66"/>
                      </a:lnTo>
                      <a:lnTo>
                        <a:pt x="48" y="0"/>
                      </a:lnTo>
                      <a:lnTo>
                        <a:pt x="0" y="0"/>
                      </a:lnTo>
                      <a:lnTo>
                        <a:pt x="35" y="66"/>
                      </a:lnTo>
                    </a:path>
                  </a:pathLst>
                </a:custGeom>
                <a:solidFill>
                  <a:srgbClr val="008080"/>
                </a:solidFill>
                <a:ln w="12700" cap="rnd">
                  <a:solidFill>
                    <a:srgbClr val="000000"/>
                  </a:solidFill>
                  <a:round/>
                  <a:headEnd/>
                  <a:tailEnd/>
                </a:ln>
              </p:spPr>
              <p:txBody>
                <a:bodyPr/>
                <a:lstStyle/>
                <a:p>
                  <a:endParaRPr lang="de-CH"/>
                </a:p>
              </p:txBody>
            </p:sp>
            <p:sp>
              <p:nvSpPr>
                <p:cNvPr id="6305" name="Freeform 52"/>
                <p:cNvSpPr>
                  <a:spLocks/>
                </p:cNvSpPr>
                <p:nvPr/>
              </p:nvSpPr>
              <p:spPr bwMode="auto">
                <a:xfrm>
                  <a:off x="2434" y="5353"/>
                  <a:ext cx="51" cy="90"/>
                </a:xfrm>
                <a:custGeom>
                  <a:avLst/>
                  <a:gdLst>
                    <a:gd name="T0" fmla="*/ 0 w 51"/>
                    <a:gd name="T1" fmla="*/ 89 h 90"/>
                    <a:gd name="T2" fmla="*/ 47 w 51"/>
                    <a:gd name="T3" fmla="*/ 89 h 90"/>
                    <a:gd name="T4" fmla="*/ 50 w 51"/>
                    <a:gd name="T5" fmla="*/ 0 h 90"/>
                    <a:gd name="T6" fmla="*/ 0 w 51"/>
                    <a:gd name="T7" fmla="*/ 6 h 90"/>
                    <a:gd name="T8" fmla="*/ 0 w 51"/>
                    <a:gd name="T9" fmla="*/ 89 h 90"/>
                    <a:gd name="T10" fmla="*/ 0 60000 65536"/>
                    <a:gd name="T11" fmla="*/ 0 60000 65536"/>
                    <a:gd name="T12" fmla="*/ 0 60000 65536"/>
                    <a:gd name="T13" fmla="*/ 0 60000 65536"/>
                    <a:gd name="T14" fmla="*/ 0 60000 65536"/>
                    <a:gd name="T15" fmla="*/ 0 w 51"/>
                    <a:gd name="T16" fmla="*/ 0 h 90"/>
                    <a:gd name="T17" fmla="*/ 51 w 51"/>
                    <a:gd name="T18" fmla="*/ 90 h 90"/>
                  </a:gdLst>
                  <a:ahLst/>
                  <a:cxnLst>
                    <a:cxn ang="T10">
                      <a:pos x="T0" y="T1"/>
                    </a:cxn>
                    <a:cxn ang="T11">
                      <a:pos x="T2" y="T3"/>
                    </a:cxn>
                    <a:cxn ang="T12">
                      <a:pos x="T4" y="T5"/>
                    </a:cxn>
                    <a:cxn ang="T13">
                      <a:pos x="T6" y="T7"/>
                    </a:cxn>
                    <a:cxn ang="T14">
                      <a:pos x="T8" y="T9"/>
                    </a:cxn>
                  </a:cxnLst>
                  <a:rect l="T15" t="T16" r="T17" b="T18"/>
                  <a:pathLst>
                    <a:path w="51" h="90">
                      <a:moveTo>
                        <a:pt x="0" y="89"/>
                      </a:moveTo>
                      <a:lnTo>
                        <a:pt x="47" y="89"/>
                      </a:lnTo>
                      <a:lnTo>
                        <a:pt x="50" y="0"/>
                      </a:lnTo>
                      <a:lnTo>
                        <a:pt x="0" y="6"/>
                      </a:lnTo>
                      <a:lnTo>
                        <a:pt x="0" y="89"/>
                      </a:lnTo>
                    </a:path>
                  </a:pathLst>
                </a:custGeom>
                <a:solidFill>
                  <a:srgbClr val="00DFBF"/>
                </a:solidFill>
                <a:ln w="12700" cap="rnd">
                  <a:solidFill>
                    <a:srgbClr val="000000"/>
                  </a:solidFill>
                  <a:round/>
                  <a:headEnd/>
                  <a:tailEnd/>
                </a:ln>
              </p:spPr>
              <p:txBody>
                <a:bodyPr/>
                <a:lstStyle/>
                <a:p>
                  <a:endParaRPr lang="de-CH"/>
                </a:p>
              </p:txBody>
            </p:sp>
            <p:sp>
              <p:nvSpPr>
                <p:cNvPr id="6306" name="Freeform 53"/>
                <p:cNvSpPr>
                  <a:spLocks/>
                </p:cNvSpPr>
                <p:nvPr/>
              </p:nvSpPr>
              <p:spPr bwMode="auto">
                <a:xfrm>
                  <a:off x="2481" y="5355"/>
                  <a:ext cx="41" cy="154"/>
                </a:xfrm>
                <a:custGeom>
                  <a:avLst/>
                  <a:gdLst>
                    <a:gd name="T0" fmla="*/ 0 w 41"/>
                    <a:gd name="T1" fmla="*/ 0 h 154"/>
                    <a:gd name="T2" fmla="*/ 0 w 41"/>
                    <a:gd name="T3" fmla="*/ 87 h 154"/>
                    <a:gd name="T4" fmla="*/ 40 w 41"/>
                    <a:gd name="T5" fmla="*/ 153 h 154"/>
                    <a:gd name="T6" fmla="*/ 37 w 41"/>
                    <a:gd name="T7" fmla="*/ 21 h 154"/>
                    <a:gd name="T8" fmla="*/ 0 w 41"/>
                    <a:gd name="T9" fmla="*/ 0 h 154"/>
                    <a:gd name="T10" fmla="*/ 0 60000 65536"/>
                    <a:gd name="T11" fmla="*/ 0 60000 65536"/>
                    <a:gd name="T12" fmla="*/ 0 60000 65536"/>
                    <a:gd name="T13" fmla="*/ 0 60000 65536"/>
                    <a:gd name="T14" fmla="*/ 0 60000 65536"/>
                    <a:gd name="T15" fmla="*/ 0 w 41"/>
                    <a:gd name="T16" fmla="*/ 0 h 154"/>
                    <a:gd name="T17" fmla="*/ 41 w 41"/>
                    <a:gd name="T18" fmla="*/ 154 h 154"/>
                  </a:gdLst>
                  <a:ahLst/>
                  <a:cxnLst>
                    <a:cxn ang="T10">
                      <a:pos x="T0" y="T1"/>
                    </a:cxn>
                    <a:cxn ang="T11">
                      <a:pos x="T2" y="T3"/>
                    </a:cxn>
                    <a:cxn ang="T12">
                      <a:pos x="T4" y="T5"/>
                    </a:cxn>
                    <a:cxn ang="T13">
                      <a:pos x="T6" y="T7"/>
                    </a:cxn>
                    <a:cxn ang="T14">
                      <a:pos x="T8" y="T9"/>
                    </a:cxn>
                  </a:cxnLst>
                  <a:rect l="T15" t="T16" r="T17" b="T18"/>
                  <a:pathLst>
                    <a:path w="41" h="154">
                      <a:moveTo>
                        <a:pt x="0" y="0"/>
                      </a:moveTo>
                      <a:lnTo>
                        <a:pt x="0" y="87"/>
                      </a:lnTo>
                      <a:lnTo>
                        <a:pt x="40" y="153"/>
                      </a:lnTo>
                      <a:lnTo>
                        <a:pt x="37" y="21"/>
                      </a:lnTo>
                      <a:lnTo>
                        <a:pt x="0" y="0"/>
                      </a:lnTo>
                    </a:path>
                  </a:pathLst>
                </a:custGeom>
                <a:solidFill>
                  <a:srgbClr val="00FFFF"/>
                </a:solidFill>
                <a:ln w="12700" cap="rnd">
                  <a:solidFill>
                    <a:srgbClr val="000000"/>
                  </a:solidFill>
                  <a:round/>
                  <a:headEnd/>
                  <a:tailEnd/>
                </a:ln>
              </p:spPr>
              <p:txBody>
                <a:bodyPr/>
                <a:lstStyle/>
                <a:p>
                  <a:endParaRPr lang="de-CH"/>
                </a:p>
              </p:txBody>
            </p:sp>
          </p:grpSp>
        </p:grpSp>
        <p:grpSp>
          <p:nvGrpSpPr>
            <p:cNvPr id="6156" name="Group 54"/>
            <p:cNvGrpSpPr>
              <a:grpSpLocks/>
            </p:cNvGrpSpPr>
            <p:nvPr/>
          </p:nvGrpSpPr>
          <p:grpSpPr bwMode="auto">
            <a:xfrm>
              <a:off x="1689" y="5169"/>
              <a:ext cx="722" cy="493"/>
              <a:chOff x="1689" y="5169"/>
              <a:chExt cx="722" cy="493"/>
            </a:xfrm>
          </p:grpSpPr>
          <p:grpSp>
            <p:nvGrpSpPr>
              <p:cNvPr id="6291" name="Group 55"/>
              <p:cNvGrpSpPr>
                <a:grpSpLocks/>
              </p:cNvGrpSpPr>
              <p:nvPr/>
            </p:nvGrpSpPr>
            <p:grpSpPr bwMode="auto">
              <a:xfrm>
                <a:off x="1689" y="5169"/>
                <a:ext cx="722" cy="493"/>
                <a:chOff x="1689" y="5169"/>
                <a:chExt cx="722" cy="493"/>
              </a:xfrm>
            </p:grpSpPr>
            <p:sp>
              <p:nvSpPr>
                <p:cNvPr id="6293" name="Freeform 56"/>
                <p:cNvSpPr>
                  <a:spLocks/>
                </p:cNvSpPr>
                <p:nvPr/>
              </p:nvSpPr>
              <p:spPr bwMode="auto">
                <a:xfrm>
                  <a:off x="2269" y="5301"/>
                  <a:ext cx="142" cy="352"/>
                </a:xfrm>
                <a:custGeom>
                  <a:avLst/>
                  <a:gdLst>
                    <a:gd name="T0" fmla="*/ 39 w 142"/>
                    <a:gd name="T1" fmla="*/ 0 h 352"/>
                    <a:gd name="T2" fmla="*/ 39 w 142"/>
                    <a:gd name="T3" fmla="*/ 41 h 352"/>
                    <a:gd name="T4" fmla="*/ 0 w 142"/>
                    <a:gd name="T5" fmla="*/ 35 h 352"/>
                    <a:gd name="T6" fmla="*/ 0 w 142"/>
                    <a:gd name="T7" fmla="*/ 351 h 352"/>
                    <a:gd name="T8" fmla="*/ 141 w 142"/>
                    <a:gd name="T9" fmla="*/ 347 h 352"/>
                    <a:gd name="T10" fmla="*/ 141 w 142"/>
                    <a:gd name="T11" fmla="*/ 41 h 352"/>
                    <a:gd name="T12" fmla="*/ 39 w 142"/>
                    <a:gd name="T13" fmla="*/ 0 h 352"/>
                    <a:gd name="T14" fmla="*/ 0 60000 65536"/>
                    <a:gd name="T15" fmla="*/ 0 60000 65536"/>
                    <a:gd name="T16" fmla="*/ 0 60000 65536"/>
                    <a:gd name="T17" fmla="*/ 0 60000 65536"/>
                    <a:gd name="T18" fmla="*/ 0 60000 65536"/>
                    <a:gd name="T19" fmla="*/ 0 60000 65536"/>
                    <a:gd name="T20" fmla="*/ 0 60000 65536"/>
                    <a:gd name="T21" fmla="*/ 0 w 142"/>
                    <a:gd name="T22" fmla="*/ 0 h 352"/>
                    <a:gd name="T23" fmla="*/ 142 w 142"/>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352">
                      <a:moveTo>
                        <a:pt x="39" y="0"/>
                      </a:moveTo>
                      <a:lnTo>
                        <a:pt x="39" y="41"/>
                      </a:lnTo>
                      <a:lnTo>
                        <a:pt x="0" y="35"/>
                      </a:lnTo>
                      <a:lnTo>
                        <a:pt x="0" y="351"/>
                      </a:lnTo>
                      <a:lnTo>
                        <a:pt x="141" y="347"/>
                      </a:lnTo>
                      <a:lnTo>
                        <a:pt x="141" y="41"/>
                      </a:lnTo>
                      <a:lnTo>
                        <a:pt x="39" y="0"/>
                      </a:lnTo>
                    </a:path>
                  </a:pathLst>
                </a:custGeom>
                <a:solidFill>
                  <a:srgbClr val="00FFFF"/>
                </a:solidFill>
                <a:ln w="12700" cap="rnd">
                  <a:solidFill>
                    <a:srgbClr val="000000"/>
                  </a:solidFill>
                  <a:round/>
                  <a:headEnd/>
                  <a:tailEnd/>
                </a:ln>
              </p:spPr>
              <p:txBody>
                <a:bodyPr/>
                <a:lstStyle/>
                <a:p>
                  <a:endParaRPr lang="de-CH"/>
                </a:p>
              </p:txBody>
            </p:sp>
            <p:sp>
              <p:nvSpPr>
                <p:cNvPr id="6294" name="Freeform 57"/>
                <p:cNvSpPr>
                  <a:spLocks/>
                </p:cNvSpPr>
                <p:nvPr/>
              </p:nvSpPr>
              <p:spPr bwMode="auto">
                <a:xfrm>
                  <a:off x="2245" y="5301"/>
                  <a:ext cx="63" cy="59"/>
                </a:xfrm>
                <a:custGeom>
                  <a:avLst/>
                  <a:gdLst>
                    <a:gd name="T0" fmla="*/ 62 w 63"/>
                    <a:gd name="T1" fmla="*/ 0 h 59"/>
                    <a:gd name="T2" fmla="*/ 0 w 63"/>
                    <a:gd name="T3" fmla="*/ 10 h 59"/>
                    <a:gd name="T4" fmla="*/ 0 w 63"/>
                    <a:gd name="T5" fmla="*/ 58 h 59"/>
                    <a:gd name="T6" fmla="*/ 62 w 63"/>
                    <a:gd name="T7" fmla="*/ 58 h 59"/>
                    <a:gd name="T8" fmla="*/ 62 w 63"/>
                    <a:gd name="T9" fmla="*/ 0 h 59"/>
                    <a:gd name="T10" fmla="*/ 0 60000 65536"/>
                    <a:gd name="T11" fmla="*/ 0 60000 65536"/>
                    <a:gd name="T12" fmla="*/ 0 60000 65536"/>
                    <a:gd name="T13" fmla="*/ 0 60000 65536"/>
                    <a:gd name="T14" fmla="*/ 0 60000 65536"/>
                    <a:gd name="T15" fmla="*/ 0 w 63"/>
                    <a:gd name="T16" fmla="*/ 0 h 59"/>
                    <a:gd name="T17" fmla="*/ 63 w 63"/>
                    <a:gd name="T18" fmla="*/ 59 h 59"/>
                  </a:gdLst>
                  <a:ahLst/>
                  <a:cxnLst>
                    <a:cxn ang="T10">
                      <a:pos x="T0" y="T1"/>
                    </a:cxn>
                    <a:cxn ang="T11">
                      <a:pos x="T2" y="T3"/>
                    </a:cxn>
                    <a:cxn ang="T12">
                      <a:pos x="T4" y="T5"/>
                    </a:cxn>
                    <a:cxn ang="T13">
                      <a:pos x="T6" y="T7"/>
                    </a:cxn>
                    <a:cxn ang="T14">
                      <a:pos x="T8" y="T9"/>
                    </a:cxn>
                  </a:cxnLst>
                  <a:rect l="T15" t="T16" r="T17" b="T18"/>
                  <a:pathLst>
                    <a:path w="63" h="59">
                      <a:moveTo>
                        <a:pt x="62" y="0"/>
                      </a:moveTo>
                      <a:lnTo>
                        <a:pt x="0" y="10"/>
                      </a:lnTo>
                      <a:lnTo>
                        <a:pt x="0" y="58"/>
                      </a:lnTo>
                      <a:lnTo>
                        <a:pt x="62" y="58"/>
                      </a:lnTo>
                      <a:lnTo>
                        <a:pt x="62" y="0"/>
                      </a:lnTo>
                    </a:path>
                  </a:pathLst>
                </a:custGeom>
                <a:solidFill>
                  <a:srgbClr val="008080"/>
                </a:solidFill>
                <a:ln w="12700" cap="rnd">
                  <a:solidFill>
                    <a:srgbClr val="000000"/>
                  </a:solidFill>
                  <a:round/>
                  <a:headEnd/>
                  <a:tailEnd/>
                </a:ln>
              </p:spPr>
              <p:txBody>
                <a:bodyPr/>
                <a:lstStyle/>
                <a:p>
                  <a:endParaRPr lang="de-CH"/>
                </a:p>
              </p:txBody>
            </p:sp>
            <p:sp>
              <p:nvSpPr>
                <p:cNvPr id="6295" name="Freeform 58"/>
                <p:cNvSpPr>
                  <a:spLocks/>
                </p:cNvSpPr>
                <p:nvPr/>
              </p:nvSpPr>
              <p:spPr bwMode="auto">
                <a:xfrm>
                  <a:off x="1689" y="5169"/>
                  <a:ext cx="388" cy="493"/>
                </a:xfrm>
                <a:custGeom>
                  <a:avLst/>
                  <a:gdLst>
                    <a:gd name="T0" fmla="*/ 0 w 388"/>
                    <a:gd name="T1" fmla="*/ 91 h 493"/>
                    <a:gd name="T2" fmla="*/ 387 w 388"/>
                    <a:gd name="T3" fmla="*/ 0 h 493"/>
                    <a:gd name="T4" fmla="*/ 387 w 388"/>
                    <a:gd name="T5" fmla="*/ 492 h 493"/>
                    <a:gd name="T6" fmla="*/ 1 w 388"/>
                    <a:gd name="T7" fmla="*/ 483 h 493"/>
                    <a:gd name="T8" fmla="*/ 0 w 388"/>
                    <a:gd name="T9" fmla="*/ 91 h 493"/>
                    <a:gd name="T10" fmla="*/ 0 60000 65536"/>
                    <a:gd name="T11" fmla="*/ 0 60000 65536"/>
                    <a:gd name="T12" fmla="*/ 0 60000 65536"/>
                    <a:gd name="T13" fmla="*/ 0 60000 65536"/>
                    <a:gd name="T14" fmla="*/ 0 60000 65536"/>
                    <a:gd name="T15" fmla="*/ 0 w 388"/>
                    <a:gd name="T16" fmla="*/ 0 h 493"/>
                    <a:gd name="T17" fmla="*/ 388 w 388"/>
                    <a:gd name="T18" fmla="*/ 493 h 493"/>
                  </a:gdLst>
                  <a:ahLst/>
                  <a:cxnLst>
                    <a:cxn ang="T10">
                      <a:pos x="T0" y="T1"/>
                    </a:cxn>
                    <a:cxn ang="T11">
                      <a:pos x="T2" y="T3"/>
                    </a:cxn>
                    <a:cxn ang="T12">
                      <a:pos x="T4" y="T5"/>
                    </a:cxn>
                    <a:cxn ang="T13">
                      <a:pos x="T6" y="T7"/>
                    </a:cxn>
                    <a:cxn ang="T14">
                      <a:pos x="T8" y="T9"/>
                    </a:cxn>
                  </a:cxnLst>
                  <a:rect l="T15" t="T16" r="T17" b="T18"/>
                  <a:pathLst>
                    <a:path w="388" h="493">
                      <a:moveTo>
                        <a:pt x="0" y="91"/>
                      </a:moveTo>
                      <a:lnTo>
                        <a:pt x="387" y="0"/>
                      </a:lnTo>
                      <a:lnTo>
                        <a:pt x="387" y="492"/>
                      </a:lnTo>
                      <a:lnTo>
                        <a:pt x="1" y="483"/>
                      </a:lnTo>
                      <a:lnTo>
                        <a:pt x="0" y="91"/>
                      </a:lnTo>
                    </a:path>
                  </a:pathLst>
                </a:custGeom>
                <a:solidFill>
                  <a:srgbClr val="008080"/>
                </a:solidFill>
                <a:ln w="12700" cap="rnd">
                  <a:solidFill>
                    <a:srgbClr val="000000"/>
                  </a:solidFill>
                  <a:round/>
                  <a:headEnd/>
                  <a:tailEnd/>
                </a:ln>
              </p:spPr>
              <p:txBody>
                <a:bodyPr/>
                <a:lstStyle/>
                <a:p>
                  <a:endParaRPr lang="de-CH"/>
                </a:p>
              </p:txBody>
            </p:sp>
            <p:sp>
              <p:nvSpPr>
                <p:cNvPr id="6296" name="Freeform 59"/>
                <p:cNvSpPr>
                  <a:spLocks/>
                </p:cNvSpPr>
                <p:nvPr/>
              </p:nvSpPr>
              <p:spPr bwMode="auto">
                <a:xfrm>
                  <a:off x="2076" y="5171"/>
                  <a:ext cx="198" cy="491"/>
                </a:xfrm>
                <a:custGeom>
                  <a:avLst/>
                  <a:gdLst>
                    <a:gd name="T0" fmla="*/ 0 w 198"/>
                    <a:gd name="T1" fmla="*/ 0 h 491"/>
                    <a:gd name="T2" fmla="*/ 31 w 198"/>
                    <a:gd name="T3" fmla="*/ 7 h 491"/>
                    <a:gd name="T4" fmla="*/ 76 w 198"/>
                    <a:gd name="T5" fmla="*/ 4 h 491"/>
                    <a:gd name="T6" fmla="*/ 121 w 198"/>
                    <a:gd name="T7" fmla="*/ 11 h 491"/>
                    <a:gd name="T8" fmla="*/ 121 w 198"/>
                    <a:gd name="T9" fmla="*/ 28 h 491"/>
                    <a:gd name="T10" fmla="*/ 197 w 198"/>
                    <a:gd name="T11" fmla="*/ 50 h 491"/>
                    <a:gd name="T12" fmla="*/ 197 w 198"/>
                    <a:gd name="T13" fmla="*/ 472 h 491"/>
                    <a:gd name="T14" fmla="*/ 0 w 198"/>
                    <a:gd name="T15" fmla="*/ 490 h 491"/>
                    <a:gd name="T16" fmla="*/ 0 w 198"/>
                    <a:gd name="T17" fmla="*/ 0 h 4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8"/>
                    <a:gd name="T28" fmla="*/ 0 h 491"/>
                    <a:gd name="T29" fmla="*/ 198 w 198"/>
                    <a:gd name="T30" fmla="*/ 491 h 4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8" h="491">
                      <a:moveTo>
                        <a:pt x="0" y="0"/>
                      </a:moveTo>
                      <a:lnTo>
                        <a:pt x="31" y="7"/>
                      </a:lnTo>
                      <a:lnTo>
                        <a:pt x="76" y="4"/>
                      </a:lnTo>
                      <a:lnTo>
                        <a:pt x="121" y="11"/>
                      </a:lnTo>
                      <a:lnTo>
                        <a:pt x="121" y="28"/>
                      </a:lnTo>
                      <a:lnTo>
                        <a:pt x="197" y="50"/>
                      </a:lnTo>
                      <a:lnTo>
                        <a:pt x="197" y="472"/>
                      </a:lnTo>
                      <a:lnTo>
                        <a:pt x="0" y="490"/>
                      </a:lnTo>
                      <a:lnTo>
                        <a:pt x="0" y="0"/>
                      </a:lnTo>
                    </a:path>
                  </a:pathLst>
                </a:custGeom>
                <a:solidFill>
                  <a:srgbClr val="00FFFF"/>
                </a:solidFill>
                <a:ln w="12700" cap="rnd">
                  <a:solidFill>
                    <a:srgbClr val="000000"/>
                  </a:solidFill>
                  <a:round/>
                  <a:headEnd/>
                  <a:tailEnd/>
                </a:ln>
              </p:spPr>
              <p:txBody>
                <a:bodyPr/>
                <a:lstStyle/>
                <a:p>
                  <a:endParaRPr lang="de-CH"/>
                </a:p>
              </p:txBody>
            </p:sp>
          </p:grpSp>
          <p:sp>
            <p:nvSpPr>
              <p:cNvPr id="6292" name="Freeform 60"/>
              <p:cNvSpPr>
                <a:spLocks/>
              </p:cNvSpPr>
              <p:nvPr/>
            </p:nvSpPr>
            <p:spPr bwMode="auto">
              <a:xfrm>
                <a:off x="2325" y="5319"/>
                <a:ext cx="75" cy="52"/>
              </a:xfrm>
              <a:custGeom>
                <a:avLst/>
                <a:gdLst>
                  <a:gd name="T0" fmla="*/ 0 w 75"/>
                  <a:gd name="T1" fmla="*/ 0 h 52"/>
                  <a:gd name="T2" fmla="*/ 0 w 75"/>
                  <a:gd name="T3" fmla="*/ 27 h 52"/>
                  <a:gd name="T4" fmla="*/ 74 w 75"/>
                  <a:gd name="T5" fmla="*/ 51 h 52"/>
                  <a:gd name="T6" fmla="*/ 74 w 75"/>
                  <a:gd name="T7" fmla="*/ 29 h 52"/>
                  <a:gd name="T8" fmla="*/ 0 w 75"/>
                  <a:gd name="T9" fmla="*/ 0 h 52"/>
                  <a:gd name="T10" fmla="*/ 0 60000 65536"/>
                  <a:gd name="T11" fmla="*/ 0 60000 65536"/>
                  <a:gd name="T12" fmla="*/ 0 60000 65536"/>
                  <a:gd name="T13" fmla="*/ 0 60000 65536"/>
                  <a:gd name="T14" fmla="*/ 0 60000 65536"/>
                  <a:gd name="T15" fmla="*/ 0 w 75"/>
                  <a:gd name="T16" fmla="*/ 0 h 52"/>
                  <a:gd name="T17" fmla="*/ 75 w 75"/>
                  <a:gd name="T18" fmla="*/ 52 h 52"/>
                </a:gdLst>
                <a:ahLst/>
                <a:cxnLst>
                  <a:cxn ang="T10">
                    <a:pos x="T0" y="T1"/>
                  </a:cxn>
                  <a:cxn ang="T11">
                    <a:pos x="T2" y="T3"/>
                  </a:cxn>
                  <a:cxn ang="T12">
                    <a:pos x="T4" y="T5"/>
                  </a:cxn>
                  <a:cxn ang="T13">
                    <a:pos x="T6" y="T7"/>
                  </a:cxn>
                  <a:cxn ang="T14">
                    <a:pos x="T8" y="T9"/>
                  </a:cxn>
                </a:cxnLst>
                <a:rect l="T15" t="T16" r="T17" b="T18"/>
                <a:pathLst>
                  <a:path w="75" h="52">
                    <a:moveTo>
                      <a:pt x="0" y="0"/>
                    </a:moveTo>
                    <a:lnTo>
                      <a:pt x="0" y="27"/>
                    </a:lnTo>
                    <a:lnTo>
                      <a:pt x="74" y="51"/>
                    </a:lnTo>
                    <a:lnTo>
                      <a:pt x="74" y="29"/>
                    </a:lnTo>
                    <a:lnTo>
                      <a:pt x="0" y="0"/>
                    </a:lnTo>
                  </a:path>
                </a:pathLst>
              </a:custGeom>
              <a:solidFill>
                <a:srgbClr val="FFFF00"/>
              </a:solidFill>
              <a:ln w="12700" cap="rnd">
                <a:solidFill>
                  <a:srgbClr val="000000"/>
                </a:solidFill>
                <a:round/>
                <a:headEnd/>
                <a:tailEnd/>
              </a:ln>
            </p:spPr>
            <p:txBody>
              <a:bodyPr/>
              <a:lstStyle/>
              <a:p>
                <a:endParaRPr lang="de-CH"/>
              </a:p>
            </p:txBody>
          </p:sp>
        </p:grpSp>
        <p:grpSp>
          <p:nvGrpSpPr>
            <p:cNvPr id="6157" name="Group 61"/>
            <p:cNvGrpSpPr>
              <a:grpSpLocks/>
            </p:cNvGrpSpPr>
            <p:nvPr/>
          </p:nvGrpSpPr>
          <p:grpSpPr bwMode="auto">
            <a:xfrm>
              <a:off x="1657" y="5330"/>
              <a:ext cx="91" cy="324"/>
              <a:chOff x="1657" y="5330"/>
              <a:chExt cx="91" cy="324"/>
            </a:xfrm>
          </p:grpSpPr>
          <p:grpSp>
            <p:nvGrpSpPr>
              <p:cNvPr id="6281" name="Group 62"/>
              <p:cNvGrpSpPr>
                <a:grpSpLocks/>
              </p:cNvGrpSpPr>
              <p:nvPr/>
            </p:nvGrpSpPr>
            <p:grpSpPr bwMode="auto">
              <a:xfrm>
                <a:off x="1657" y="5330"/>
                <a:ext cx="91" cy="324"/>
                <a:chOff x="1657" y="5330"/>
                <a:chExt cx="91" cy="324"/>
              </a:xfrm>
            </p:grpSpPr>
            <p:sp>
              <p:nvSpPr>
                <p:cNvPr id="6289" name="Freeform 63"/>
                <p:cNvSpPr>
                  <a:spLocks/>
                </p:cNvSpPr>
                <p:nvPr/>
              </p:nvSpPr>
              <p:spPr bwMode="auto">
                <a:xfrm>
                  <a:off x="1657" y="5330"/>
                  <a:ext cx="51" cy="324"/>
                </a:xfrm>
                <a:custGeom>
                  <a:avLst/>
                  <a:gdLst>
                    <a:gd name="T0" fmla="*/ 0 w 51"/>
                    <a:gd name="T1" fmla="*/ 10 h 324"/>
                    <a:gd name="T2" fmla="*/ 50 w 51"/>
                    <a:gd name="T3" fmla="*/ 0 h 324"/>
                    <a:gd name="T4" fmla="*/ 50 w 51"/>
                    <a:gd name="T5" fmla="*/ 323 h 324"/>
                    <a:gd name="T6" fmla="*/ 0 w 51"/>
                    <a:gd name="T7" fmla="*/ 323 h 324"/>
                    <a:gd name="T8" fmla="*/ 0 w 51"/>
                    <a:gd name="T9" fmla="*/ 10 h 324"/>
                    <a:gd name="T10" fmla="*/ 0 60000 65536"/>
                    <a:gd name="T11" fmla="*/ 0 60000 65536"/>
                    <a:gd name="T12" fmla="*/ 0 60000 65536"/>
                    <a:gd name="T13" fmla="*/ 0 60000 65536"/>
                    <a:gd name="T14" fmla="*/ 0 60000 65536"/>
                    <a:gd name="T15" fmla="*/ 0 w 51"/>
                    <a:gd name="T16" fmla="*/ 0 h 324"/>
                    <a:gd name="T17" fmla="*/ 51 w 51"/>
                    <a:gd name="T18" fmla="*/ 324 h 324"/>
                  </a:gdLst>
                  <a:ahLst/>
                  <a:cxnLst>
                    <a:cxn ang="T10">
                      <a:pos x="T0" y="T1"/>
                    </a:cxn>
                    <a:cxn ang="T11">
                      <a:pos x="T2" y="T3"/>
                    </a:cxn>
                    <a:cxn ang="T12">
                      <a:pos x="T4" y="T5"/>
                    </a:cxn>
                    <a:cxn ang="T13">
                      <a:pos x="T6" y="T7"/>
                    </a:cxn>
                    <a:cxn ang="T14">
                      <a:pos x="T8" y="T9"/>
                    </a:cxn>
                  </a:cxnLst>
                  <a:rect l="T15" t="T16" r="T17" b="T18"/>
                  <a:pathLst>
                    <a:path w="51" h="324">
                      <a:moveTo>
                        <a:pt x="0" y="10"/>
                      </a:moveTo>
                      <a:lnTo>
                        <a:pt x="50" y="0"/>
                      </a:lnTo>
                      <a:lnTo>
                        <a:pt x="50" y="323"/>
                      </a:lnTo>
                      <a:lnTo>
                        <a:pt x="0" y="323"/>
                      </a:lnTo>
                      <a:lnTo>
                        <a:pt x="0" y="10"/>
                      </a:lnTo>
                    </a:path>
                  </a:pathLst>
                </a:custGeom>
                <a:solidFill>
                  <a:srgbClr val="008080"/>
                </a:solidFill>
                <a:ln w="12700" cap="rnd">
                  <a:solidFill>
                    <a:srgbClr val="000000"/>
                  </a:solidFill>
                  <a:round/>
                  <a:headEnd/>
                  <a:tailEnd/>
                </a:ln>
              </p:spPr>
              <p:txBody>
                <a:bodyPr/>
                <a:lstStyle/>
                <a:p>
                  <a:endParaRPr lang="de-CH"/>
                </a:p>
              </p:txBody>
            </p:sp>
            <p:sp>
              <p:nvSpPr>
                <p:cNvPr id="6290" name="Freeform 64"/>
                <p:cNvSpPr>
                  <a:spLocks/>
                </p:cNvSpPr>
                <p:nvPr/>
              </p:nvSpPr>
              <p:spPr bwMode="auto">
                <a:xfrm>
                  <a:off x="1707" y="5330"/>
                  <a:ext cx="41" cy="324"/>
                </a:xfrm>
                <a:custGeom>
                  <a:avLst/>
                  <a:gdLst>
                    <a:gd name="T0" fmla="*/ 0 w 41"/>
                    <a:gd name="T1" fmla="*/ 0 h 324"/>
                    <a:gd name="T2" fmla="*/ 40 w 41"/>
                    <a:gd name="T3" fmla="*/ 0 h 324"/>
                    <a:gd name="T4" fmla="*/ 40 w 41"/>
                    <a:gd name="T5" fmla="*/ 323 h 324"/>
                    <a:gd name="T6" fmla="*/ 0 w 41"/>
                    <a:gd name="T7" fmla="*/ 323 h 324"/>
                    <a:gd name="T8" fmla="*/ 0 w 41"/>
                    <a:gd name="T9" fmla="*/ 0 h 324"/>
                    <a:gd name="T10" fmla="*/ 0 60000 65536"/>
                    <a:gd name="T11" fmla="*/ 0 60000 65536"/>
                    <a:gd name="T12" fmla="*/ 0 60000 65536"/>
                    <a:gd name="T13" fmla="*/ 0 60000 65536"/>
                    <a:gd name="T14" fmla="*/ 0 60000 65536"/>
                    <a:gd name="T15" fmla="*/ 0 w 41"/>
                    <a:gd name="T16" fmla="*/ 0 h 324"/>
                    <a:gd name="T17" fmla="*/ 41 w 41"/>
                    <a:gd name="T18" fmla="*/ 324 h 324"/>
                  </a:gdLst>
                  <a:ahLst/>
                  <a:cxnLst>
                    <a:cxn ang="T10">
                      <a:pos x="T0" y="T1"/>
                    </a:cxn>
                    <a:cxn ang="T11">
                      <a:pos x="T2" y="T3"/>
                    </a:cxn>
                    <a:cxn ang="T12">
                      <a:pos x="T4" y="T5"/>
                    </a:cxn>
                    <a:cxn ang="T13">
                      <a:pos x="T6" y="T7"/>
                    </a:cxn>
                    <a:cxn ang="T14">
                      <a:pos x="T8" y="T9"/>
                    </a:cxn>
                  </a:cxnLst>
                  <a:rect l="T15" t="T16" r="T17" b="T18"/>
                  <a:pathLst>
                    <a:path w="41" h="324">
                      <a:moveTo>
                        <a:pt x="0" y="0"/>
                      </a:moveTo>
                      <a:lnTo>
                        <a:pt x="40" y="0"/>
                      </a:lnTo>
                      <a:lnTo>
                        <a:pt x="40" y="323"/>
                      </a:lnTo>
                      <a:lnTo>
                        <a:pt x="0" y="323"/>
                      </a:lnTo>
                      <a:lnTo>
                        <a:pt x="0" y="0"/>
                      </a:lnTo>
                    </a:path>
                  </a:pathLst>
                </a:custGeom>
                <a:solidFill>
                  <a:srgbClr val="00DFBF"/>
                </a:solidFill>
                <a:ln w="12700" cap="rnd">
                  <a:solidFill>
                    <a:srgbClr val="000000"/>
                  </a:solidFill>
                  <a:round/>
                  <a:headEnd/>
                  <a:tailEnd/>
                </a:ln>
              </p:spPr>
              <p:txBody>
                <a:bodyPr/>
                <a:lstStyle/>
                <a:p>
                  <a:endParaRPr lang="de-CH"/>
                </a:p>
              </p:txBody>
            </p:sp>
          </p:grpSp>
          <p:grpSp>
            <p:nvGrpSpPr>
              <p:cNvPr id="6282" name="Group 65"/>
              <p:cNvGrpSpPr>
                <a:grpSpLocks/>
              </p:cNvGrpSpPr>
              <p:nvPr/>
            </p:nvGrpSpPr>
            <p:grpSpPr bwMode="auto">
              <a:xfrm>
                <a:off x="1724" y="5343"/>
                <a:ext cx="4" cy="138"/>
                <a:chOff x="1724" y="5343"/>
                <a:chExt cx="4" cy="138"/>
              </a:xfrm>
            </p:grpSpPr>
            <p:grpSp>
              <p:nvGrpSpPr>
                <p:cNvPr id="6283" name="Group 66"/>
                <p:cNvGrpSpPr>
                  <a:grpSpLocks/>
                </p:cNvGrpSpPr>
                <p:nvPr/>
              </p:nvGrpSpPr>
              <p:grpSpPr bwMode="auto">
                <a:xfrm>
                  <a:off x="1724" y="5343"/>
                  <a:ext cx="4" cy="63"/>
                  <a:chOff x="1724" y="5343"/>
                  <a:chExt cx="4" cy="63"/>
                </a:xfrm>
              </p:grpSpPr>
              <p:sp>
                <p:nvSpPr>
                  <p:cNvPr id="6287" name="Freeform 67"/>
                  <p:cNvSpPr>
                    <a:spLocks/>
                  </p:cNvSpPr>
                  <p:nvPr/>
                </p:nvSpPr>
                <p:spPr bwMode="auto">
                  <a:xfrm>
                    <a:off x="1724" y="5343"/>
                    <a:ext cx="4" cy="26"/>
                  </a:xfrm>
                  <a:custGeom>
                    <a:avLst/>
                    <a:gdLst>
                      <a:gd name="T0" fmla="*/ 0 w 4"/>
                      <a:gd name="T1" fmla="*/ 0 h 26"/>
                      <a:gd name="T2" fmla="*/ 3 w 4"/>
                      <a:gd name="T3" fmla="*/ 0 h 26"/>
                      <a:gd name="T4" fmla="*/ 3 w 4"/>
                      <a:gd name="T5" fmla="*/ 25 h 26"/>
                      <a:gd name="T6" fmla="*/ 0 w 4"/>
                      <a:gd name="T7" fmla="*/ 25 h 26"/>
                      <a:gd name="T8" fmla="*/ 0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0" y="0"/>
                        </a:moveTo>
                        <a:lnTo>
                          <a:pt x="3" y="0"/>
                        </a:lnTo>
                        <a:lnTo>
                          <a:pt x="3" y="25"/>
                        </a:lnTo>
                        <a:lnTo>
                          <a:pt x="0" y="25"/>
                        </a:lnTo>
                        <a:lnTo>
                          <a:pt x="0" y="0"/>
                        </a:lnTo>
                      </a:path>
                    </a:pathLst>
                  </a:custGeom>
                  <a:solidFill>
                    <a:srgbClr val="000000"/>
                  </a:solidFill>
                  <a:ln w="12700" cap="rnd">
                    <a:solidFill>
                      <a:srgbClr val="000000"/>
                    </a:solidFill>
                    <a:round/>
                    <a:headEnd/>
                    <a:tailEnd/>
                  </a:ln>
                </p:spPr>
                <p:txBody>
                  <a:bodyPr/>
                  <a:lstStyle/>
                  <a:p>
                    <a:endParaRPr lang="de-CH"/>
                  </a:p>
                </p:txBody>
              </p:sp>
              <p:sp>
                <p:nvSpPr>
                  <p:cNvPr id="6288" name="Freeform 68"/>
                  <p:cNvSpPr>
                    <a:spLocks/>
                  </p:cNvSpPr>
                  <p:nvPr/>
                </p:nvSpPr>
                <p:spPr bwMode="auto">
                  <a:xfrm>
                    <a:off x="1724" y="5381"/>
                    <a:ext cx="4" cy="25"/>
                  </a:xfrm>
                  <a:custGeom>
                    <a:avLst/>
                    <a:gdLst>
                      <a:gd name="T0" fmla="*/ 0 w 4"/>
                      <a:gd name="T1" fmla="*/ 0 h 25"/>
                      <a:gd name="T2" fmla="*/ 3 w 4"/>
                      <a:gd name="T3" fmla="*/ 0 h 25"/>
                      <a:gd name="T4" fmla="*/ 3 w 4"/>
                      <a:gd name="T5" fmla="*/ 24 h 25"/>
                      <a:gd name="T6" fmla="*/ 0 w 4"/>
                      <a:gd name="T7" fmla="*/ 24 h 25"/>
                      <a:gd name="T8" fmla="*/ 0 w 4"/>
                      <a:gd name="T9" fmla="*/ 0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0" y="0"/>
                        </a:moveTo>
                        <a:lnTo>
                          <a:pt x="3" y="0"/>
                        </a:lnTo>
                        <a:lnTo>
                          <a:pt x="3" y="24"/>
                        </a:lnTo>
                        <a:lnTo>
                          <a:pt x="0" y="24"/>
                        </a:lnTo>
                        <a:lnTo>
                          <a:pt x="0" y="0"/>
                        </a:lnTo>
                      </a:path>
                    </a:pathLst>
                  </a:custGeom>
                  <a:solidFill>
                    <a:srgbClr val="000000"/>
                  </a:solidFill>
                  <a:ln w="12700" cap="rnd">
                    <a:solidFill>
                      <a:srgbClr val="000000"/>
                    </a:solidFill>
                    <a:round/>
                    <a:headEnd/>
                    <a:tailEnd/>
                  </a:ln>
                </p:spPr>
                <p:txBody>
                  <a:bodyPr/>
                  <a:lstStyle/>
                  <a:p>
                    <a:endParaRPr lang="de-CH"/>
                  </a:p>
                </p:txBody>
              </p:sp>
            </p:grpSp>
            <p:grpSp>
              <p:nvGrpSpPr>
                <p:cNvPr id="6284" name="Group 69"/>
                <p:cNvGrpSpPr>
                  <a:grpSpLocks/>
                </p:cNvGrpSpPr>
                <p:nvPr/>
              </p:nvGrpSpPr>
              <p:grpSpPr bwMode="auto">
                <a:xfrm>
                  <a:off x="1724" y="5420"/>
                  <a:ext cx="4" cy="61"/>
                  <a:chOff x="1724" y="5420"/>
                  <a:chExt cx="4" cy="61"/>
                </a:xfrm>
              </p:grpSpPr>
              <p:sp>
                <p:nvSpPr>
                  <p:cNvPr id="6285" name="Freeform 70"/>
                  <p:cNvSpPr>
                    <a:spLocks/>
                  </p:cNvSpPr>
                  <p:nvPr/>
                </p:nvSpPr>
                <p:spPr bwMode="auto">
                  <a:xfrm>
                    <a:off x="1724" y="5420"/>
                    <a:ext cx="4" cy="25"/>
                  </a:xfrm>
                  <a:custGeom>
                    <a:avLst/>
                    <a:gdLst>
                      <a:gd name="T0" fmla="*/ 0 w 4"/>
                      <a:gd name="T1" fmla="*/ 0 h 25"/>
                      <a:gd name="T2" fmla="*/ 3 w 4"/>
                      <a:gd name="T3" fmla="*/ 0 h 25"/>
                      <a:gd name="T4" fmla="*/ 3 w 4"/>
                      <a:gd name="T5" fmla="*/ 24 h 25"/>
                      <a:gd name="T6" fmla="*/ 0 w 4"/>
                      <a:gd name="T7" fmla="*/ 24 h 25"/>
                      <a:gd name="T8" fmla="*/ 0 w 4"/>
                      <a:gd name="T9" fmla="*/ 0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0" y="0"/>
                        </a:moveTo>
                        <a:lnTo>
                          <a:pt x="3" y="0"/>
                        </a:lnTo>
                        <a:lnTo>
                          <a:pt x="3" y="24"/>
                        </a:lnTo>
                        <a:lnTo>
                          <a:pt x="0" y="24"/>
                        </a:lnTo>
                        <a:lnTo>
                          <a:pt x="0" y="0"/>
                        </a:lnTo>
                      </a:path>
                    </a:pathLst>
                  </a:custGeom>
                  <a:solidFill>
                    <a:srgbClr val="000000"/>
                  </a:solidFill>
                  <a:ln w="12700" cap="rnd">
                    <a:solidFill>
                      <a:srgbClr val="000000"/>
                    </a:solidFill>
                    <a:round/>
                    <a:headEnd/>
                    <a:tailEnd/>
                  </a:ln>
                </p:spPr>
                <p:txBody>
                  <a:bodyPr/>
                  <a:lstStyle/>
                  <a:p>
                    <a:endParaRPr lang="de-CH"/>
                  </a:p>
                </p:txBody>
              </p:sp>
              <p:sp>
                <p:nvSpPr>
                  <p:cNvPr id="6286" name="Freeform 71"/>
                  <p:cNvSpPr>
                    <a:spLocks/>
                  </p:cNvSpPr>
                  <p:nvPr/>
                </p:nvSpPr>
                <p:spPr bwMode="auto">
                  <a:xfrm>
                    <a:off x="1724" y="5456"/>
                    <a:ext cx="4" cy="25"/>
                  </a:xfrm>
                  <a:custGeom>
                    <a:avLst/>
                    <a:gdLst>
                      <a:gd name="T0" fmla="*/ 0 w 4"/>
                      <a:gd name="T1" fmla="*/ 0 h 25"/>
                      <a:gd name="T2" fmla="*/ 3 w 4"/>
                      <a:gd name="T3" fmla="*/ 0 h 25"/>
                      <a:gd name="T4" fmla="*/ 3 w 4"/>
                      <a:gd name="T5" fmla="*/ 24 h 25"/>
                      <a:gd name="T6" fmla="*/ 0 w 4"/>
                      <a:gd name="T7" fmla="*/ 24 h 25"/>
                      <a:gd name="T8" fmla="*/ 0 w 4"/>
                      <a:gd name="T9" fmla="*/ 0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0" y="0"/>
                        </a:moveTo>
                        <a:lnTo>
                          <a:pt x="3" y="0"/>
                        </a:lnTo>
                        <a:lnTo>
                          <a:pt x="3" y="24"/>
                        </a:lnTo>
                        <a:lnTo>
                          <a:pt x="0" y="24"/>
                        </a:lnTo>
                        <a:lnTo>
                          <a:pt x="0" y="0"/>
                        </a:lnTo>
                      </a:path>
                    </a:pathLst>
                  </a:custGeom>
                  <a:solidFill>
                    <a:srgbClr val="000000"/>
                  </a:solidFill>
                  <a:ln w="12700" cap="rnd">
                    <a:solidFill>
                      <a:srgbClr val="000000"/>
                    </a:solidFill>
                    <a:round/>
                    <a:headEnd/>
                    <a:tailEnd/>
                  </a:ln>
                </p:spPr>
                <p:txBody>
                  <a:bodyPr/>
                  <a:lstStyle/>
                  <a:p>
                    <a:endParaRPr lang="de-CH"/>
                  </a:p>
                </p:txBody>
              </p:sp>
            </p:grpSp>
          </p:grpSp>
        </p:grpSp>
        <p:grpSp>
          <p:nvGrpSpPr>
            <p:cNvPr id="6158" name="Group 72"/>
            <p:cNvGrpSpPr>
              <a:grpSpLocks/>
            </p:cNvGrpSpPr>
            <p:nvPr/>
          </p:nvGrpSpPr>
          <p:grpSpPr bwMode="auto">
            <a:xfrm>
              <a:off x="1766" y="5156"/>
              <a:ext cx="257" cy="87"/>
              <a:chOff x="1766" y="5156"/>
              <a:chExt cx="257" cy="87"/>
            </a:xfrm>
          </p:grpSpPr>
          <p:sp>
            <p:nvSpPr>
              <p:cNvPr id="6277" name="Freeform 73"/>
              <p:cNvSpPr>
                <a:spLocks/>
              </p:cNvSpPr>
              <p:nvPr/>
            </p:nvSpPr>
            <p:spPr bwMode="auto">
              <a:xfrm>
                <a:off x="1766" y="5211"/>
                <a:ext cx="22" cy="32"/>
              </a:xfrm>
              <a:custGeom>
                <a:avLst/>
                <a:gdLst>
                  <a:gd name="T0" fmla="*/ 0 w 22"/>
                  <a:gd name="T1" fmla="*/ 0 h 32"/>
                  <a:gd name="T2" fmla="*/ 0 w 22"/>
                  <a:gd name="T3" fmla="*/ 31 h 32"/>
                  <a:gd name="T4" fmla="*/ 20 w 22"/>
                  <a:gd name="T5" fmla="*/ 26 h 32"/>
                  <a:gd name="T6" fmla="*/ 21 w 22"/>
                  <a:gd name="T7" fmla="*/ 0 h 32"/>
                  <a:gd name="T8" fmla="*/ 0 w 22"/>
                  <a:gd name="T9" fmla="*/ 0 h 32"/>
                  <a:gd name="T10" fmla="*/ 0 60000 65536"/>
                  <a:gd name="T11" fmla="*/ 0 60000 65536"/>
                  <a:gd name="T12" fmla="*/ 0 60000 65536"/>
                  <a:gd name="T13" fmla="*/ 0 60000 65536"/>
                  <a:gd name="T14" fmla="*/ 0 60000 65536"/>
                  <a:gd name="T15" fmla="*/ 0 w 22"/>
                  <a:gd name="T16" fmla="*/ 0 h 32"/>
                  <a:gd name="T17" fmla="*/ 22 w 22"/>
                  <a:gd name="T18" fmla="*/ 32 h 32"/>
                </a:gdLst>
                <a:ahLst/>
                <a:cxnLst>
                  <a:cxn ang="T10">
                    <a:pos x="T0" y="T1"/>
                  </a:cxn>
                  <a:cxn ang="T11">
                    <a:pos x="T2" y="T3"/>
                  </a:cxn>
                  <a:cxn ang="T12">
                    <a:pos x="T4" y="T5"/>
                  </a:cxn>
                  <a:cxn ang="T13">
                    <a:pos x="T6" y="T7"/>
                  </a:cxn>
                  <a:cxn ang="T14">
                    <a:pos x="T8" y="T9"/>
                  </a:cxn>
                </a:cxnLst>
                <a:rect l="T15" t="T16" r="T17" b="T18"/>
                <a:pathLst>
                  <a:path w="22" h="32">
                    <a:moveTo>
                      <a:pt x="0" y="0"/>
                    </a:moveTo>
                    <a:lnTo>
                      <a:pt x="0" y="31"/>
                    </a:lnTo>
                    <a:lnTo>
                      <a:pt x="20" y="26"/>
                    </a:lnTo>
                    <a:lnTo>
                      <a:pt x="21" y="0"/>
                    </a:lnTo>
                    <a:lnTo>
                      <a:pt x="0" y="0"/>
                    </a:lnTo>
                  </a:path>
                </a:pathLst>
              </a:custGeom>
              <a:solidFill>
                <a:srgbClr val="008080"/>
              </a:solidFill>
              <a:ln w="12700" cap="rnd">
                <a:solidFill>
                  <a:srgbClr val="000000"/>
                </a:solidFill>
                <a:round/>
                <a:headEnd/>
                <a:tailEnd/>
              </a:ln>
            </p:spPr>
            <p:txBody>
              <a:bodyPr/>
              <a:lstStyle/>
              <a:p>
                <a:endParaRPr lang="de-CH"/>
              </a:p>
            </p:txBody>
          </p:sp>
          <p:sp>
            <p:nvSpPr>
              <p:cNvPr id="6278" name="Freeform 74"/>
              <p:cNvSpPr>
                <a:spLocks/>
              </p:cNvSpPr>
              <p:nvPr/>
            </p:nvSpPr>
            <p:spPr bwMode="auto">
              <a:xfrm>
                <a:off x="1914" y="5175"/>
                <a:ext cx="23" cy="35"/>
              </a:xfrm>
              <a:custGeom>
                <a:avLst/>
                <a:gdLst>
                  <a:gd name="T0" fmla="*/ 0 w 23"/>
                  <a:gd name="T1" fmla="*/ 0 h 35"/>
                  <a:gd name="T2" fmla="*/ 0 w 23"/>
                  <a:gd name="T3" fmla="*/ 34 h 35"/>
                  <a:gd name="T4" fmla="*/ 21 w 23"/>
                  <a:gd name="T5" fmla="*/ 28 h 35"/>
                  <a:gd name="T6" fmla="*/ 22 w 23"/>
                  <a:gd name="T7" fmla="*/ 0 h 35"/>
                  <a:gd name="T8" fmla="*/ 0 w 23"/>
                  <a:gd name="T9" fmla="*/ 0 h 35"/>
                  <a:gd name="T10" fmla="*/ 0 60000 65536"/>
                  <a:gd name="T11" fmla="*/ 0 60000 65536"/>
                  <a:gd name="T12" fmla="*/ 0 60000 65536"/>
                  <a:gd name="T13" fmla="*/ 0 60000 65536"/>
                  <a:gd name="T14" fmla="*/ 0 60000 65536"/>
                  <a:gd name="T15" fmla="*/ 0 w 23"/>
                  <a:gd name="T16" fmla="*/ 0 h 35"/>
                  <a:gd name="T17" fmla="*/ 23 w 23"/>
                  <a:gd name="T18" fmla="*/ 35 h 35"/>
                </a:gdLst>
                <a:ahLst/>
                <a:cxnLst>
                  <a:cxn ang="T10">
                    <a:pos x="T0" y="T1"/>
                  </a:cxn>
                  <a:cxn ang="T11">
                    <a:pos x="T2" y="T3"/>
                  </a:cxn>
                  <a:cxn ang="T12">
                    <a:pos x="T4" y="T5"/>
                  </a:cxn>
                  <a:cxn ang="T13">
                    <a:pos x="T6" y="T7"/>
                  </a:cxn>
                  <a:cxn ang="T14">
                    <a:pos x="T8" y="T9"/>
                  </a:cxn>
                </a:cxnLst>
                <a:rect l="T15" t="T16" r="T17" b="T18"/>
                <a:pathLst>
                  <a:path w="23" h="35">
                    <a:moveTo>
                      <a:pt x="0" y="0"/>
                    </a:moveTo>
                    <a:lnTo>
                      <a:pt x="0" y="34"/>
                    </a:lnTo>
                    <a:lnTo>
                      <a:pt x="21" y="28"/>
                    </a:lnTo>
                    <a:lnTo>
                      <a:pt x="22" y="0"/>
                    </a:lnTo>
                    <a:lnTo>
                      <a:pt x="0" y="0"/>
                    </a:lnTo>
                  </a:path>
                </a:pathLst>
              </a:custGeom>
              <a:solidFill>
                <a:srgbClr val="008080"/>
              </a:solidFill>
              <a:ln w="12700" cap="rnd">
                <a:solidFill>
                  <a:srgbClr val="000000"/>
                </a:solidFill>
                <a:round/>
                <a:headEnd/>
                <a:tailEnd/>
              </a:ln>
            </p:spPr>
            <p:txBody>
              <a:bodyPr/>
              <a:lstStyle/>
              <a:p>
                <a:endParaRPr lang="de-CH"/>
              </a:p>
            </p:txBody>
          </p:sp>
          <p:sp>
            <p:nvSpPr>
              <p:cNvPr id="6279" name="Freeform 75"/>
              <p:cNvSpPr>
                <a:spLocks/>
              </p:cNvSpPr>
              <p:nvPr/>
            </p:nvSpPr>
            <p:spPr bwMode="auto">
              <a:xfrm>
                <a:off x="1841" y="5195"/>
                <a:ext cx="23" cy="32"/>
              </a:xfrm>
              <a:custGeom>
                <a:avLst/>
                <a:gdLst>
                  <a:gd name="T0" fmla="*/ 0 w 23"/>
                  <a:gd name="T1" fmla="*/ 0 h 32"/>
                  <a:gd name="T2" fmla="*/ 0 w 23"/>
                  <a:gd name="T3" fmla="*/ 31 h 32"/>
                  <a:gd name="T4" fmla="*/ 21 w 23"/>
                  <a:gd name="T5" fmla="*/ 26 h 32"/>
                  <a:gd name="T6" fmla="*/ 22 w 23"/>
                  <a:gd name="T7" fmla="*/ 0 h 32"/>
                  <a:gd name="T8" fmla="*/ 0 w 23"/>
                  <a:gd name="T9" fmla="*/ 0 h 32"/>
                  <a:gd name="T10" fmla="*/ 0 60000 65536"/>
                  <a:gd name="T11" fmla="*/ 0 60000 65536"/>
                  <a:gd name="T12" fmla="*/ 0 60000 65536"/>
                  <a:gd name="T13" fmla="*/ 0 60000 65536"/>
                  <a:gd name="T14" fmla="*/ 0 60000 65536"/>
                  <a:gd name="T15" fmla="*/ 0 w 23"/>
                  <a:gd name="T16" fmla="*/ 0 h 32"/>
                  <a:gd name="T17" fmla="*/ 23 w 23"/>
                  <a:gd name="T18" fmla="*/ 32 h 32"/>
                </a:gdLst>
                <a:ahLst/>
                <a:cxnLst>
                  <a:cxn ang="T10">
                    <a:pos x="T0" y="T1"/>
                  </a:cxn>
                  <a:cxn ang="T11">
                    <a:pos x="T2" y="T3"/>
                  </a:cxn>
                  <a:cxn ang="T12">
                    <a:pos x="T4" y="T5"/>
                  </a:cxn>
                  <a:cxn ang="T13">
                    <a:pos x="T6" y="T7"/>
                  </a:cxn>
                  <a:cxn ang="T14">
                    <a:pos x="T8" y="T9"/>
                  </a:cxn>
                </a:cxnLst>
                <a:rect l="T15" t="T16" r="T17" b="T18"/>
                <a:pathLst>
                  <a:path w="23" h="32">
                    <a:moveTo>
                      <a:pt x="0" y="0"/>
                    </a:moveTo>
                    <a:lnTo>
                      <a:pt x="0" y="31"/>
                    </a:lnTo>
                    <a:lnTo>
                      <a:pt x="21" y="26"/>
                    </a:lnTo>
                    <a:lnTo>
                      <a:pt x="22" y="0"/>
                    </a:lnTo>
                    <a:lnTo>
                      <a:pt x="0" y="0"/>
                    </a:lnTo>
                  </a:path>
                </a:pathLst>
              </a:custGeom>
              <a:solidFill>
                <a:srgbClr val="008080"/>
              </a:solidFill>
              <a:ln w="12700" cap="rnd">
                <a:solidFill>
                  <a:srgbClr val="000000"/>
                </a:solidFill>
                <a:round/>
                <a:headEnd/>
                <a:tailEnd/>
              </a:ln>
            </p:spPr>
            <p:txBody>
              <a:bodyPr/>
              <a:lstStyle/>
              <a:p>
                <a:endParaRPr lang="de-CH"/>
              </a:p>
            </p:txBody>
          </p:sp>
          <p:sp>
            <p:nvSpPr>
              <p:cNvPr id="6280" name="Freeform 76"/>
              <p:cNvSpPr>
                <a:spLocks/>
              </p:cNvSpPr>
              <p:nvPr/>
            </p:nvSpPr>
            <p:spPr bwMode="auto">
              <a:xfrm>
                <a:off x="2002" y="5156"/>
                <a:ext cx="21" cy="32"/>
              </a:xfrm>
              <a:custGeom>
                <a:avLst/>
                <a:gdLst>
                  <a:gd name="T0" fmla="*/ 0 w 21"/>
                  <a:gd name="T1" fmla="*/ 0 h 32"/>
                  <a:gd name="T2" fmla="*/ 0 w 21"/>
                  <a:gd name="T3" fmla="*/ 31 h 32"/>
                  <a:gd name="T4" fmla="*/ 19 w 21"/>
                  <a:gd name="T5" fmla="*/ 26 h 32"/>
                  <a:gd name="T6" fmla="*/ 20 w 21"/>
                  <a:gd name="T7" fmla="*/ 0 h 32"/>
                  <a:gd name="T8" fmla="*/ 0 w 21"/>
                  <a:gd name="T9" fmla="*/ 0 h 32"/>
                  <a:gd name="T10" fmla="*/ 0 60000 65536"/>
                  <a:gd name="T11" fmla="*/ 0 60000 65536"/>
                  <a:gd name="T12" fmla="*/ 0 60000 65536"/>
                  <a:gd name="T13" fmla="*/ 0 60000 65536"/>
                  <a:gd name="T14" fmla="*/ 0 60000 65536"/>
                  <a:gd name="T15" fmla="*/ 0 w 21"/>
                  <a:gd name="T16" fmla="*/ 0 h 32"/>
                  <a:gd name="T17" fmla="*/ 21 w 21"/>
                  <a:gd name="T18" fmla="*/ 32 h 32"/>
                </a:gdLst>
                <a:ahLst/>
                <a:cxnLst>
                  <a:cxn ang="T10">
                    <a:pos x="T0" y="T1"/>
                  </a:cxn>
                  <a:cxn ang="T11">
                    <a:pos x="T2" y="T3"/>
                  </a:cxn>
                  <a:cxn ang="T12">
                    <a:pos x="T4" y="T5"/>
                  </a:cxn>
                  <a:cxn ang="T13">
                    <a:pos x="T6" y="T7"/>
                  </a:cxn>
                  <a:cxn ang="T14">
                    <a:pos x="T8" y="T9"/>
                  </a:cxn>
                </a:cxnLst>
                <a:rect l="T15" t="T16" r="T17" b="T18"/>
                <a:pathLst>
                  <a:path w="21" h="32">
                    <a:moveTo>
                      <a:pt x="0" y="0"/>
                    </a:moveTo>
                    <a:lnTo>
                      <a:pt x="0" y="31"/>
                    </a:lnTo>
                    <a:lnTo>
                      <a:pt x="19" y="26"/>
                    </a:lnTo>
                    <a:lnTo>
                      <a:pt x="20" y="0"/>
                    </a:lnTo>
                    <a:lnTo>
                      <a:pt x="0" y="0"/>
                    </a:lnTo>
                  </a:path>
                </a:pathLst>
              </a:custGeom>
              <a:solidFill>
                <a:srgbClr val="008080"/>
              </a:solidFill>
              <a:ln w="12700" cap="rnd">
                <a:solidFill>
                  <a:srgbClr val="000000"/>
                </a:solidFill>
                <a:round/>
                <a:headEnd/>
                <a:tailEnd/>
              </a:ln>
            </p:spPr>
            <p:txBody>
              <a:bodyPr/>
              <a:lstStyle/>
              <a:p>
                <a:endParaRPr lang="de-CH"/>
              </a:p>
            </p:txBody>
          </p:sp>
        </p:grpSp>
        <p:grpSp>
          <p:nvGrpSpPr>
            <p:cNvPr id="6159" name="Group 77"/>
            <p:cNvGrpSpPr>
              <a:grpSpLocks/>
            </p:cNvGrpSpPr>
            <p:nvPr/>
          </p:nvGrpSpPr>
          <p:grpSpPr bwMode="auto">
            <a:xfrm>
              <a:off x="2153" y="5314"/>
              <a:ext cx="150" cy="349"/>
              <a:chOff x="2153" y="5314"/>
              <a:chExt cx="150" cy="349"/>
            </a:xfrm>
          </p:grpSpPr>
          <p:grpSp>
            <p:nvGrpSpPr>
              <p:cNvPr id="6267" name="Group 78"/>
              <p:cNvGrpSpPr>
                <a:grpSpLocks/>
              </p:cNvGrpSpPr>
              <p:nvPr/>
            </p:nvGrpSpPr>
            <p:grpSpPr bwMode="auto">
              <a:xfrm>
                <a:off x="2153" y="5314"/>
                <a:ext cx="150" cy="349"/>
                <a:chOff x="2153" y="5314"/>
                <a:chExt cx="150" cy="349"/>
              </a:xfrm>
            </p:grpSpPr>
            <p:sp>
              <p:nvSpPr>
                <p:cNvPr id="6275" name="Freeform 79"/>
                <p:cNvSpPr>
                  <a:spLocks/>
                </p:cNvSpPr>
                <p:nvPr/>
              </p:nvSpPr>
              <p:spPr bwMode="auto">
                <a:xfrm>
                  <a:off x="2200" y="5314"/>
                  <a:ext cx="103" cy="348"/>
                </a:xfrm>
                <a:custGeom>
                  <a:avLst/>
                  <a:gdLst>
                    <a:gd name="T0" fmla="*/ 0 w 103"/>
                    <a:gd name="T1" fmla="*/ 0 h 348"/>
                    <a:gd name="T2" fmla="*/ 102 w 103"/>
                    <a:gd name="T3" fmla="*/ 17 h 348"/>
                    <a:gd name="T4" fmla="*/ 102 w 103"/>
                    <a:gd name="T5" fmla="*/ 339 h 348"/>
                    <a:gd name="T6" fmla="*/ 0 w 103"/>
                    <a:gd name="T7" fmla="*/ 347 h 348"/>
                    <a:gd name="T8" fmla="*/ 0 w 103"/>
                    <a:gd name="T9" fmla="*/ 0 h 348"/>
                    <a:gd name="T10" fmla="*/ 0 60000 65536"/>
                    <a:gd name="T11" fmla="*/ 0 60000 65536"/>
                    <a:gd name="T12" fmla="*/ 0 60000 65536"/>
                    <a:gd name="T13" fmla="*/ 0 60000 65536"/>
                    <a:gd name="T14" fmla="*/ 0 60000 65536"/>
                    <a:gd name="T15" fmla="*/ 0 w 103"/>
                    <a:gd name="T16" fmla="*/ 0 h 348"/>
                    <a:gd name="T17" fmla="*/ 103 w 103"/>
                    <a:gd name="T18" fmla="*/ 348 h 348"/>
                  </a:gdLst>
                  <a:ahLst/>
                  <a:cxnLst>
                    <a:cxn ang="T10">
                      <a:pos x="T0" y="T1"/>
                    </a:cxn>
                    <a:cxn ang="T11">
                      <a:pos x="T2" y="T3"/>
                    </a:cxn>
                    <a:cxn ang="T12">
                      <a:pos x="T4" y="T5"/>
                    </a:cxn>
                    <a:cxn ang="T13">
                      <a:pos x="T6" y="T7"/>
                    </a:cxn>
                    <a:cxn ang="T14">
                      <a:pos x="T8" y="T9"/>
                    </a:cxn>
                  </a:cxnLst>
                  <a:rect l="T15" t="T16" r="T17" b="T18"/>
                  <a:pathLst>
                    <a:path w="103" h="348">
                      <a:moveTo>
                        <a:pt x="0" y="0"/>
                      </a:moveTo>
                      <a:lnTo>
                        <a:pt x="102" y="17"/>
                      </a:lnTo>
                      <a:lnTo>
                        <a:pt x="102" y="339"/>
                      </a:lnTo>
                      <a:lnTo>
                        <a:pt x="0" y="347"/>
                      </a:lnTo>
                      <a:lnTo>
                        <a:pt x="0" y="0"/>
                      </a:lnTo>
                    </a:path>
                  </a:pathLst>
                </a:custGeom>
                <a:solidFill>
                  <a:srgbClr val="00FFFF"/>
                </a:solidFill>
                <a:ln w="12700" cap="rnd">
                  <a:solidFill>
                    <a:srgbClr val="000000"/>
                  </a:solidFill>
                  <a:round/>
                  <a:headEnd/>
                  <a:tailEnd/>
                </a:ln>
              </p:spPr>
              <p:txBody>
                <a:bodyPr/>
                <a:lstStyle/>
                <a:p>
                  <a:endParaRPr lang="de-CH"/>
                </a:p>
              </p:txBody>
            </p:sp>
            <p:sp>
              <p:nvSpPr>
                <p:cNvPr id="6276" name="Freeform 80"/>
                <p:cNvSpPr>
                  <a:spLocks/>
                </p:cNvSpPr>
                <p:nvPr/>
              </p:nvSpPr>
              <p:spPr bwMode="auto">
                <a:xfrm>
                  <a:off x="2153" y="5314"/>
                  <a:ext cx="48" cy="349"/>
                </a:xfrm>
                <a:custGeom>
                  <a:avLst/>
                  <a:gdLst>
                    <a:gd name="T0" fmla="*/ 47 w 48"/>
                    <a:gd name="T1" fmla="*/ 0 h 349"/>
                    <a:gd name="T2" fmla="*/ 47 w 48"/>
                    <a:gd name="T3" fmla="*/ 348 h 349"/>
                    <a:gd name="T4" fmla="*/ 0 w 48"/>
                    <a:gd name="T5" fmla="*/ 342 h 349"/>
                    <a:gd name="T6" fmla="*/ 0 w 48"/>
                    <a:gd name="T7" fmla="*/ 7 h 349"/>
                    <a:gd name="T8" fmla="*/ 47 w 48"/>
                    <a:gd name="T9" fmla="*/ 0 h 349"/>
                    <a:gd name="T10" fmla="*/ 0 60000 65536"/>
                    <a:gd name="T11" fmla="*/ 0 60000 65536"/>
                    <a:gd name="T12" fmla="*/ 0 60000 65536"/>
                    <a:gd name="T13" fmla="*/ 0 60000 65536"/>
                    <a:gd name="T14" fmla="*/ 0 60000 65536"/>
                    <a:gd name="T15" fmla="*/ 0 w 48"/>
                    <a:gd name="T16" fmla="*/ 0 h 349"/>
                    <a:gd name="T17" fmla="*/ 48 w 48"/>
                    <a:gd name="T18" fmla="*/ 349 h 349"/>
                  </a:gdLst>
                  <a:ahLst/>
                  <a:cxnLst>
                    <a:cxn ang="T10">
                      <a:pos x="T0" y="T1"/>
                    </a:cxn>
                    <a:cxn ang="T11">
                      <a:pos x="T2" y="T3"/>
                    </a:cxn>
                    <a:cxn ang="T12">
                      <a:pos x="T4" y="T5"/>
                    </a:cxn>
                    <a:cxn ang="T13">
                      <a:pos x="T6" y="T7"/>
                    </a:cxn>
                    <a:cxn ang="T14">
                      <a:pos x="T8" y="T9"/>
                    </a:cxn>
                  </a:cxnLst>
                  <a:rect l="T15" t="T16" r="T17" b="T18"/>
                  <a:pathLst>
                    <a:path w="48" h="349">
                      <a:moveTo>
                        <a:pt x="47" y="0"/>
                      </a:moveTo>
                      <a:lnTo>
                        <a:pt x="47" y="348"/>
                      </a:lnTo>
                      <a:lnTo>
                        <a:pt x="0" y="342"/>
                      </a:lnTo>
                      <a:lnTo>
                        <a:pt x="0" y="7"/>
                      </a:lnTo>
                      <a:lnTo>
                        <a:pt x="47" y="0"/>
                      </a:lnTo>
                    </a:path>
                  </a:pathLst>
                </a:custGeom>
                <a:solidFill>
                  <a:srgbClr val="008080"/>
                </a:solidFill>
                <a:ln w="12700" cap="rnd">
                  <a:solidFill>
                    <a:srgbClr val="000000"/>
                  </a:solidFill>
                  <a:round/>
                  <a:headEnd/>
                  <a:tailEnd/>
                </a:ln>
              </p:spPr>
              <p:txBody>
                <a:bodyPr/>
                <a:lstStyle/>
                <a:p>
                  <a:endParaRPr lang="de-CH"/>
                </a:p>
              </p:txBody>
            </p:sp>
          </p:grpSp>
          <p:grpSp>
            <p:nvGrpSpPr>
              <p:cNvPr id="6268" name="Group 81"/>
              <p:cNvGrpSpPr>
                <a:grpSpLocks/>
              </p:cNvGrpSpPr>
              <p:nvPr/>
            </p:nvGrpSpPr>
            <p:grpSpPr bwMode="auto">
              <a:xfrm>
                <a:off x="2237" y="5363"/>
                <a:ext cx="4" cy="139"/>
                <a:chOff x="2237" y="5363"/>
                <a:chExt cx="4" cy="139"/>
              </a:xfrm>
            </p:grpSpPr>
            <p:grpSp>
              <p:nvGrpSpPr>
                <p:cNvPr id="6269" name="Group 82"/>
                <p:cNvGrpSpPr>
                  <a:grpSpLocks/>
                </p:cNvGrpSpPr>
                <p:nvPr/>
              </p:nvGrpSpPr>
              <p:grpSpPr bwMode="auto">
                <a:xfrm>
                  <a:off x="2237" y="5363"/>
                  <a:ext cx="4" cy="61"/>
                  <a:chOff x="2237" y="5363"/>
                  <a:chExt cx="4" cy="61"/>
                </a:xfrm>
              </p:grpSpPr>
              <p:sp>
                <p:nvSpPr>
                  <p:cNvPr id="6273" name="Freeform 83"/>
                  <p:cNvSpPr>
                    <a:spLocks/>
                  </p:cNvSpPr>
                  <p:nvPr/>
                </p:nvSpPr>
                <p:spPr bwMode="auto">
                  <a:xfrm>
                    <a:off x="2237" y="5363"/>
                    <a:ext cx="4" cy="26"/>
                  </a:xfrm>
                  <a:custGeom>
                    <a:avLst/>
                    <a:gdLst>
                      <a:gd name="T0" fmla="*/ 0 w 4"/>
                      <a:gd name="T1" fmla="*/ 0 h 26"/>
                      <a:gd name="T2" fmla="*/ 3 w 4"/>
                      <a:gd name="T3" fmla="*/ 0 h 26"/>
                      <a:gd name="T4" fmla="*/ 3 w 4"/>
                      <a:gd name="T5" fmla="*/ 25 h 26"/>
                      <a:gd name="T6" fmla="*/ 0 w 4"/>
                      <a:gd name="T7" fmla="*/ 25 h 26"/>
                      <a:gd name="T8" fmla="*/ 0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0" y="0"/>
                        </a:moveTo>
                        <a:lnTo>
                          <a:pt x="3" y="0"/>
                        </a:lnTo>
                        <a:lnTo>
                          <a:pt x="3" y="25"/>
                        </a:lnTo>
                        <a:lnTo>
                          <a:pt x="0" y="25"/>
                        </a:lnTo>
                        <a:lnTo>
                          <a:pt x="0" y="0"/>
                        </a:lnTo>
                      </a:path>
                    </a:pathLst>
                  </a:custGeom>
                  <a:solidFill>
                    <a:srgbClr val="000000"/>
                  </a:solidFill>
                  <a:ln w="12700" cap="rnd">
                    <a:solidFill>
                      <a:srgbClr val="000000"/>
                    </a:solidFill>
                    <a:round/>
                    <a:headEnd/>
                    <a:tailEnd/>
                  </a:ln>
                </p:spPr>
                <p:txBody>
                  <a:bodyPr/>
                  <a:lstStyle/>
                  <a:p>
                    <a:endParaRPr lang="de-CH"/>
                  </a:p>
                </p:txBody>
              </p:sp>
              <p:sp>
                <p:nvSpPr>
                  <p:cNvPr id="6274" name="Freeform 84"/>
                  <p:cNvSpPr>
                    <a:spLocks/>
                  </p:cNvSpPr>
                  <p:nvPr/>
                </p:nvSpPr>
                <p:spPr bwMode="auto">
                  <a:xfrm>
                    <a:off x="2237" y="5398"/>
                    <a:ext cx="4" cy="26"/>
                  </a:xfrm>
                  <a:custGeom>
                    <a:avLst/>
                    <a:gdLst>
                      <a:gd name="T0" fmla="*/ 0 w 4"/>
                      <a:gd name="T1" fmla="*/ 0 h 26"/>
                      <a:gd name="T2" fmla="*/ 3 w 4"/>
                      <a:gd name="T3" fmla="*/ 0 h 26"/>
                      <a:gd name="T4" fmla="*/ 3 w 4"/>
                      <a:gd name="T5" fmla="*/ 25 h 26"/>
                      <a:gd name="T6" fmla="*/ 0 w 4"/>
                      <a:gd name="T7" fmla="*/ 25 h 26"/>
                      <a:gd name="T8" fmla="*/ 0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0" y="0"/>
                        </a:moveTo>
                        <a:lnTo>
                          <a:pt x="3" y="0"/>
                        </a:lnTo>
                        <a:lnTo>
                          <a:pt x="3" y="25"/>
                        </a:lnTo>
                        <a:lnTo>
                          <a:pt x="0" y="25"/>
                        </a:lnTo>
                        <a:lnTo>
                          <a:pt x="0" y="0"/>
                        </a:lnTo>
                      </a:path>
                    </a:pathLst>
                  </a:custGeom>
                  <a:solidFill>
                    <a:srgbClr val="000000"/>
                  </a:solidFill>
                  <a:ln w="12700" cap="rnd">
                    <a:solidFill>
                      <a:srgbClr val="000000"/>
                    </a:solidFill>
                    <a:round/>
                    <a:headEnd/>
                    <a:tailEnd/>
                  </a:ln>
                </p:spPr>
                <p:txBody>
                  <a:bodyPr/>
                  <a:lstStyle/>
                  <a:p>
                    <a:endParaRPr lang="de-CH"/>
                  </a:p>
                </p:txBody>
              </p:sp>
            </p:grpSp>
            <p:grpSp>
              <p:nvGrpSpPr>
                <p:cNvPr id="6270" name="Group 85"/>
                <p:cNvGrpSpPr>
                  <a:grpSpLocks/>
                </p:cNvGrpSpPr>
                <p:nvPr/>
              </p:nvGrpSpPr>
              <p:grpSpPr bwMode="auto">
                <a:xfrm>
                  <a:off x="2237" y="5439"/>
                  <a:ext cx="4" cy="63"/>
                  <a:chOff x="2237" y="5439"/>
                  <a:chExt cx="4" cy="63"/>
                </a:xfrm>
              </p:grpSpPr>
              <p:sp>
                <p:nvSpPr>
                  <p:cNvPr id="6271" name="Freeform 86"/>
                  <p:cNvSpPr>
                    <a:spLocks/>
                  </p:cNvSpPr>
                  <p:nvPr/>
                </p:nvSpPr>
                <p:spPr bwMode="auto">
                  <a:xfrm>
                    <a:off x="2237" y="5439"/>
                    <a:ext cx="4" cy="25"/>
                  </a:xfrm>
                  <a:custGeom>
                    <a:avLst/>
                    <a:gdLst>
                      <a:gd name="T0" fmla="*/ 0 w 4"/>
                      <a:gd name="T1" fmla="*/ 0 h 25"/>
                      <a:gd name="T2" fmla="*/ 3 w 4"/>
                      <a:gd name="T3" fmla="*/ 0 h 25"/>
                      <a:gd name="T4" fmla="*/ 3 w 4"/>
                      <a:gd name="T5" fmla="*/ 24 h 25"/>
                      <a:gd name="T6" fmla="*/ 0 w 4"/>
                      <a:gd name="T7" fmla="*/ 24 h 25"/>
                      <a:gd name="T8" fmla="*/ 0 w 4"/>
                      <a:gd name="T9" fmla="*/ 0 h 25"/>
                      <a:gd name="T10" fmla="*/ 0 60000 65536"/>
                      <a:gd name="T11" fmla="*/ 0 60000 65536"/>
                      <a:gd name="T12" fmla="*/ 0 60000 65536"/>
                      <a:gd name="T13" fmla="*/ 0 60000 65536"/>
                      <a:gd name="T14" fmla="*/ 0 60000 65536"/>
                      <a:gd name="T15" fmla="*/ 0 w 4"/>
                      <a:gd name="T16" fmla="*/ 0 h 25"/>
                      <a:gd name="T17" fmla="*/ 4 w 4"/>
                      <a:gd name="T18" fmla="*/ 25 h 25"/>
                    </a:gdLst>
                    <a:ahLst/>
                    <a:cxnLst>
                      <a:cxn ang="T10">
                        <a:pos x="T0" y="T1"/>
                      </a:cxn>
                      <a:cxn ang="T11">
                        <a:pos x="T2" y="T3"/>
                      </a:cxn>
                      <a:cxn ang="T12">
                        <a:pos x="T4" y="T5"/>
                      </a:cxn>
                      <a:cxn ang="T13">
                        <a:pos x="T6" y="T7"/>
                      </a:cxn>
                      <a:cxn ang="T14">
                        <a:pos x="T8" y="T9"/>
                      </a:cxn>
                    </a:cxnLst>
                    <a:rect l="T15" t="T16" r="T17" b="T18"/>
                    <a:pathLst>
                      <a:path w="4" h="25">
                        <a:moveTo>
                          <a:pt x="0" y="0"/>
                        </a:moveTo>
                        <a:lnTo>
                          <a:pt x="3" y="0"/>
                        </a:lnTo>
                        <a:lnTo>
                          <a:pt x="3" y="24"/>
                        </a:lnTo>
                        <a:lnTo>
                          <a:pt x="0" y="24"/>
                        </a:lnTo>
                        <a:lnTo>
                          <a:pt x="0" y="0"/>
                        </a:lnTo>
                      </a:path>
                    </a:pathLst>
                  </a:custGeom>
                  <a:solidFill>
                    <a:srgbClr val="000000"/>
                  </a:solidFill>
                  <a:ln w="12700" cap="rnd">
                    <a:solidFill>
                      <a:srgbClr val="000000"/>
                    </a:solidFill>
                    <a:round/>
                    <a:headEnd/>
                    <a:tailEnd/>
                  </a:ln>
                </p:spPr>
                <p:txBody>
                  <a:bodyPr/>
                  <a:lstStyle/>
                  <a:p>
                    <a:endParaRPr lang="de-CH"/>
                  </a:p>
                </p:txBody>
              </p:sp>
              <p:sp>
                <p:nvSpPr>
                  <p:cNvPr id="6272" name="Freeform 87"/>
                  <p:cNvSpPr>
                    <a:spLocks/>
                  </p:cNvSpPr>
                  <p:nvPr/>
                </p:nvSpPr>
                <p:spPr bwMode="auto">
                  <a:xfrm>
                    <a:off x="2237" y="5475"/>
                    <a:ext cx="4" cy="27"/>
                  </a:xfrm>
                  <a:custGeom>
                    <a:avLst/>
                    <a:gdLst>
                      <a:gd name="T0" fmla="*/ 0 w 4"/>
                      <a:gd name="T1" fmla="*/ 0 h 27"/>
                      <a:gd name="T2" fmla="*/ 3 w 4"/>
                      <a:gd name="T3" fmla="*/ 0 h 27"/>
                      <a:gd name="T4" fmla="*/ 3 w 4"/>
                      <a:gd name="T5" fmla="*/ 26 h 27"/>
                      <a:gd name="T6" fmla="*/ 0 w 4"/>
                      <a:gd name="T7" fmla="*/ 26 h 27"/>
                      <a:gd name="T8" fmla="*/ 0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0" y="0"/>
                        </a:moveTo>
                        <a:lnTo>
                          <a:pt x="3" y="0"/>
                        </a:lnTo>
                        <a:lnTo>
                          <a:pt x="3" y="26"/>
                        </a:lnTo>
                        <a:lnTo>
                          <a:pt x="0" y="26"/>
                        </a:lnTo>
                        <a:lnTo>
                          <a:pt x="0" y="0"/>
                        </a:lnTo>
                      </a:path>
                    </a:pathLst>
                  </a:custGeom>
                  <a:solidFill>
                    <a:srgbClr val="000000"/>
                  </a:solidFill>
                  <a:ln w="12700" cap="rnd">
                    <a:solidFill>
                      <a:srgbClr val="000000"/>
                    </a:solidFill>
                    <a:round/>
                    <a:headEnd/>
                    <a:tailEnd/>
                  </a:ln>
                </p:spPr>
                <p:txBody>
                  <a:bodyPr/>
                  <a:lstStyle/>
                  <a:p>
                    <a:endParaRPr lang="de-CH"/>
                  </a:p>
                </p:txBody>
              </p:sp>
            </p:grpSp>
          </p:grpSp>
        </p:grpSp>
        <p:sp>
          <p:nvSpPr>
            <p:cNvPr id="6160" name="Freeform 88"/>
            <p:cNvSpPr>
              <a:spLocks/>
            </p:cNvSpPr>
            <p:nvPr/>
          </p:nvSpPr>
          <p:spPr bwMode="auto">
            <a:xfrm>
              <a:off x="2269" y="5427"/>
              <a:ext cx="233" cy="226"/>
            </a:xfrm>
            <a:custGeom>
              <a:avLst/>
              <a:gdLst>
                <a:gd name="T0" fmla="*/ 0 w 233"/>
                <a:gd name="T1" fmla="*/ 225 h 226"/>
                <a:gd name="T2" fmla="*/ 232 w 233"/>
                <a:gd name="T3" fmla="*/ 225 h 226"/>
                <a:gd name="T4" fmla="*/ 232 w 233"/>
                <a:gd name="T5" fmla="*/ 0 h 226"/>
                <a:gd name="T6" fmla="*/ 89 w 233"/>
                <a:gd name="T7" fmla="*/ 6 h 226"/>
                <a:gd name="T8" fmla="*/ 89 w 233"/>
                <a:gd name="T9" fmla="*/ 167 h 226"/>
                <a:gd name="T10" fmla="*/ 0 w 233"/>
                <a:gd name="T11" fmla="*/ 181 h 226"/>
                <a:gd name="T12" fmla="*/ 0 w 233"/>
                <a:gd name="T13" fmla="*/ 225 h 226"/>
                <a:gd name="T14" fmla="*/ 0 60000 65536"/>
                <a:gd name="T15" fmla="*/ 0 60000 65536"/>
                <a:gd name="T16" fmla="*/ 0 60000 65536"/>
                <a:gd name="T17" fmla="*/ 0 60000 65536"/>
                <a:gd name="T18" fmla="*/ 0 60000 65536"/>
                <a:gd name="T19" fmla="*/ 0 60000 65536"/>
                <a:gd name="T20" fmla="*/ 0 60000 65536"/>
                <a:gd name="T21" fmla="*/ 0 w 233"/>
                <a:gd name="T22" fmla="*/ 0 h 226"/>
                <a:gd name="T23" fmla="*/ 233 w 233"/>
                <a:gd name="T24" fmla="*/ 226 h 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226">
                  <a:moveTo>
                    <a:pt x="0" y="225"/>
                  </a:moveTo>
                  <a:lnTo>
                    <a:pt x="232" y="225"/>
                  </a:lnTo>
                  <a:lnTo>
                    <a:pt x="232" y="0"/>
                  </a:lnTo>
                  <a:lnTo>
                    <a:pt x="89" y="6"/>
                  </a:lnTo>
                  <a:lnTo>
                    <a:pt x="89" y="167"/>
                  </a:lnTo>
                  <a:lnTo>
                    <a:pt x="0" y="181"/>
                  </a:lnTo>
                  <a:lnTo>
                    <a:pt x="0" y="225"/>
                  </a:lnTo>
                </a:path>
              </a:pathLst>
            </a:custGeom>
            <a:solidFill>
              <a:srgbClr val="5F3F1F"/>
            </a:solidFill>
            <a:ln w="12700" cap="rnd">
              <a:solidFill>
                <a:srgbClr val="000000"/>
              </a:solidFill>
              <a:round/>
              <a:headEnd/>
              <a:tailEnd/>
            </a:ln>
          </p:spPr>
          <p:txBody>
            <a:bodyPr/>
            <a:lstStyle/>
            <a:p>
              <a:endParaRPr lang="de-CH"/>
            </a:p>
          </p:txBody>
        </p:sp>
        <p:grpSp>
          <p:nvGrpSpPr>
            <p:cNvPr id="6161" name="Group 89"/>
            <p:cNvGrpSpPr>
              <a:grpSpLocks/>
            </p:cNvGrpSpPr>
            <p:nvPr/>
          </p:nvGrpSpPr>
          <p:grpSpPr bwMode="auto">
            <a:xfrm>
              <a:off x="2381" y="5610"/>
              <a:ext cx="529" cy="53"/>
              <a:chOff x="2381" y="5610"/>
              <a:chExt cx="529" cy="53"/>
            </a:xfrm>
          </p:grpSpPr>
          <p:grpSp>
            <p:nvGrpSpPr>
              <p:cNvPr id="6233" name="Group 90"/>
              <p:cNvGrpSpPr>
                <a:grpSpLocks/>
              </p:cNvGrpSpPr>
              <p:nvPr/>
            </p:nvGrpSpPr>
            <p:grpSpPr bwMode="auto">
              <a:xfrm>
                <a:off x="2381" y="5610"/>
                <a:ext cx="264" cy="53"/>
                <a:chOff x="2381" y="5610"/>
                <a:chExt cx="264" cy="53"/>
              </a:xfrm>
            </p:grpSpPr>
            <p:grpSp>
              <p:nvGrpSpPr>
                <p:cNvPr id="6255" name="Group 91"/>
                <p:cNvGrpSpPr>
                  <a:grpSpLocks/>
                </p:cNvGrpSpPr>
                <p:nvPr/>
              </p:nvGrpSpPr>
              <p:grpSpPr bwMode="auto">
                <a:xfrm>
                  <a:off x="2381" y="5610"/>
                  <a:ext cx="68" cy="53"/>
                  <a:chOff x="2381" y="5610"/>
                  <a:chExt cx="68" cy="53"/>
                </a:xfrm>
              </p:grpSpPr>
              <p:sp>
                <p:nvSpPr>
                  <p:cNvPr id="6265" name="Freeform 92"/>
                  <p:cNvSpPr>
                    <a:spLocks/>
                  </p:cNvSpPr>
                  <p:nvPr/>
                </p:nvSpPr>
                <p:spPr bwMode="auto">
                  <a:xfrm>
                    <a:off x="2381" y="5610"/>
                    <a:ext cx="68" cy="53"/>
                  </a:xfrm>
                  <a:custGeom>
                    <a:avLst/>
                    <a:gdLst>
                      <a:gd name="T0" fmla="*/ 0 w 68"/>
                      <a:gd name="T1" fmla="*/ 0 h 53"/>
                      <a:gd name="T2" fmla="*/ 67 w 68"/>
                      <a:gd name="T3" fmla="*/ 0 h 53"/>
                      <a:gd name="T4" fmla="*/ 67 w 68"/>
                      <a:gd name="T5" fmla="*/ 52 h 53"/>
                      <a:gd name="T6" fmla="*/ 0 w 68"/>
                      <a:gd name="T7" fmla="*/ 52 h 53"/>
                      <a:gd name="T8" fmla="*/ 0 w 68"/>
                      <a:gd name="T9" fmla="*/ 0 h 53"/>
                      <a:gd name="T10" fmla="*/ 0 60000 65536"/>
                      <a:gd name="T11" fmla="*/ 0 60000 65536"/>
                      <a:gd name="T12" fmla="*/ 0 60000 65536"/>
                      <a:gd name="T13" fmla="*/ 0 60000 65536"/>
                      <a:gd name="T14" fmla="*/ 0 60000 65536"/>
                      <a:gd name="T15" fmla="*/ 0 w 68"/>
                      <a:gd name="T16" fmla="*/ 0 h 53"/>
                      <a:gd name="T17" fmla="*/ 68 w 68"/>
                      <a:gd name="T18" fmla="*/ 53 h 53"/>
                    </a:gdLst>
                    <a:ahLst/>
                    <a:cxnLst>
                      <a:cxn ang="T10">
                        <a:pos x="T0" y="T1"/>
                      </a:cxn>
                      <a:cxn ang="T11">
                        <a:pos x="T2" y="T3"/>
                      </a:cxn>
                      <a:cxn ang="T12">
                        <a:pos x="T4" y="T5"/>
                      </a:cxn>
                      <a:cxn ang="T13">
                        <a:pos x="T6" y="T7"/>
                      </a:cxn>
                      <a:cxn ang="T14">
                        <a:pos x="T8" y="T9"/>
                      </a:cxn>
                    </a:cxnLst>
                    <a:rect l="T15" t="T16" r="T17" b="T18"/>
                    <a:pathLst>
                      <a:path w="68" h="53">
                        <a:moveTo>
                          <a:pt x="0" y="0"/>
                        </a:moveTo>
                        <a:lnTo>
                          <a:pt x="67" y="0"/>
                        </a:lnTo>
                        <a:lnTo>
                          <a:pt x="67" y="52"/>
                        </a:lnTo>
                        <a:lnTo>
                          <a:pt x="0" y="5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66" name="Freeform 93"/>
                  <p:cNvSpPr>
                    <a:spLocks/>
                  </p:cNvSpPr>
                  <p:nvPr/>
                </p:nvSpPr>
                <p:spPr bwMode="auto">
                  <a:xfrm>
                    <a:off x="2381" y="5610"/>
                    <a:ext cx="68" cy="53"/>
                  </a:xfrm>
                  <a:custGeom>
                    <a:avLst/>
                    <a:gdLst>
                      <a:gd name="T0" fmla="*/ 0 w 68"/>
                      <a:gd name="T1" fmla="*/ 0 h 53"/>
                      <a:gd name="T2" fmla="*/ 67 w 68"/>
                      <a:gd name="T3" fmla="*/ 52 h 53"/>
                      <a:gd name="T4" fmla="*/ 67 w 68"/>
                      <a:gd name="T5" fmla="*/ 0 h 53"/>
                      <a:gd name="T6" fmla="*/ 0 w 68"/>
                      <a:gd name="T7" fmla="*/ 52 h 53"/>
                      <a:gd name="T8" fmla="*/ 0 60000 65536"/>
                      <a:gd name="T9" fmla="*/ 0 60000 65536"/>
                      <a:gd name="T10" fmla="*/ 0 60000 65536"/>
                      <a:gd name="T11" fmla="*/ 0 60000 65536"/>
                      <a:gd name="T12" fmla="*/ 0 w 68"/>
                      <a:gd name="T13" fmla="*/ 0 h 53"/>
                      <a:gd name="T14" fmla="*/ 68 w 68"/>
                      <a:gd name="T15" fmla="*/ 53 h 53"/>
                    </a:gdLst>
                    <a:ahLst/>
                    <a:cxnLst>
                      <a:cxn ang="T8">
                        <a:pos x="T0" y="T1"/>
                      </a:cxn>
                      <a:cxn ang="T9">
                        <a:pos x="T2" y="T3"/>
                      </a:cxn>
                      <a:cxn ang="T10">
                        <a:pos x="T4" y="T5"/>
                      </a:cxn>
                      <a:cxn ang="T11">
                        <a:pos x="T6" y="T7"/>
                      </a:cxn>
                    </a:cxnLst>
                    <a:rect l="T12" t="T13" r="T14" b="T15"/>
                    <a:pathLst>
                      <a:path w="68" h="53">
                        <a:moveTo>
                          <a:pt x="0" y="0"/>
                        </a:moveTo>
                        <a:lnTo>
                          <a:pt x="67" y="52"/>
                        </a:lnTo>
                        <a:lnTo>
                          <a:pt x="67" y="0"/>
                        </a:lnTo>
                        <a:lnTo>
                          <a:pt x="0"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256" name="Group 94"/>
                <p:cNvGrpSpPr>
                  <a:grpSpLocks/>
                </p:cNvGrpSpPr>
                <p:nvPr/>
              </p:nvGrpSpPr>
              <p:grpSpPr bwMode="auto">
                <a:xfrm>
                  <a:off x="2448" y="5610"/>
                  <a:ext cx="66" cy="53"/>
                  <a:chOff x="2448" y="5610"/>
                  <a:chExt cx="66" cy="53"/>
                </a:xfrm>
              </p:grpSpPr>
              <p:sp>
                <p:nvSpPr>
                  <p:cNvPr id="6263" name="Freeform 95"/>
                  <p:cNvSpPr>
                    <a:spLocks/>
                  </p:cNvSpPr>
                  <p:nvPr/>
                </p:nvSpPr>
                <p:spPr bwMode="auto">
                  <a:xfrm>
                    <a:off x="2448" y="5610"/>
                    <a:ext cx="66" cy="53"/>
                  </a:xfrm>
                  <a:custGeom>
                    <a:avLst/>
                    <a:gdLst>
                      <a:gd name="T0" fmla="*/ 0 w 66"/>
                      <a:gd name="T1" fmla="*/ 0 h 53"/>
                      <a:gd name="T2" fmla="*/ 65 w 66"/>
                      <a:gd name="T3" fmla="*/ 0 h 53"/>
                      <a:gd name="T4" fmla="*/ 65 w 66"/>
                      <a:gd name="T5" fmla="*/ 52 h 53"/>
                      <a:gd name="T6" fmla="*/ 0 w 66"/>
                      <a:gd name="T7" fmla="*/ 52 h 53"/>
                      <a:gd name="T8" fmla="*/ 0 w 66"/>
                      <a:gd name="T9" fmla="*/ 0 h 53"/>
                      <a:gd name="T10" fmla="*/ 0 60000 65536"/>
                      <a:gd name="T11" fmla="*/ 0 60000 65536"/>
                      <a:gd name="T12" fmla="*/ 0 60000 65536"/>
                      <a:gd name="T13" fmla="*/ 0 60000 65536"/>
                      <a:gd name="T14" fmla="*/ 0 60000 65536"/>
                      <a:gd name="T15" fmla="*/ 0 w 66"/>
                      <a:gd name="T16" fmla="*/ 0 h 53"/>
                      <a:gd name="T17" fmla="*/ 66 w 66"/>
                      <a:gd name="T18" fmla="*/ 53 h 53"/>
                    </a:gdLst>
                    <a:ahLst/>
                    <a:cxnLst>
                      <a:cxn ang="T10">
                        <a:pos x="T0" y="T1"/>
                      </a:cxn>
                      <a:cxn ang="T11">
                        <a:pos x="T2" y="T3"/>
                      </a:cxn>
                      <a:cxn ang="T12">
                        <a:pos x="T4" y="T5"/>
                      </a:cxn>
                      <a:cxn ang="T13">
                        <a:pos x="T6" y="T7"/>
                      </a:cxn>
                      <a:cxn ang="T14">
                        <a:pos x="T8" y="T9"/>
                      </a:cxn>
                    </a:cxnLst>
                    <a:rect l="T15" t="T16" r="T17" b="T18"/>
                    <a:pathLst>
                      <a:path w="66" h="53">
                        <a:moveTo>
                          <a:pt x="0" y="0"/>
                        </a:moveTo>
                        <a:lnTo>
                          <a:pt x="65" y="0"/>
                        </a:lnTo>
                        <a:lnTo>
                          <a:pt x="65" y="52"/>
                        </a:lnTo>
                        <a:lnTo>
                          <a:pt x="0" y="5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64" name="Freeform 96"/>
                  <p:cNvSpPr>
                    <a:spLocks/>
                  </p:cNvSpPr>
                  <p:nvPr/>
                </p:nvSpPr>
                <p:spPr bwMode="auto">
                  <a:xfrm>
                    <a:off x="2448" y="5610"/>
                    <a:ext cx="66" cy="53"/>
                  </a:xfrm>
                  <a:custGeom>
                    <a:avLst/>
                    <a:gdLst>
                      <a:gd name="T0" fmla="*/ 0 w 66"/>
                      <a:gd name="T1" fmla="*/ 0 h 53"/>
                      <a:gd name="T2" fmla="*/ 65 w 66"/>
                      <a:gd name="T3" fmla="*/ 52 h 53"/>
                      <a:gd name="T4" fmla="*/ 65 w 66"/>
                      <a:gd name="T5" fmla="*/ 0 h 53"/>
                      <a:gd name="T6" fmla="*/ 0 w 66"/>
                      <a:gd name="T7" fmla="*/ 52 h 53"/>
                      <a:gd name="T8" fmla="*/ 0 60000 65536"/>
                      <a:gd name="T9" fmla="*/ 0 60000 65536"/>
                      <a:gd name="T10" fmla="*/ 0 60000 65536"/>
                      <a:gd name="T11" fmla="*/ 0 60000 65536"/>
                      <a:gd name="T12" fmla="*/ 0 w 66"/>
                      <a:gd name="T13" fmla="*/ 0 h 53"/>
                      <a:gd name="T14" fmla="*/ 66 w 66"/>
                      <a:gd name="T15" fmla="*/ 53 h 53"/>
                    </a:gdLst>
                    <a:ahLst/>
                    <a:cxnLst>
                      <a:cxn ang="T8">
                        <a:pos x="T0" y="T1"/>
                      </a:cxn>
                      <a:cxn ang="T9">
                        <a:pos x="T2" y="T3"/>
                      </a:cxn>
                      <a:cxn ang="T10">
                        <a:pos x="T4" y="T5"/>
                      </a:cxn>
                      <a:cxn ang="T11">
                        <a:pos x="T6" y="T7"/>
                      </a:cxn>
                    </a:cxnLst>
                    <a:rect l="T12" t="T13" r="T14" b="T15"/>
                    <a:pathLst>
                      <a:path w="66" h="53">
                        <a:moveTo>
                          <a:pt x="0" y="0"/>
                        </a:moveTo>
                        <a:lnTo>
                          <a:pt x="65" y="52"/>
                        </a:lnTo>
                        <a:lnTo>
                          <a:pt x="65" y="0"/>
                        </a:lnTo>
                        <a:lnTo>
                          <a:pt x="0"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257" name="Group 97"/>
                <p:cNvGrpSpPr>
                  <a:grpSpLocks/>
                </p:cNvGrpSpPr>
                <p:nvPr/>
              </p:nvGrpSpPr>
              <p:grpSpPr bwMode="auto">
                <a:xfrm>
                  <a:off x="2513" y="5610"/>
                  <a:ext cx="68" cy="53"/>
                  <a:chOff x="2513" y="5610"/>
                  <a:chExt cx="68" cy="53"/>
                </a:xfrm>
              </p:grpSpPr>
              <p:sp>
                <p:nvSpPr>
                  <p:cNvPr id="6261" name="Freeform 98"/>
                  <p:cNvSpPr>
                    <a:spLocks/>
                  </p:cNvSpPr>
                  <p:nvPr/>
                </p:nvSpPr>
                <p:spPr bwMode="auto">
                  <a:xfrm>
                    <a:off x="2513" y="5610"/>
                    <a:ext cx="68" cy="53"/>
                  </a:xfrm>
                  <a:custGeom>
                    <a:avLst/>
                    <a:gdLst>
                      <a:gd name="T0" fmla="*/ 0 w 68"/>
                      <a:gd name="T1" fmla="*/ 0 h 53"/>
                      <a:gd name="T2" fmla="*/ 67 w 68"/>
                      <a:gd name="T3" fmla="*/ 0 h 53"/>
                      <a:gd name="T4" fmla="*/ 67 w 68"/>
                      <a:gd name="T5" fmla="*/ 52 h 53"/>
                      <a:gd name="T6" fmla="*/ 0 w 68"/>
                      <a:gd name="T7" fmla="*/ 52 h 53"/>
                      <a:gd name="T8" fmla="*/ 0 w 68"/>
                      <a:gd name="T9" fmla="*/ 0 h 53"/>
                      <a:gd name="T10" fmla="*/ 0 60000 65536"/>
                      <a:gd name="T11" fmla="*/ 0 60000 65536"/>
                      <a:gd name="T12" fmla="*/ 0 60000 65536"/>
                      <a:gd name="T13" fmla="*/ 0 60000 65536"/>
                      <a:gd name="T14" fmla="*/ 0 60000 65536"/>
                      <a:gd name="T15" fmla="*/ 0 w 68"/>
                      <a:gd name="T16" fmla="*/ 0 h 53"/>
                      <a:gd name="T17" fmla="*/ 68 w 68"/>
                      <a:gd name="T18" fmla="*/ 53 h 53"/>
                    </a:gdLst>
                    <a:ahLst/>
                    <a:cxnLst>
                      <a:cxn ang="T10">
                        <a:pos x="T0" y="T1"/>
                      </a:cxn>
                      <a:cxn ang="T11">
                        <a:pos x="T2" y="T3"/>
                      </a:cxn>
                      <a:cxn ang="T12">
                        <a:pos x="T4" y="T5"/>
                      </a:cxn>
                      <a:cxn ang="T13">
                        <a:pos x="T6" y="T7"/>
                      </a:cxn>
                      <a:cxn ang="T14">
                        <a:pos x="T8" y="T9"/>
                      </a:cxn>
                    </a:cxnLst>
                    <a:rect l="T15" t="T16" r="T17" b="T18"/>
                    <a:pathLst>
                      <a:path w="68" h="53">
                        <a:moveTo>
                          <a:pt x="0" y="0"/>
                        </a:moveTo>
                        <a:lnTo>
                          <a:pt x="67" y="0"/>
                        </a:lnTo>
                        <a:lnTo>
                          <a:pt x="67" y="52"/>
                        </a:lnTo>
                        <a:lnTo>
                          <a:pt x="0" y="5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62" name="Freeform 99"/>
                  <p:cNvSpPr>
                    <a:spLocks/>
                  </p:cNvSpPr>
                  <p:nvPr/>
                </p:nvSpPr>
                <p:spPr bwMode="auto">
                  <a:xfrm>
                    <a:off x="2513" y="5610"/>
                    <a:ext cx="68" cy="53"/>
                  </a:xfrm>
                  <a:custGeom>
                    <a:avLst/>
                    <a:gdLst>
                      <a:gd name="T0" fmla="*/ 0 w 68"/>
                      <a:gd name="T1" fmla="*/ 0 h 53"/>
                      <a:gd name="T2" fmla="*/ 67 w 68"/>
                      <a:gd name="T3" fmla="*/ 52 h 53"/>
                      <a:gd name="T4" fmla="*/ 67 w 68"/>
                      <a:gd name="T5" fmla="*/ 0 h 53"/>
                      <a:gd name="T6" fmla="*/ 0 w 68"/>
                      <a:gd name="T7" fmla="*/ 52 h 53"/>
                      <a:gd name="T8" fmla="*/ 0 60000 65536"/>
                      <a:gd name="T9" fmla="*/ 0 60000 65536"/>
                      <a:gd name="T10" fmla="*/ 0 60000 65536"/>
                      <a:gd name="T11" fmla="*/ 0 60000 65536"/>
                      <a:gd name="T12" fmla="*/ 0 w 68"/>
                      <a:gd name="T13" fmla="*/ 0 h 53"/>
                      <a:gd name="T14" fmla="*/ 68 w 68"/>
                      <a:gd name="T15" fmla="*/ 53 h 53"/>
                    </a:gdLst>
                    <a:ahLst/>
                    <a:cxnLst>
                      <a:cxn ang="T8">
                        <a:pos x="T0" y="T1"/>
                      </a:cxn>
                      <a:cxn ang="T9">
                        <a:pos x="T2" y="T3"/>
                      </a:cxn>
                      <a:cxn ang="T10">
                        <a:pos x="T4" y="T5"/>
                      </a:cxn>
                      <a:cxn ang="T11">
                        <a:pos x="T6" y="T7"/>
                      </a:cxn>
                    </a:cxnLst>
                    <a:rect l="T12" t="T13" r="T14" b="T15"/>
                    <a:pathLst>
                      <a:path w="68" h="53">
                        <a:moveTo>
                          <a:pt x="0" y="0"/>
                        </a:moveTo>
                        <a:lnTo>
                          <a:pt x="67" y="52"/>
                        </a:lnTo>
                        <a:lnTo>
                          <a:pt x="67" y="0"/>
                        </a:lnTo>
                        <a:lnTo>
                          <a:pt x="0"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258" name="Group 100"/>
                <p:cNvGrpSpPr>
                  <a:grpSpLocks/>
                </p:cNvGrpSpPr>
                <p:nvPr/>
              </p:nvGrpSpPr>
              <p:grpSpPr bwMode="auto">
                <a:xfrm>
                  <a:off x="2580" y="5610"/>
                  <a:ext cx="65" cy="53"/>
                  <a:chOff x="2580" y="5610"/>
                  <a:chExt cx="65" cy="53"/>
                </a:xfrm>
              </p:grpSpPr>
              <p:sp>
                <p:nvSpPr>
                  <p:cNvPr id="6259" name="Freeform 101"/>
                  <p:cNvSpPr>
                    <a:spLocks/>
                  </p:cNvSpPr>
                  <p:nvPr/>
                </p:nvSpPr>
                <p:spPr bwMode="auto">
                  <a:xfrm>
                    <a:off x="2580" y="5610"/>
                    <a:ext cx="65" cy="53"/>
                  </a:xfrm>
                  <a:custGeom>
                    <a:avLst/>
                    <a:gdLst>
                      <a:gd name="T0" fmla="*/ 0 w 65"/>
                      <a:gd name="T1" fmla="*/ 0 h 53"/>
                      <a:gd name="T2" fmla="*/ 64 w 65"/>
                      <a:gd name="T3" fmla="*/ 0 h 53"/>
                      <a:gd name="T4" fmla="*/ 64 w 65"/>
                      <a:gd name="T5" fmla="*/ 52 h 53"/>
                      <a:gd name="T6" fmla="*/ 0 w 65"/>
                      <a:gd name="T7" fmla="*/ 52 h 53"/>
                      <a:gd name="T8" fmla="*/ 0 w 65"/>
                      <a:gd name="T9" fmla="*/ 0 h 53"/>
                      <a:gd name="T10" fmla="*/ 0 60000 65536"/>
                      <a:gd name="T11" fmla="*/ 0 60000 65536"/>
                      <a:gd name="T12" fmla="*/ 0 60000 65536"/>
                      <a:gd name="T13" fmla="*/ 0 60000 65536"/>
                      <a:gd name="T14" fmla="*/ 0 60000 65536"/>
                      <a:gd name="T15" fmla="*/ 0 w 65"/>
                      <a:gd name="T16" fmla="*/ 0 h 53"/>
                      <a:gd name="T17" fmla="*/ 65 w 65"/>
                      <a:gd name="T18" fmla="*/ 53 h 53"/>
                    </a:gdLst>
                    <a:ahLst/>
                    <a:cxnLst>
                      <a:cxn ang="T10">
                        <a:pos x="T0" y="T1"/>
                      </a:cxn>
                      <a:cxn ang="T11">
                        <a:pos x="T2" y="T3"/>
                      </a:cxn>
                      <a:cxn ang="T12">
                        <a:pos x="T4" y="T5"/>
                      </a:cxn>
                      <a:cxn ang="T13">
                        <a:pos x="T6" y="T7"/>
                      </a:cxn>
                      <a:cxn ang="T14">
                        <a:pos x="T8" y="T9"/>
                      </a:cxn>
                    </a:cxnLst>
                    <a:rect l="T15" t="T16" r="T17" b="T18"/>
                    <a:pathLst>
                      <a:path w="65" h="53">
                        <a:moveTo>
                          <a:pt x="0" y="0"/>
                        </a:moveTo>
                        <a:lnTo>
                          <a:pt x="64" y="0"/>
                        </a:lnTo>
                        <a:lnTo>
                          <a:pt x="64" y="52"/>
                        </a:lnTo>
                        <a:lnTo>
                          <a:pt x="0" y="5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60" name="Freeform 102"/>
                  <p:cNvSpPr>
                    <a:spLocks/>
                  </p:cNvSpPr>
                  <p:nvPr/>
                </p:nvSpPr>
                <p:spPr bwMode="auto">
                  <a:xfrm>
                    <a:off x="2580" y="5610"/>
                    <a:ext cx="65" cy="53"/>
                  </a:xfrm>
                  <a:custGeom>
                    <a:avLst/>
                    <a:gdLst>
                      <a:gd name="T0" fmla="*/ 0 w 65"/>
                      <a:gd name="T1" fmla="*/ 0 h 53"/>
                      <a:gd name="T2" fmla="*/ 64 w 65"/>
                      <a:gd name="T3" fmla="*/ 52 h 53"/>
                      <a:gd name="T4" fmla="*/ 64 w 65"/>
                      <a:gd name="T5" fmla="*/ 0 h 53"/>
                      <a:gd name="T6" fmla="*/ 0 w 65"/>
                      <a:gd name="T7" fmla="*/ 52 h 53"/>
                      <a:gd name="T8" fmla="*/ 0 60000 65536"/>
                      <a:gd name="T9" fmla="*/ 0 60000 65536"/>
                      <a:gd name="T10" fmla="*/ 0 60000 65536"/>
                      <a:gd name="T11" fmla="*/ 0 60000 65536"/>
                      <a:gd name="T12" fmla="*/ 0 w 65"/>
                      <a:gd name="T13" fmla="*/ 0 h 53"/>
                      <a:gd name="T14" fmla="*/ 65 w 65"/>
                      <a:gd name="T15" fmla="*/ 53 h 53"/>
                    </a:gdLst>
                    <a:ahLst/>
                    <a:cxnLst>
                      <a:cxn ang="T8">
                        <a:pos x="T0" y="T1"/>
                      </a:cxn>
                      <a:cxn ang="T9">
                        <a:pos x="T2" y="T3"/>
                      </a:cxn>
                      <a:cxn ang="T10">
                        <a:pos x="T4" y="T5"/>
                      </a:cxn>
                      <a:cxn ang="T11">
                        <a:pos x="T6" y="T7"/>
                      </a:cxn>
                    </a:cxnLst>
                    <a:rect l="T12" t="T13" r="T14" b="T15"/>
                    <a:pathLst>
                      <a:path w="65" h="53">
                        <a:moveTo>
                          <a:pt x="0" y="0"/>
                        </a:moveTo>
                        <a:lnTo>
                          <a:pt x="64" y="52"/>
                        </a:lnTo>
                        <a:lnTo>
                          <a:pt x="64" y="0"/>
                        </a:lnTo>
                        <a:lnTo>
                          <a:pt x="0"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grpSp>
            <p:nvGrpSpPr>
              <p:cNvPr id="6234" name="Group 103"/>
              <p:cNvGrpSpPr>
                <a:grpSpLocks/>
              </p:cNvGrpSpPr>
              <p:nvPr/>
            </p:nvGrpSpPr>
            <p:grpSpPr bwMode="auto">
              <a:xfrm>
                <a:off x="2644" y="5610"/>
                <a:ext cx="266" cy="53"/>
                <a:chOff x="2644" y="5610"/>
                <a:chExt cx="266" cy="53"/>
              </a:xfrm>
            </p:grpSpPr>
            <p:grpSp>
              <p:nvGrpSpPr>
                <p:cNvPr id="6243" name="Group 104"/>
                <p:cNvGrpSpPr>
                  <a:grpSpLocks/>
                </p:cNvGrpSpPr>
                <p:nvPr/>
              </p:nvGrpSpPr>
              <p:grpSpPr bwMode="auto">
                <a:xfrm>
                  <a:off x="2644" y="5610"/>
                  <a:ext cx="69" cy="53"/>
                  <a:chOff x="2644" y="5610"/>
                  <a:chExt cx="69" cy="53"/>
                </a:xfrm>
              </p:grpSpPr>
              <p:sp>
                <p:nvSpPr>
                  <p:cNvPr id="6253" name="Freeform 105"/>
                  <p:cNvSpPr>
                    <a:spLocks/>
                  </p:cNvSpPr>
                  <p:nvPr/>
                </p:nvSpPr>
                <p:spPr bwMode="auto">
                  <a:xfrm>
                    <a:off x="2644" y="5610"/>
                    <a:ext cx="69" cy="53"/>
                  </a:xfrm>
                  <a:custGeom>
                    <a:avLst/>
                    <a:gdLst>
                      <a:gd name="T0" fmla="*/ 0 w 69"/>
                      <a:gd name="T1" fmla="*/ 0 h 53"/>
                      <a:gd name="T2" fmla="*/ 68 w 69"/>
                      <a:gd name="T3" fmla="*/ 0 h 53"/>
                      <a:gd name="T4" fmla="*/ 68 w 69"/>
                      <a:gd name="T5" fmla="*/ 52 h 53"/>
                      <a:gd name="T6" fmla="*/ 0 w 69"/>
                      <a:gd name="T7" fmla="*/ 52 h 53"/>
                      <a:gd name="T8" fmla="*/ 0 w 69"/>
                      <a:gd name="T9" fmla="*/ 0 h 53"/>
                      <a:gd name="T10" fmla="*/ 0 60000 65536"/>
                      <a:gd name="T11" fmla="*/ 0 60000 65536"/>
                      <a:gd name="T12" fmla="*/ 0 60000 65536"/>
                      <a:gd name="T13" fmla="*/ 0 60000 65536"/>
                      <a:gd name="T14" fmla="*/ 0 60000 65536"/>
                      <a:gd name="T15" fmla="*/ 0 w 69"/>
                      <a:gd name="T16" fmla="*/ 0 h 53"/>
                      <a:gd name="T17" fmla="*/ 69 w 69"/>
                      <a:gd name="T18" fmla="*/ 53 h 53"/>
                    </a:gdLst>
                    <a:ahLst/>
                    <a:cxnLst>
                      <a:cxn ang="T10">
                        <a:pos x="T0" y="T1"/>
                      </a:cxn>
                      <a:cxn ang="T11">
                        <a:pos x="T2" y="T3"/>
                      </a:cxn>
                      <a:cxn ang="T12">
                        <a:pos x="T4" y="T5"/>
                      </a:cxn>
                      <a:cxn ang="T13">
                        <a:pos x="T6" y="T7"/>
                      </a:cxn>
                      <a:cxn ang="T14">
                        <a:pos x="T8" y="T9"/>
                      </a:cxn>
                    </a:cxnLst>
                    <a:rect l="T15" t="T16" r="T17" b="T18"/>
                    <a:pathLst>
                      <a:path w="69" h="53">
                        <a:moveTo>
                          <a:pt x="0" y="0"/>
                        </a:moveTo>
                        <a:lnTo>
                          <a:pt x="68" y="0"/>
                        </a:lnTo>
                        <a:lnTo>
                          <a:pt x="68" y="52"/>
                        </a:lnTo>
                        <a:lnTo>
                          <a:pt x="0" y="5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54" name="Freeform 106"/>
                  <p:cNvSpPr>
                    <a:spLocks/>
                  </p:cNvSpPr>
                  <p:nvPr/>
                </p:nvSpPr>
                <p:spPr bwMode="auto">
                  <a:xfrm>
                    <a:off x="2644" y="5610"/>
                    <a:ext cx="69" cy="53"/>
                  </a:xfrm>
                  <a:custGeom>
                    <a:avLst/>
                    <a:gdLst>
                      <a:gd name="T0" fmla="*/ 0 w 69"/>
                      <a:gd name="T1" fmla="*/ 0 h 53"/>
                      <a:gd name="T2" fmla="*/ 68 w 69"/>
                      <a:gd name="T3" fmla="*/ 52 h 53"/>
                      <a:gd name="T4" fmla="*/ 68 w 69"/>
                      <a:gd name="T5" fmla="*/ 0 h 53"/>
                      <a:gd name="T6" fmla="*/ 0 w 69"/>
                      <a:gd name="T7" fmla="*/ 52 h 53"/>
                      <a:gd name="T8" fmla="*/ 0 60000 65536"/>
                      <a:gd name="T9" fmla="*/ 0 60000 65536"/>
                      <a:gd name="T10" fmla="*/ 0 60000 65536"/>
                      <a:gd name="T11" fmla="*/ 0 60000 65536"/>
                      <a:gd name="T12" fmla="*/ 0 w 69"/>
                      <a:gd name="T13" fmla="*/ 0 h 53"/>
                      <a:gd name="T14" fmla="*/ 69 w 69"/>
                      <a:gd name="T15" fmla="*/ 53 h 53"/>
                    </a:gdLst>
                    <a:ahLst/>
                    <a:cxnLst>
                      <a:cxn ang="T8">
                        <a:pos x="T0" y="T1"/>
                      </a:cxn>
                      <a:cxn ang="T9">
                        <a:pos x="T2" y="T3"/>
                      </a:cxn>
                      <a:cxn ang="T10">
                        <a:pos x="T4" y="T5"/>
                      </a:cxn>
                      <a:cxn ang="T11">
                        <a:pos x="T6" y="T7"/>
                      </a:cxn>
                    </a:cxnLst>
                    <a:rect l="T12" t="T13" r="T14" b="T15"/>
                    <a:pathLst>
                      <a:path w="69" h="53">
                        <a:moveTo>
                          <a:pt x="0" y="0"/>
                        </a:moveTo>
                        <a:lnTo>
                          <a:pt x="68" y="52"/>
                        </a:lnTo>
                        <a:lnTo>
                          <a:pt x="68" y="0"/>
                        </a:lnTo>
                        <a:lnTo>
                          <a:pt x="0"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244" name="Group 107"/>
                <p:cNvGrpSpPr>
                  <a:grpSpLocks/>
                </p:cNvGrpSpPr>
                <p:nvPr/>
              </p:nvGrpSpPr>
              <p:grpSpPr bwMode="auto">
                <a:xfrm>
                  <a:off x="2712" y="5610"/>
                  <a:ext cx="66" cy="53"/>
                  <a:chOff x="2712" y="5610"/>
                  <a:chExt cx="66" cy="53"/>
                </a:xfrm>
              </p:grpSpPr>
              <p:sp>
                <p:nvSpPr>
                  <p:cNvPr id="6251" name="Freeform 108"/>
                  <p:cNvSpPr>
                    <a:spLocks/>
                  </p:cNvSpPr>
                  <p:nvPr/>
                </p:nvSpPr>
                <p:spPr bwMode="auto">
                  <a:xfrm>
                    <a:off x="2712" y="5610"/>
                    <a:ext cx="66" cy="53"/>
                  </a:xfrm>
                  <a:custGeom>
                    <a:avLst/>
                    <a:gdLst>
                      <a:gd name="T0" fmla="*/ 0 w 66"/>
                      <a:gd name="T1" fmla="*/ 0 h 53"/>
                      <a:gd name="T2" fmla="*/ 65 w 66"/>
                      <a:gd name="T3" fmla="*/ 0 h 53"/>
                      <a:gd name="T4" fmla="*/ 65 w 66"/>
                      <a:gd name="T5" fmla="*/ 52 h 53"/>
                      <a:gd name="T6" fmla="*/ 0 w 66"/>
                      <a:gd name="T7" fmla="*/ 52 h 53"/>
                      <a:gd name="T8" fmla="*/ 0 w 66"/>
                      <a:gd name="T9" fmla="*/ 0 h 53"/>
                      <a:gd name="T10" fmla="*/ 0 60000 65536"/>
                      <a:gd name="T11" fmla="*/ 0 60000 65536"/>
                      <a:gd name="T12" fmla="*/ 0 60000 65536"/>
                      <a:gd name="T13" fmla="*/ 0 60000 65536"/>
                      <a:gd name="T14" fmla="*/ 0 60000 65536"/>
                      <a:gd name="T15" fmla="*/ 0 w 66"/>
                      <a:gd name="T16" fmla="*/ 0 h 53"/>
                      <a:gd name="T17" fmla="*/ 66 w 66"/>
                      <a:gd name="T18" fmla="*/ 53 h 53"/>
                    </a:gdLst>
                    <a:ahLst/>
                    <a:cxnLst>
                      <a:cxn ang="T10">
                        <a:pos x="T0" y="T1"/>
                      </a:cxn>
                      <a:cxn ang="T11">
                        <a:pos x="T2" y="T3"/>
                      </a:cxn>
                      <a:cxn ang="T12">
                        <a:pos x="T4" y="T5"/>
                      </a:cxn>
                      <a:cxn ang="T13">
                        <a:pos x="T6" y="T7"/>
                      </a:cxn>
                      <a:cxn ang="T14">
                        <a:pos x="T8" y="T9"/>
                      </a:cxn>
                    </a:cxnLst>
                    <a:rect l="T15" t="T16" r="T17" b="T18"/>
                    <a:pathLst>
                      <a:path w="66" h="53">
                        <a:moveTo>
                          <a:pt x="0" y="0"/>
                        </a:moveTo>
                        <a:lnTo>
                          <a:pt x="65" y="0"/>
                        </a:lnTo>
                        <a:lnTo>
                          <a:pt x="65" y="52"/>
                        </a:lnTo>
                        <a:lnTo>
                          <a:pt x="0" y="5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52" name="Freeform 109"/>
                  <p:cNvSpPr>
                    <a:spLocks/>
                  </p:cNvSpPr>
                  <p:nvPr/>
                </p:nvSpPr>
                <p:spPr bwMode="auto">
                  <a:xfrm>
                    <a:off x="2712" y="5610"/>
                    <a:ext cx="66" cy="53"/>
                  </a:xfrm>
                  <a:custGeom>
                    <a:avLst/>
                    <a:gdLst>
                      <a:gd name="T0" fmla="*/ 0 w 66"/>
                      <a:gd name="T1" fmla="*/ 0 h 53"/>
                      <a:gd name="T2" fmla="*/ 65 w 66"/>
                      <a:gd name="T3" fmla="*/ 52 h 53"/>
                      <a:gd name="T4" fmla="*/ 65 w 66"/>
                      <a:gd name="T5" fmla="*/ 0 h 53"/>
                      <a:gd name="T6" fmla="*/ 0 w 66"/>
                      <a:gd name="T7" fmla="*/ 52 h 53"/>
                      <a:gd name="T8" fmla="*/ 0 60000 65536"/>
                      <a:gd name="T9" fmla="*/ 0 60000 65536"/>
                      <a:gd name="T10" fmla="*/ 0 60000 65536"/>
                      <a:gd name="T11" fmla="*/ 0 60000 65536"/>
                      <a:gd name="T12" fmla="*/ 0 w 66"/>
                      <a:gd name="T13" fmla="*/ 0 h 53"/>
                      <a:gd name="T14" fmla="*/ 66 w 66"/>
                      <a:gd name="T15" fmla="*/ 53 h 53"/>
                    </a:gdLst>
                    <a:ahLst/>
                    <a:cxnLst>
                      <a:cxn ang="T8">
                        <a:pos x="T0" y="T1"/>
                      </a:cxn>
                      <a:cxn ang="T9">
                        <a:pos x="T2" y="T3"/>
                      </a:cxn>
                      <a:cxn ang="T10">
                        <a:pos x="T4" y="T5"/>
                      </a:cxn>
                      <a:cxn ang="T11">
                        <a:pos x="T6" y="T7"/>
                      </a:cxn>
                    </a:cxnLst>
                    <a:rect l="T12" t="T13" r="T14" b="T15"/>
                    <a:pathLst>
                      <a:path w="66" h="53">
                        <a:moveTo>
                          <a:pt x="0" y="0"/>
                        </a:moveTo>
                        <a:lnTo>
                          <a:pt x="65" y="52"/>
                        </a:lnTo>
                        <a:lnTo>
                          <a:pt x="65" y="0"/>
                        </a:lnTo>
                        <a:lnTo>
                          <a:pt x="0"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245" name="Group 110"/>
                <p:cNvGrpSpPr>
                  <a:grpSpLocks/>
                </p:cNvGrpSpPr>
                <p:nvPr/>
              </p:nvGrpSpPr>
              <p:grpSpPr bwMode="auto">
                <a:xfrm>
                  <a:off x="2777" y="5610"/>
                  <a:ext cx="67" cy="53"/>
                  <a:chOff x="2777" y="5610"/>
                  <a:chExt cx="67" cy="53"/>
                </a:xfrm>
              </p:grpSpPr>
              <p:sp>
                <p:nvSpPr>
                  <p:cNvPr id="6249" name="Freeform 111"/>
                  <p:cNvSpPr>
                    <a:spLocks/>
                  </p:cNvSpPr>
                  <p:nvPr/>
                </p:nvSpPr>
                <p:spPr bwMode="auto">
                  <a:xfrm>
                    <a:off x="2777" y="5610"/>
                    <a:ext cx="67" cy="53"/>
                  </a:xfrm>
                  <a:custGeom>
                    <a:avLst/>
                    <a:gdLst>
                      <a:gd name="T0" fmla="*/ 0 w 67"/>
                      <a:gd name="T1" fmla="*/ 0 h 53"/>
                      <a:gd name="T2" fmla="*/ 66 w 67"/>
                      <a:gd name="T3" fmla="*/ 0 h 53"/>
                      <a:gd name="T4" fmla="*/ 66 w 67"/>
                      <a:gd name="T5" fmla="*/ 52 h 53"/>
                      <a:gd name="T6" fmla="*/ 0 w 67"/>
                      <a:gd name="T7" fmla="*/ 52 h 53"/>
                      <a:gd name="T8" fmla="*/ 0 w 67"/>
                      <a:gd name="T9" fmla="*/ 0 h 53"/>
                      <a:gd name="T10" fmla="*/ 0 60000 65536"/>
                      <a:gd name="T11" fmla="*/ 0 60000 65536"/>
                      <a:gd name="T12" fmla="*/ 0 60000 65536"/>
                      <a:gd name="T13" fmla="*/ 0 60000 65536"/>
                      <a:gd name="T14" fmla="*/ 0 60000 65536"/>
                      <a:gd name="T15" fmla="*/ 0 w 67"/>
                      <a:gd name="T16" fmla="*/ 0 h 53"/>
                      <a:gd name="T17" fmla="*/ 67 w 67"/>
                      <a:gd name="T18" fmla="*/ 53 h 53"/>
                    </a:gdLst>
                    <a:ahLst/>
                    <a:cxnLst>
                      <a:cxn ang="T10">
                        <a:pos x="T0" y="T1"/>
                      </a:cxn>
                      <a:cxn ang="T11">
                        <a:pos x="T2" y="T3"/>
                      </a:cxn>
                      <a:cxn ang="T12">
                        <a:pos x="T4" y="T5"/>
                      </a:cxn>
                      <a:cxn ang="T13">
                        <a:pos x="T6" y="T7"/>
                      </a:cxn>
                      <a:cxn ang="T14">
                        <a:pos x="T8" y="T9"/>
                      </a:cxn>
                    </a:cxnLst>
                    <a:rect l="T15" t="T16" r="T17" b="T18"/>
                    <a:pathLst>
                      <a:path w="67" h="53">
                        <a:moveTo>
                          <a:pt x="0" y="0"/>
                        </a:moveTo>
                        <a:lnTo>
                          <a:pt x="66" y="0"/>
                        </a:lnTo>
                        <a:lnTo>
                          <a:pt x="66" y="52"/>
                        </a:lnTo>
                        <a:lnTo>
                          <a:pt x="0" y="5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50" name="Freeform 112"/>
                  <p:cNvSpPr>
                    <a:spLocks/>
                  </p:cNvSpPr>
                  <p:nvPr/>
                </p:nvSpPr>
                <p:spPr bwMode="auto">
                  <a:xfrm>
                    <a:off x="2777" y="5610"/>
                    <a:ext cx="67" cy="53"/>
                  </a:xfrm>
                  <a:custGeom>
                    <a:avLst/>
                    <a:gdLst>
                      <a:gd name="T0" fmla="*/ 0 w 67"/>
                      <a:gd name="T1" fmla="*/ 0 h 53"/>
                      <a:gd name="T2" fmla="*/ 66 w 67"/>
                      <a:gd name="T3" fmla="*/ 52 h 53"/>
                      <a:gd name="T4" fmla="*/ 66 w 67"/>
                      <a:gd name="T5" fmla="*/ 0 h 53"/>
                      <a:gd name="T6" fmla="*/ 0 w 67"/>
                      <a:gd name="T7" fmla="*/ 52 h 53"/>
                      <a:gd name="T8" fmla="*/ 0 60000 65536"/>
                      <a:gd name="T9" fmla="*/ 0 60000 65536"/>
                      <a:gd name="T10" fmla="*/ 0 60000 65536"/>
                      <a:gd name="T11" fmla="*/ 0 60000 65536"/>
                      <a:gd name="T12" fmla="*/ 0 w 67"/>
                      <a:gd name="T13" fmla="*/ 0 h 53"/>
                      <a:gd name="T14" fmla="*/ 67 w 67"/>
                      <a:gd name="T15" fmla="*/ 53 h 53"/>
                    </a:gdLst>
                    <a:ahLst/>
                    <a:cxnLst>
                      <a:cxn ang="T8">
                        <a:pos x="T0" y="T1"/>
                      </a:cxn>
                      <a:cxn ang="T9">
                        <a:pos x="T2" y="T3"/>
                      </a:cxn>
                      <a:cxn ang="T10">
                        <a:pos x="T4" y="T5"/>
                      </a:cxn>
                      <a:cxn ang="T11">
                        <a:pos x="T6" y="T7"/>
                      </a:cxn>
                    </a:cxnLst>
                    <a:rect l="T12" t="T13" r="T14" b="T15"/>
                    <a:pathLst>
                      <a:path w="67" h="53">
                        <a:moveTo>
                          <a:pt x="0" y="0"/>
                        </a:moveTo>
                        <a:lnTo>
                          <a:pt x="66" y="52"/>
                        </a:lnTo>
                        <a:lnTo>
                          <a:pt x="66" y="0"/>
                        </a:lnTo>
                        <a:lnTo>
                          <a:pt x="0"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246" name="Group 113"/>
                <p:cNvGrpSpPr>
                  <a:grpSpLocks/>
                </p:cNvGrpSpPr>
                <p:nvPr/>
              </p:nvGrpSpPr>
              <p:grpSpPr bwMode="auto">
                <a:xfrm>
                  <a:off x="2843" y="5610"/>
                  <a:ext cx="67" cy="53"/>
                  <a:chOff x="2843" y="5610"/>
                  <a:chExt cx="67" cy="53"/>
                </a:xfrm>
              </p:grpSpPr>
              <p:sp>
                <p:nvSpPr>
                  <p:cNvPr id="6247" name="Freeform 114"/>
                  <p:cNvSpPr>
                    <a:spLocks/>
                  </p:cNvSpPr>
                  <p:nvPr/>
                </p:nvSpPr>
                <p:spPr bwMode="auto">
                  <a:xfrm>
                    <a:off x="2843" y="5610"/>
                    <a:ext cx="67" cy="53"/>
                  </a:xfrm>
                  <a:custGeom>
                    <a:avLst/>
                    <a:gdLst>
                      <a:gd name="T0" fmla="*/ 0 w 67"/>
                      <a:gd name="T1" fmla="*/ 0 h 53"/>
                      <a:gd name="T2" fmla="*/ 66 w 67"/>
                      <a:gd name="T3" fmla="*/ 0 h 53"/>
                      <a:gd name="T4" fmla="*/ 66 w 67"/>
                      <a:gd name="T5" fmla="*/ 52 h 53"/>
                      <a:gd name="T6" fmla="*/ 0 w 67"/>
                      <a:gd name="T7" fmla="*/ 52 h 53"/>
                      <a:gd name="T8" fmla="*/ 0 w 67"/>
                      <a:gd name="T9" fmla="*/ 0 h 53"/>
                      <a:gd name="T10" fmla="*/ 0 60000 65536"/>
                      <a:gd name="T11" fmla="*/ 0 60000 65536"/>
                      <a:gd name="T12" fmla="*/ 0 60000 65536"/>
                      <a:gd name="T13" fmla="*/ 0 60000 65536"/>
                      <a:gd name="T14" fmla="*/ 0 60000 65536"/>
                      <a:gd name="T15" fmla="*/ 0 w 67"/>
                      <a:gd name="T16" fmla="*/ 0 h 53"/>
                      <a:gd name="T17" fmla="*/ 67 w 67"/>
                      <a:gd name="T18" fmla="*/ 53 h 53"/>
                    </a:gdLst>
                    <a:ahLst/>
                    <a:cxnLst>
                      <a:cxn ang="T10">
                        <a:pos x="T0" y="T1"/>
                      </a:cxn>
                      <a:cxn ang="T11">
                        <a:pos x="T2" y="T3"/>
                      </a:cxn>
                      <a:cxn ang="T12">
                        <a:pos x="T4" y="T5"/>
                      </a:cxn>
                      <a:cxn ang="T13">
                        <a:pos x="T6" y="T7"/>
                      </a:cxn>
                      <a:cxn ang="T14">
                        <a:pos x="T8" y="T9"/>
                      </a:cxn>
                    </a:cxnLst>
                    <a:rect l="T15" t="T16" r="T17" b="T18"/>
                    <a:pathLst>
                      <a:path w="67" h="53">
                        <a:moveTo>
                          <a:pt x="0" y="0"/>
                        </a:moveTo>
                        <a:lnTo>
                          <a:pt x="66" y="0"/>
                        </a:lnTo>
                        <a:lnTo>
                          <a:pt x="66" y="52"/>
                        </a:lnTo>
                        <a:lnTo>
                          <a:pt x="0" y="52"/>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48" name="Freeform 115"/>
                  <p:cNvSpPr>
                    <a:spLocks/>
                  </p:cNvSpPr>
                  <p:nvPr/>
                </p:nvSpPr>
                <p:spPr bwMode="auto">
                  <a:xfrm>
                    <a:off x="2843" y="5610"/>
                    <a:ext cx="67" cy="53"/>
                  </a:xfrm>
                  <a:custGeom>
                    <a:avLst/>
                    <a:gdLst>
                      <a:gd name="T0" fmla="*/ 0 w 67"/>
                      <a:gd name="T1" fmla="*/ 0 h 53"/>
                      <a:gd name="T2" fmla="*/ 66 w 67"/>
                      <a:gd name="T3" fmla="*/ 52 h 53"/>
                      <a:gd name="T4" fmla="*/ 66 w 67"/>
                      <a:gd name="T5" fmla="*/ 0 h 53"/>
                      <a:gd name="T6" fmla="*/ 0 w 67"/>
                      <a:gd name="T7" fmla="*/ 52 h 53"/>
                      <a:gd name="T8" fmla="*/ 0 60000 65536"/>
                      <a:gd name="T9" fmla="*/ 0 60000 65536"/>
                      <a:gd name="T10" fmla="*/ 0 60000 65536"/>
                      <a:gd name="T11" fmla="*/ 0 60000 65536"/>
                      <a:gd name="T12" fmla="*/ 0 w 67"/>
                      <a:gd name="T13" fmla="*/ 0 h 53"/>
                      <a:gd name="T14" fmla="*/ 67 w 67"/>
                      <a:gd name="T15" fmla="*/ 53 h 53"/>
                    </a:gdLst>
                    <a:ahLst/>
                    <a:cxnLst>
                      <a:cxn ang="T8">
                        <a:pos x="T0" y="T1"/>
                      </a:cxn>
                      <a:cxn ang="T9">
                        <a:pos x="T2" y="T3"/>
                      </a:cxn>
                      <a:cxn ang="T10">
                        <a:pos x="T4" y="T5"/>
                      </a:cxn>
                      <a:cxn ang="T11">
                        <a:pos x="T6" y="T7"/>
                      </a:cxn>
                    </a:cxnLst>
                    <a:rect l="T12" t="T13" r="T14" b="T15"/>
                    <a:pathLst>
                      <a:path w="67" h="53">
                        <a:moveTo>
                          <a:pt x="0" y="0"/>
                        </a:moveTo>
                        <a:lnTo>
                          <a:pt x="66" y="52"/>
                        </a:lnTo>
                        <a:lnTo>
                          <a:pt x="66" y="0"/>
                        </a:lnTo>
                        <a:lnTo>
                          <a:pt x="0" y="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sp>
            <p:nvSpPr>
              <p:cNvPr id="6235" name="Line 116"/>
              <p:cNvSpPr>
                <a:spLocks noChangeShapeType="1"/>
              </p:cNvSpPr>
              <p:nvPr/>
            </p:nvSpPr>
            <p:spPr bwMode="auto">
              <a:xfrm>
                <a:off x="2546" y="5614"/>
                <a:ext cx="0" cy="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236" name="Line 117"/>
              <p:cNvSpPr>
                <a:spLocks noChangeShapeType="1"/>
              </p:cNvSpPr>
              <p:nvPr/>
            </p:nvSpPr>
            <p:spPr bwMode="auto">
              <a:xfrm>
                <a:off x="2743" y="5614"/>
                <a:ext cx="0" cy="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237" name="Line 118"/>
              <p:cNvSpPr>
                <a:spLocks noChangeShapeType="1"/>
              </p:cNvSpPr>
              <p:nvPr/>
            </p:nvSpPr>
            <p:spPr bwMode="auto">
              <a:xfrm>
                <a:off x="2613" y="5614"/>
                <a:ext cx="0" cy="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238" name="Line 119"/>
              <p:cNvSpPr>
                <a:spLocks noChangeShapeType="1"/>
              </p:cNvSpPr>
              <p:nvPr/>
            </p:nvSpPr>
            <p:spPr bwMode="auto">
              <a:xfrm>
                <a:off x="2679" y="5614"/>
                <a:ext cx="0" cy="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239" name="Line 120"/>
              <p:cNvSpPr>
                <a:spLocks noChangeShapeType="1"/>
              </p:cNvSpPr>
              <p:nvPr/>
            </p:nvSpPr>
            <p:spPr bwMode="auto">
              <a:xfrm>
                <a:off x="2479" y="5614"/>
                <a:ext cx="0" cy="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240" name="Line 121"/>
              <p:cNvSpPr>
                <a:spLocks noChangeShapeType="1"/>
              </p:cNvSpPr>
              <p:nvPr/>
            </p:nvSpPr>
            <p:spPr bwMode="auto">
              <a:xfrm>
                <a:off x="2415" y="5614"/>
                <a:ext cx="0" cy="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241" name="Line 122"/>
              <p:cNvSpPr>
                <a:spLocks noChangeShapeType="1"/>
              </p:cNvSpPr>
              <p:nvPr/>
            </p:nvSpPr>
            <p:spPr bwMode="auto">
              <a:xfrm>
                <a:off x="2810" y="5614"/>
                <a:ext cx="0" cy="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242" name="Line 123"/>
              <p:cNvSpPr>
                <a:spLocks noChangeShapeType="1"/>
              </p:cNvSpPr>
              <p:nvPr/>
            </p:nvSpPr>
            <p:spPr bwMode="auto">
              <a:xfrm>
                <a:off x="2876" y="5614"/>
                <a:ext cx="0" cy="4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grpSp>
        <p:sp>
          <p:nvSpPr>
            <p:cNvPr id="6162" name="Freeform 124"/>
            <p:cNvSpPr>
              <a:spLocks/>
            </p:cNvSpPr>
            <p:nvPr/>
          </p:nvSpPr>
          <p:spPr bwMode="auto">
            <a:xfrm>
              <a:off x="2281" y="5587"/>
              <a:ext cx="577" cy="24"/>
            </a:xfrm>
            <a:custGeom>
              <a:avLst/>
              <a:gdLst>
                <a:gd name="T0" fmla="*/ 0 w 577"/>
                <a:gd name="T1" fmla="*/ 20 h 24"/>
                <a:gd name="T2" fmla="*/ 36 w 577"/>
                <a:gd name="T3" fmla="*/ 0 h 24"/>
                <a:gd name="T4" fmla="*/ 572 w 577"/>
                <a:gd name="T5" fmla="*/ 0 h 24"/>
                <a:gd name="T6" fmla="*/ 576 w 577"/>
                <a:gd name="T7" fmla="*/ 23 h 24"/>
                <a:gd name="T8" fmla="*/ 0 60000 65536"/>
                <a:gd name="T9" fmla="*/ 0 60000 65536"/>
                <a:gd name="T10" fmla="*/ 0 60000 65536"/>
                <a:gd name="T11" fmla="*/ 0 60000 65536"/>
                <a:gd name="T12" fmla="*/ 0 w 577"/>
                <a:gd name="T13" fmla="*/ 0 h 24"/>
                <a:gd name="T14" fmla="*/ 577 w 577"/>
                <a:gd name="T15" fmla="*/ 24 h 24"/>
              </a:gdLst>
              <a:ahLst/>
              <a:cxnLst>
                <a:cxn ang="T8">
                  <a:pos x="T0" y="T1"/>
                </a:cxn>
                <a:cxn ang="T9">
                  <a:pos x="T2" y="T3"/>
                </a:cxn>
                <a:cxn ang="T10">
                  <a:pos x="T4" y="T5"/>
                </a:cxn>
                <a:cxn ang="T11">
                  <a:pos x="T6" y="T7"/>
                </a:cxn>
              </a:cxnLst>
              <a:rect l="T12" t="T13" r="T14" b="T15"/>
              <a:pathLst>
                <a:path w="577" h="24">
                  <a:moveTo>
                    <a:pt x="0" y="20"/>
                  </a:moveTo>
                  <a:lnTo>
                    <a:pt x="36" y="0"/>
                  </a:lnTo>
                  <a:lnTo>
                    <a:pt x="572" y="0"/>
                  </a:lnTo>
                  <a:lnTo>
                    <a:pt x="576" y="2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nvGrpSpPr>
            <p:cNvPr id="6163" name="Group 125"/>
            <p:cNvGrpSpPr>
              <a:grpSpLocks/>
            </p:cNvGrpSpPr>
            <p:nvPr/>
          </p:nvGrpSpPr>
          <p:grpSpPr bwMode="auto">
            <a:xfrm>
              <a:off x="3001" y="5621"/>
              <a:ext cx="106" cy="43"/>
              <a:chOff x="3001" y="5621"/>
              <a:chExt cx="106" cy="43"/>
            </a:xfrm>
          </p:grpSpPr>
          <p:sp>
            <p:nvSpPr>
              <p:cNvPr id="6231" name="Freeform 126"/>
              <p:cNvSpPr>
                <a:spLocks/>
              </p:cNvSpPr>
              <p:nvPr/>
            </p:nvSpPr>
            <p:spPr bwMode="auto">
              <a:xfrm>
                <a:off x="3001" y="5621"/>
                <a:ext cx="80" cy="43"/>
              </a:xfrm>
              <a:custGeom>
                <a:avLst/>
                <a:gdLst>
                  <a:gd name="T0" fmla="*/ 0 w 80"/>
                  <a:gd name="T1" fmla="*/ 42 h 43"/>
                  <a:gd name="T2" fmla="*/ 79 w 80"/>
                  <a:gd name="T3" fmla="*/ 42 h 43"/>
                  <a:gd name="T4" fmla="*/ 79 w 80"/>
                  <a:gd name="T5" fmla="*/ 0 h 43"/>
                  <a:gd name="T6" fmla="*/ 1 w 80"/>
                  <a:gd name="T7" fmla="*/ 0 h 43"/>
                  <a:gd name="T8" fmla="*/ 0 w 80"/>
                  <a:gd name="T9" fmla="*/ 42 h 43"/>
                  <a:gd name="T10" fmla="*/ 0 60000 65536"/>
                  <a:gd name="T11" fmla="*/ 0 60000 65536"/>
                  <a:gd name="T12" fmla="*/ 0 60000 65536"/>
                  <a:gd name="T13" fmla="*/ 0 60000 65536"/>
                  <a:gd name="T14" fmla="*/ 0 60000 65536"/>
                  <a:gd name="T15" fmla="*/ 0 w 80"/>
                  <a:gd name="T16" fmla="*/ 0 h 43"/>
                  <a:gd name="T17" fmla="*/ 80 w 80"/>
                  <a:gd name="T18" fmla="*/ 43 h 43"/>
                </a:gdLst>
                <a:ahLst/>
                <a:cxnLst>
                  <a:cxn ang="T10">
                    <a:pos x="T0" y="T1"/>
                  </a:cxn>
                  <a:cxn ang="T11">
                    <a:pos x="T2" y="T3"/>
                  </a:cxn>
                  <a:cxn ang="T12">
                    <a:pos x="T4" y="T5"/>
                  </a:cxn>
                  <a:cxn ang="T13">
                    <a:pos x="T6" y="T7"/>
                  </a:cxn>
                  <a:cxn ang="T14">
                    <a:pos x="T8" y="T9"/>
                  </a:cxn>
                </a:cxnLst>
                <a:rect l="T15" t="T16" r="T17" b="T18"/>
                <a:pathLst>
                  <a:path w="80" h="43">
                    <a:moveTo>
                      <a:pt x="0" y="42"/>
                    </a:moveTo>
                    <a:lnTo>
                      <a:pt x="79" y="42"/>
                    </a:lnTo>
                    <a:lnTo>
                      <a:pt x="79" y="0"/>
                    </a:lnTo>
                    <a:lnTo>
                      <a:pt x="1" y="0"/>
                    </a:lnTo>
                    <a:lnTo>
                      <a:pt x="0" y="42"/>
                    </a:lnTo>
                  </a:path>
                </a:pathLst>
              </a:custGeom>
              <a:solidFill>
                <a:srgbClr val="009F9F"/>
              </a:solidFill>
              <a:ln w="12700" cap="rnd">
                <a:solidFill>
                  <a:srgbClr val="000000"/>
                </a:solidFill>
                <a:round/>
                <a:headEnd/>
                <a:tailEnd/>
              </a:ln>
            </p:spPr>
            <p:txBody>
              <a:bodyPr/>
              <a:lstStyle/>
              <a:p>
                <a:endParaRPr lang="de-CH"/>
              </a:p>
            </p:txBody>
          </p:sp>
          <p:sp>
            <p:nvSpPr>
              <p:cNvPr id="6232" name="Freeform 127"/>
              <p:cNvSpPr>
                <a:spLocks/>
              </p:cNvSpPr>
              <p:nvPr/>
            </p:nvSpPr>
            <p:spPr bwMode="auto">
              <a:xfrm>
                <a:off x="3080" y="5622"/>
                <a:ext cx="27" cy="42"/>
              </a:xfrm>
              <a:custGeom>
                <a:avLst/>
                <a:gdLst>
                  <a:gd name="T0" fmla="*/ 0 w 27"/>
                  <a:gd name="T1" fmla="*/ 0 h 42"/>
                  <a:gd name="T2" fmla="*/ 0 w 27"/>
                  <a:gd name="T3" fmla="*/ 41 h 42"/>
                  <a:gd name="T4" fmla="*/ 26 w 27"/>
                  <a:gd name="T5" fmla="*/ 39 h 42"/>
                  <a:gd name="T6" fmla="*/ 26 w 27"/>
                  <a:gd name="T7" fmla="*/ 3 h 42"/>
                  <a:gd name="T8" fmla="*/ 0 w 27"/>
                  <a:gd name="T9" fmla="*/ 0 h 42"/>
                  <a:gd name="T10" fmla="*/ 0 60000 65536"/>
                  <a:gd name="T11" fmla="*/ 0 60000 65536"/>
                  <a:gd name="T12" fmla="*/ 0 60000 65536"/>
                  <a:gd name="T13" fmla="*/ 0 60000 65536"/>
                  <a:gd name="T14" fmla="*/ 0 60000 65536"/>
                  <a:gd name="T15" fmla="*/ 0 w 27"/>
                  <a:gd name="T16" fmla="*/ 0 h 42"/>
                  <a:gd name="T17" fmla="*/ 27 w 27"/>
                  <a:gd name="T18" fmla="*/ 42 h 42"/>
                </a:gdLst>
                <a:ahLst/>
                <a:cxnLst>
                  <a:cxn ang="T10">
                    <a:pos x="T0" y="T1"/>
                  </a:cxn>
                  <a:cxn ang="T11">
                    <a:pos x="T2" y="T3"/>
                  </a:cxn>
                  <a:cxn ang="T12">
                    <a:pos x="T4" y="T5"/>
                  </a:cxn>
                  <a:cxn ang="T13">
                    <a:pos x="T6" y="T7"/>
                  </a:cxn>
                  <a:cxn ang="T14">
                    <a:pos x="T8" y="T9"/>
                  </a:cxn>
                </a:cxnLst>
                <a:rect l="T15" t="T16" r="T17" b="T18"/>
                <a:pathLst>
                  <a:path w="27" h="42">
                    <a:moveTo>
                      <a:pt x="0" y="0"/>
                    </a:moveTo>
                    <a:lnTo>
                      <a:pt x="0" y="41"/>
                    </a:lnTo>
                    <a:lnTo>
                      <a:pt x="26" y="39"/>
                    </a:lnTo>
                    <a:lnTo>
                      <a:pt x="26" y="3"/>
                    </a:lnTo>
                    <a:lnTo>
                      <a:pt x="0" y="0"/>
                    </a:lnTo>
                  </a:path>
                </a:pathLst>
              </a:custGeom>
              <a:solidFill>
                <a:srgbClr val="00FFFF"/>
              </a:solidFill>
              <a:ln w="12700" cap="rnd">
                <a:solidFill>
                  <a:srgbClr val="000000"/>
                </a:solidFill>
                <a:round/>
                <a:headEnd/>
                <a:tailEnd/>
              </a:ln>
            </p:spPr>
            <p:txBody>
              <a:bodyPr/>
              <a:lstStyle/>
              <a:p>
                <a:endParaRPr lang="de-CH"/>
              </a:p>
            </p:txBody>
          </p:sp>
        </p:grpSp>
        <p:grpSp>
          <p:nvGrpSpPr>
            <p:cNvPr id="6164" name="Group 128"/>
            <p:cNvGrpSpPr>
              <a:grpSpLocks/>
            </p:cNvGrpSpPr>
            <p:nvPr/>
          </p:nvGrpSpPr>
          <p:grpSpPr bwMode="auto">
            <a:xfrm>
              <a:off x="2992" y="5496"/>
              <a:ext cx="37" cy="165"/>
              <a:chOff x="2992" y="5496"/>
              <a:chExt cx="37" cy="165"/>
            </a:xfrm>
          </p:grpSpPr>
          <p:grpSp>
            <p:nvGrpSpPr>
              <p:cNvPr id="6216" name="Group 129"/>
              <p:cNvGrpSpPr>
                <a:grpSpLocks/>
              </p:cNvGrpSpPr>
              <p:nvPr/>
            </p:nvGrpSpPr>
            <p:grpSpPr bwMode="auto">
              <a:xfrm>
                <a:off x="2992" y="5606"/>
                <a:ext cx="37" cy="55"/>
                <a:chOff x="2992" y="5606"/>
                <a:chExt cx="37" cy="55"/>
              </a:xfrm>
            </p:grpSpPr>
            <p:sp>
              <p:nvSpPr>
                <p:cNvPr id="6227" name="Rectangle 130"/>
                <p:cNvSpPr>
                  <a:spLocks noChangeArrowheads="1"/>
                </p:cNvSpPr>
                <p:nvPr/>
              </p:nvSpPr>
              <p:spPr bwMode="auto">
                <a:xfrm>
                  <a:off x="2994" y="5636"/>
                  <a:ext cx="27" cy="1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6228" name="Freeform 131"/>
                <p:cNvSpPr>
                  <a:spLocks/>
                </p:cNvSpPr>
                <p:nvPr/>
              </p:nvSpPr>
              <p:spPr bwMode="auto">
                <a:xfrm>
                  <a:off x="2992" y="5633"/>
                  <a:ext cx="37" cy="28"/>
                </a:xfrm>
                <a:custGeom>
                  <a:avLst/>
                  <a:gdLst>
                    <a:gd name="T0" fmla="*/ 0 w 37"/>
                    <a:gd name="T1" fmla="*/ 0 h 28"/>
                    <a:gd name="T2" fmla="*/ 36 w 37"/>
                    <a:gd name="T3" fmla="*/ 27 h 28"/>
                    <a:gd name="T4" fmla="*/ 36 w 37"/>
                    <a:gd name="T5" fmla="*/ 0 h 28"/>
                    <a:gd name="T6" fmla="*/ 0 w 37"/>
                    <a:gd name="T7" fmla="*/ 27 h 28"/>
                    <a:gd name="T8" fmla="*/ 0 60000 65536"/>
                    <a:gd name="T9" fmla="*/ 0 60000 65536"/>
                    <a:gd name="T10" fmla="*/ 0 60000 65536"/>
                    <a:gd name="T11" fmla="*/ 0 60000 65536"/>
                    <a:gd name="T12" fmla="*/ 0 w 37"/>
                    <a:gd name="T13" fmla="*/ 0 h 28"/>
                    <a:gd name="T14" fmla="*/ 37 w 37"/>
                    <a:gd name="T15" fmla="*/ 28 h 28"/>
                  </a:gdLst>
                  <a:ahLst/>
                  <a:cxnLst>
                    <a:cxn ang="T8">
                      <a:pos x="T0" y="T1"/>
                    </a:cxn>
                    <a:cxn ang="T9">
                      <a:pos x="T2" y="T3"/>
                    </a:cxn>
                    <a:cxn ang="T10">
                      <a:pos x="T4" y="T5"/>
                    </a:cxn>
                    <a:cxn ang="T11">
                      <a:pos x="T6" y="T7"/>
                    </a:cxn>
                  </a:cxnLst>
                  <a:rect l="T12" t="T13" r="T14" b="T15"/>
                  <a:pathLst>
                    <a:path w="37" h="28">
                      <a:moveTo>
                        <a:pt x="0" y="0"/>
                      </a:moveTo>
                      <a:lnTo>
                        <a:pt x="36" y="27"/>
                      </a:lnTo>
                      <a:lnTo>
                        <a:pt x="36" y="0"/>
                      </a:lnTo>
                      <a:lnTo>
                        <a:pt x="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29" name="Freeform 132"/>
                <p:cNvSpPr>
                  <a:spLocks/>
                </p:cNvSpPr>
                <p:nvPr/>
              </p:nvSpPr>
              <p:spPr bwMode="auto">
                <a:xfrm>
                  <a:off x="2992" y="5606"/>
                  <a:ext cx="37" cy="28"/>
                </a:xfrm>
                <a:custGeom>
                  <a:avLst/>
                  <a:gdLst>
                    <a:gd name="T0" fmla="*/ 0 w 37"/>
                    <a:gd name="T1" fmla="*/ 27 h 28"/>
                    <a:gd name="T2" fmla="*/ 36 w 37"/>
                    <a:gd name="T3" fmla="*/ 27 h 28"/>
                    <a:gd name="T4" fmla="*/ 36 w 37"/>
                    <a:gd name="T5" fmla="*/ 0 h 28"/>
                    <a:gd name="T6" fmla="*/ 0 w 37"/>
                    <a:gd name="T7" fmla="*/ 0 h 28"/>
                    <a:gd name="T8" fmla="*/ 0 w 37"/>
                    <a:gd name="T9" fmla="*/ 27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27"/>
                      </a:moveTo>
                      <a:lnTo>
                        <a:pt x="36" y="27"/>
                      </a:lnTo>
                      <a:lnTo>
                        <a:pt x="36" y="0"/>
                      </a:lnTo>
                      <a:lnTo>
                        <a:pt x="0" y="0"/>
                      </a:lnTo>
                      <a:lnTo>
                        <a:pt x="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30" name="Freeform 133"/>
                <p:cNvSpPr>
                  <a:spLocks/>
                </p:cNvSpPr>
                <p:nvPr/>
              </p:nvSpPr>
              <p:spPr bwMode="auto">
                <a:xfrm>
                  <a:off x="2992" y="5606"/>
                  <a:ext cx="37" cy="28"/>
                </a:xfrm>
                <a:custGeom>
                  <a:avLst/>
                  <a:gdLst>
                    <a:gd name="T0" fmla="*/ 0 w 37"/>
                    <a:gd name="T1" fmla="*/ 0 h 28"/>
                    <a:gd name="T2" fmla="*/ 36 w 37"/>
                    <a:gd name="T3" fmla="*/ 27 h 28"/>
                    <a:gd name="T4" fmla="*/ 36 w 37"/>
                    <a:gd name="T5" fmla="*/ 0 h 28"/>
                    <a:gd name="T6" fmla="*/ 0 w 37"/>
                    <a:gd name="T7" fmla="*/ 27 h 28"/>
                    <a:gd name="T8" fmla="*/ 0 60000 65536"/>
                    <a:gd name="T9" fmla="*/ 0 60000 65536"/>
                    <a:gd name="T10" fmla="*/ 0 60000 65536"/>
                    <a:gd name="T11" fmla="*/ 0 60000 65536"/>
                    <a:gd name="T12" fmla="*/ 0 w 37"/>
                    <a:gd name="T13" fmla="*/ 0 h 28"/>
                    <a:gd name="T14" fmla="*/ 37 w 37"/>
                    <a:gd name="T15" fmla="*/ 28 h 28"/>
                  </a:gdLst>
                  <a:ahLst/>
                  <a:cxnLst>
                    <a:cxn ang="T8">
                      <a:pos x="T0" y="T1"/>
                    </a:cxn>
                    <a:cxn ang="T9">
                      <a:pos x="T2" y="T3"/>
                    </a:cxn>
                    <a:cxn ang="T10">
                      <a:pos x="T4" y="T5"/>
                    </a:cxn>
                    <a:cxn ang="T11">
                      <a:pos x="T6" y="T7"/>
                    </a:cxn>
                  </a:cxnLst>
                  <a:rect l="T12" t="T13" r="T14" b="T15"/>
                  <a:pathLst>
                    <a:path w="37" h="28">
                      <a:moveTo>
                        <a:pt x="0" y="0"/>
                      </a:moveTo>
                      <a:lnTo>
                        <a:pt x="36" y="27"/>
                      </a:lnTo>
                      <a:lnTo>
                        <a:pt x="36" y="0"/>
                      </a:lnTo>
                      <a:lnTo>
                        <a:pt x="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217" name="Group 134"/>
              <p:cNvGrpSpPr>
                <a:grpSpLocks/>
              </p:cNvGrpSpPr>
              <p:nvPr/>
            </p:nvGrpSpPr>
            <p:grpSpPr bwMode="auto">
              <a:xfrm>
                <a:off x="2992" y="5550"/>
                <a:ext cx="37" cy="57"/>
                <a:chOff x="2992" y="5550"/>
                <a:chExt cx="37" cy="57"/>
              </a:xfrm>
            </p:grpSpPr>
            <p:sp>
              <p:nvSpPr>
                <p:cNvPr id="6223" name="Rectangle 135"/>
                <p:cNvSpPr>
                  <a:spLocks noChangeArrowheads="1"/>
                </p:cNvSpPr>
                <p:nvPr/>
              </p:nvSpPr>
              <p:spPr bwMode="auto">
                <a:xfrm>
                  <a:off x="2993" y="5580"/>
                  <a:ext cx="28" cy="1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6224" name="Freeform 136"/>
                <p:cNvSpPr>
                  <a:spLocks/>
                </p:cNvSpPr>
                <p:nvPr/>
              </p:nvSpPr>
              <p:spPr bwMode="auto">
                <a:xfrm>
                  <a:off x="2992" y="5577"/>
                  <a:ext cx="37" cy="30"/>
                </a:xfrm>
                <a:custGeom>
                  <a:avLst/>
                  <a:gdLst>
                    <a:gd name="T0" fmla="*/ 0 w 37"/>
                    <a:gd name="T1" fmla="*/ 0 h 30"/>
                    <a:gd name="T2" fmla="*/ 36 w 37"/>
                    <a:gd name="T3" fmla="*/ 29 h 30"/>
                    <a:gd name="T4" fmla="*/ 36 w 37"/>
                    <a:gd name="T5" fmla="*/ 0 h 30"/>
                    <a:gd name="T6" fmla="*/ 0 w 37"/>
                    <a:gd name="T7" fmla="*/ 29 h 30"/>
                    <a:gd name="T8" fmla="*/ 0 60000 65536"/>
                    <a:gd name="T9" fmla="*/ 0 60000 65536"/>
                    <a:gd name="T10" fmla="*/ 0 60000 65536"/>
                    <a:gd name="T11" fmla="*/ 0 60000 65536"/>
                    <a:gd name="T12" fmla="*/ 0 w 37"/>
                    <a:gd name="T13" fmla="*/ 0 h 30"/>
                    <a:gd name="T14" fmla="*/ 37 w 37"/>
                    <a:gd name="T15" fmla="*/ 30 h 30"/>
                  </a:gdLst>
                  <a:ahLst/>
                  <a:cxnLst>
                    <a:cxn ang="T8">
                      <a:pos x="T0" y="T1"/>
                    </a:cxn>
                    <a:cxn ang="T9">
                      <a:pos x="T2" y="T3"/>
                    </a:cxn>
                    <a:cxn ang="T10">
                      <a:pos x="T4" y="T5"/>
                    </a:cxn>
                    <a:cxn ang="T11">
                      <a:pos x="T6" y="T7"/>
                    </a:cxn>
                  </a:cxnLst>
                  <a:rect l="T12" t="T13" r="T14" b="T15"/>
                  <a:pathLst>
                    <a:path w="37" h="30">
                      <a:moveTo>
                        <a:pt x="0" y="0"/>
                      </a:moveTo>
                      <a:lnTo>
                        <a:pt x="36" y="29"/>
                      </a:lnTo>
                      <a:lnTo>
                        <a:pt x="36" y="0"/>
                      </a:lnTo>
                      <a:lnTo>
                        <a:pt x="0" y="2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25" name="Freeform 137"/>
                <p:cNvSpPr>
                  <a:spLocks/>
                </p:cNvSpPr>
                <p:nvPr/>
              </p:nvSpPr>
              <p:spPr bwMode="auto">
                <a:xfrm>
                  <a:off x="2992" y="5550"/>
                  <a:ext cx="37" cy="28"/>
                </a:xfrm>
                <a:custGeom>
                  <a:avLst/>
                  <a:gdLst>
                    <a:gd name="T0" fmla="*/ 0 w 37"/>
                    <a:gd name="T1" fmla="*/ 27 h 28"/>
                    <a:gd name="T2" fmla="*/ 36 w 37"/>
                    <a:gd name="T3" fmla="*/ 27 h 28"/>
                    <a:gd name="T4" fmla="*/ 36 w 37"/>
                    <a:gd name="T5" fmla="*/ 0 h 28"/>
                    <a:gd name="T6" fmla="*/ 0 w 37"/>
                    <a:gd name="T7" fmla="*/ 0 h 28"/>
                    <a:gd name="T8" fmla="*/ 0 w 37"/>
                    <a:gd name="T9" fmla="*/ 27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27"/>
                      </a:moveTo>
                      <a:lnTo>
                        <a:pt x="36" y="27"/>
                      </a:lnTo>
                      <a:lnTo>
                        <a:pt x="36" y="0"/>
                      </a:lnTo>
                      <a:lnTo>
                        <a:pt x="0" y="0"/>
                      </a:lnTo>
                      <a:lnTo>
                        <a:pt x="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26" name="Freeform 138"/>
                <p:cNvSpPr>
                  <a:spLocks/>
                </p:cNvSpPr>
                <p:nvPr/>
              </p:nvSpPr>
              <p:spPr bwMode="auto">
                <a:xfrm>
                  <a:off x="2992" y="5550"/>
                  <a:ext cx="37" cy="28"/>
                </a:xfrm>
                <a:custGeom>
                  <a:avLst/>
                  <a:gdLst>
                    <a:gd name="T0" fmla="*/ 0 w 37"/>
                    <a:gd name="T1" fmla="*/ 0 h 28"/>
                    <a:gd name="T2" fmla="*/ 36 w 37"/>
                    <a:gd name="T3" fmla="*/ 27 h 28"/>
                    <a:gd name="T4" fmla="*/ 36 w 37"/>
                    <a:gd name="T5" fmla="*/ 0 h 28"/>
                    <a:gd name="T6" fmla="*/ 0 w 37"/>
                    <a:gd name="T7" fmla="*/ 27 h 28"/>
                    <a:gd name="T8" fmla="*/ 0 60000 65536"/>
                    <a:gd name="T9" fmla="*/ 0 60000 65536"/>
                    <a:gd name="T10" fmla="*/ 0 60000 65536"/>
                    <a:gd name="T11" fmla="*/ 0 60000 65536"/>
                    <a:gd name="T12" fmla="*/ 0 w 37"/>
                    <a:gd name="T13" fmla="*/ 0 h 28"/>
                    <a:gd name="T14" fmla="*/ 37 w 37"/>
                    <a:gd name="T15" fmla="*/ 28 h 28"/>
                  </a:gdLst>
                  <a:ahLst/>
                  <a:cxnLst>
                    <a:cxn ang="T8">
                      <a:pos x="T0" y="T1"/>
                    </a:cxn>
                    <a:cxn ang="T9">
                      <a:pos x="T2" y="T3"/>
                    </a:cxn>
                    <a:cxn ang="T10">
                      <a:pos x="T4" y="T5"/>
                    </a:cxn>
                    <a:cxn ang="T11">
                      <a:pos x="T6" y="T7"/>
                    </a:cxn>
                  </a:cxnLst>
                  <a:rect l="T12" t="T13" r="T14" b="T15"/>
                  <a:pathLst>
                    <a:path w="37" h="28">
                      <a:moveTo>
                        <a:pt x="0" y="0"/>
                      </a:moveTo>
                      <a:lnTo>
                        <a:pt x="36" y="27"/>
                      </a:lnTo>
                      <a:lnTo>
                        <a:pt x="36" y="0"/>
                      </a:lnTo>
                      <a:lnTo>
                        <a:pt x="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218" name="Group 139"/>
              <p:cNvGrpSpPr>
                <a:grpSpLocks/>
              </p:cNvGrpSpPr>
              <p:nvPr/>
            </p:nvGrpSpPr>
            <p:grpSpPr bwMode="auto">
              <a:xfrm>
                <a:off x="2992" y="5496"/>
                <a:ext cx="37" cy="55"/>
                <a:chOff x="2992" y="5496"/>
                <a:chExt cx="37" cy="55"/>
              </a:xfrm>
            </p:grpSpPr>
            <p:sp>
              <p:nvSpPr>
                <p:cNvPr id="6219" name="Rectangle 140"/>
                <p:cNvSpPr>
                  <a:spLocks noChangeArrowheads="1"/>
                </p:cNvSpPr>
                <p:nvPr/>
              </p:nvSpPr>
              <p:spPr bwMode="auto">
                <a:xfrm>
                  <a:off x="2993" y="5524"/>
                  <a:ext cx="28" cy="2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p>
              </p:txBody>
            </p:sp>
            <p:sp>
              <p:nvSpPr>
                <p:cNvPr id="6220" name="Freeform 141"/>
                <p:cNvSpPr>
                  <a:spLocks/>
                </p:cNvSpPr>
                <p:nvPr/>
              </p:nvSpPr>
              <p:spPr bwMode="auto">
                <a:xfrm>
                  <a:off x="2992" y="5523"/>
                  <a:ext cx="37" cy="28"/>
                </a:xfrm>
                <a:custGeom>
                  <a:avLst/>
                  <a:gdLst>
                    <a:gd name="T0" fmla="*/ 0 w 37"/>
                    <a:gd name="T1" fmla="*/ 0 h 28"/>
                    <a:gd name="T2" fmla="*/ 36 w 37"/>
                    <a:gd name="T3" fmla="*/ 27 h 28"/>
                    <a:gd name="T4" fmla="*/ 36 w 37"/>
                    <a:gd name="T5" fmla="*/ 0 h 28"/>
                    <a:gd name="T6" fmla="*/ 0 w 37"/>
                    <a:gd name="T7" fmla="*/ 27 h 28"/>
                    <a:gd name="T8" fmla="*/ 0 60000 65536"/>
                    <a:gd name="T9" fmla="*/ 0 60000 65536"/>
                    <a:gd name="T10" fmla="*/ 0 60000 65536"/>
                    <a:gd name="T11" fmla="*/ 0 60000 65536"/>
                    <a:gd name="T12" fmla="*/ 0 w 37"/>
                    <a:gd name="T13" fmla="*/ 0 h 28"/>
                    <a:gd name="T14" fmla="*/ 37 w 37"/>
                    <a:gd name="T15" fmla="*/ 28 h 28"/>
                  </a:gdLst>
                  <a:ahLst/>
                  <a:cxnLst>
                    <a:cxn ang="T8">
                      <a:pos x="T0" y="T1"/>
                    </a:cxn>
                    <a:cxn ang="T9">
                      <a:pos x="T2" y="T3"/>
                    </a:cxn>
                    <a:cxn ang="T10">
                      <a:pos x="T4" y="T5"/>
                    </a:cxn>
                    <a:cxn ang="T11">
                      <a:pos x="T6" y="T7"/>
                    </a:cxn>
                  </a:cxnLst>
                  <a:rect l="T12" t="T13" r="T14" b="T15"/>
                  <a:pathLst>
                    <a:path w="37" h="28">
                      <a:moveTo>
                        <a:pt x="0" y="0"/>
                      </a:moveTo>
                      <a:lnTo>
                        <a:pt x="36" y="27"/>
                      </a:lnTo>
                      <a:lnTo>
                        <a:pt x="36" y="0"/>
                      </a:lnTo>
                      <a:lnTo>
                        <a:pt x="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21" name="Freeform 142"/>
                <p:cNvSpPr>
                  <a:spLocks/>
                </p:cNvSpPr>
                <p:nvPr/>
              </p:nvSpPr>
              <p:spPr bwMode="auto">
                <a:xfrm>
                  <a:off x="2992" y="5496"/>
                  <a:ext cx="37" cy="28"/>
                </a:xfrm>
                <a:custGeom>
                  <a:avLst/>
                  <a:gdLst>
                    <a:gd name="T0" fmla="*/ 0 w 37"/>
                    <a:gd name="T1" fmla="*/ 27 h 28"/>
                    <a:gd name="T2" fmla="*/ 36 w 37"/>
                    <a:gd name="T3" fmla="*/ 27 h 28"/>
                    <a:gd name="T4" fmla="*/ 36 w 37"/>
                    <a:gd name="T5" fmla="*/ 0 h 28"/>
                    <a:gd name="T6" fmla="*/ 0 w 37"/>
                    <a:gd name="T7" fmla="*/ 0 h 28"/>
                    <a:gd name="T8" fmla="*/ 0 w 37"/>
                    <a:gd name="T9" fmla="*/ 27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27"/>
                      </a:moveTo>
                      <a:lnTo>
                        <a:pt x="36" y="27"/>
                      </a:lnTo>
                      <a:lnTo>
                        <a:pt x="36" y="0"/>
                      </a:lnTo>
                      <a:lnTo>
                        <a:pt x="0" y="0"/>
                      </a:lnTo>
                      <a:lnTo>
                        <a:pt x="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22" name="Freeform 143"/>
                <p:cNvSpPr>
                  <a:spLocks/>
                </p:cNvSpPr>
                <p:nvPr/>
              </p:nvSpPr>
              <p:spPr bwMode="auto">
                <a:xfrm>
                  <a:off x="2992" y="5496"/>
                  <a:ext cx="37" cy="28"/>
                </a:xfrm>
                <a:custGeom>
                  <a:avLst/>
                  <a:gdLst>
                    <a:gd name="T0" fmla="*/ 0 w 37"/>
                    <a:gd name="T1" fmla="*/ 0 h 28"/>
                    <a:gd name="T2" fmla="*/ 36 w 37"/>
                    <a:gd name="T3" fmla="*/ 27 h 28"/>
                    <a:gd name="T4" fmla="*/ 36 w 37"/>
                    <a:gd name="T5" fmla="*/ 0 h 28"/>
                    <a:gd name="T6" fmla="*/ 0 w 37"/>
                    <a:gd name="T7" fmla="*/ 27 h 28"/>
                    <a:gd name="T8" fmla="*/ 0 60000 65536"/>
                    <a:gd name="T9" fmla="*/ 0 60000 65536"/>
                    <a:gd name="T10" fmla="*/ 0 60000 65536"/>
                    <a:gd name="T11" fmla="*/ 0 60000 65536"/>
                    <a:gd name="T12" fmla="*/ 0 w 37"/>
                    <a:gd name="T13" fmla="*/ 0 h 28"/>
                    <a:gd name="T14" fmla="*/ 37 w 37"/>
                    <a:gd name="T15" fmla="*/ 28 h 28"/>
                  </a:gdLst>
                  <a:ahLst/>
                  <a:cxnLst>
                    <a:cxn ang="T8">
                      <a:pos x="T0" y="T1"/>
                    </a:cxn>
                    <a:cxn ang="T9">
                      <a:pos x="T2" y="T3"/>
                    </a:cxn>
                    <a:cxn ang="T10">
                      <a:pos x="T4" y="T5"/>
                    </a:cxn>
                    <a:cxn ang="T11">
                      <a:pos x="T6" y="T7"/>
                    </a:cxn>
                  </a:cxnLst>
                  <a:rect l="T12" t="T13" r="T14" b="T15"/>
                  <a:pathLst>
                    <a:path w="37" h="28">
                      <a:moveTo>
                        <a:pt x="0" y="0"/>
                      </a:moveTo>
                      <a:lnTo>
                        <a:pt x="36" y="27"/>
                      </a:lnTo>
                      <a:lnTo>
                        <a:pt x="36" y="0"/>
                      </a:lnTo>
                      <a:lnTo>
                        <a:pt x="0" y="2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sp>
          <p:nvSpPr>
            <p:cNvPr id="6165" name="Freeform 144"/>
            <p:cNvSpPr>
              <a:spLocks/>
            </p:cNvSpPr>
            <p:nvPr/>
          </p:nvSpPr>
          <p:spPr bwMode="auto">
            <a:xfrm>
              <a:off x="1640" y="5371"/>
              <a:ext cx="1223" cy="206"/>
            </a:xfrm>
            <a:custGeom>
              <a:avLst/>
              <a:gdLst>
                <a:gd name="T0" fmla="*/ 1222 w 1223"/>
                <a:gd name="T1" fmla="*/ 0 h 206"/>
                <a:gd name="T2" fmla="*/ 1222 w 1223"/>
                <a:gd name="T3" fmla="*/ 39 h 206"/>
                <a:gd name="T4" fmla="*/ 746 w 1223"/>
                <a:gd name="T5" fmla="*/ 70 h 206"/>
                <a:gd name="T6" fmla="*/ 634 w 1223"/>
                <a:gd name="T7" fmla="*/ 194 h 206"/>
                <a:gd name="T8" fmla="*/ 0 w 1223"/>
                <a:gd name="T9" fmla="*/ 205 h 206"/>
                <a:gd name="T10" fmla="*/ 0 w 1223"/>
                <a:gd name="T11" fmla="*/ 181 h 206"/>
                <a:gd name="T12" fmla="*/ 594 w 1223"/>
                <a:gd name="T13" fmla="*/ 163 h 206"/>
                <a:gd name="T14" fmla="*/ 719 w 1223"/>
                <a:gd name="T15" fmla="*/ 35 h 206"/>
                <a:gd name="T16" fmla="*/ 1222 w 1223"/>
                <a:gd name="T17" fmla="*/ 0 h 2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23"/>
                <a:gd name="T28" fmla="*/ 0 h 206"/>
                <a:gd name="T29" fmla="*/ 1223 w 1223"/>
                <a:gd name="T30" fmla="*/ 206 h 2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23" h="206">
                  <a:moveTo>
                    <a:pt x="1222" y="0"/>
                  </a:moveTo>
                  <a:lnTo>
                    <a:pt x="1222" y="39"/>
                  </a:lnTo>
                  <a:lnTo>
                    <a:pt x="746" y="70"/>
                  </a:lnTo>
                  <a:lnTo>
                    <a:pt x="634" y="194"/>
                  </a:lnTo>
                  <a:lnTo>
                    <a:pt x="0" y="205"/>
                  </a:lnTo>
                  <a:lnTo>
                    <a:pt x="0" y="181"/>
                  </a:lnTo>
                  <a:lnTo>
                    <a:pt x="594" y="163"/>
                  </a:lnTo>
                  <a:lnTo>
                    <a:pt x="719" y="35"/>
                  </a:lnTo>
                  <a:lnTo>
                    <a:pt x="1222" y="0"/>
                  </a:lnTo>
                </a:path>
              </a:pathLst>
            </a:custGeom>
            <a:solidFill>
              <a:srgbClr val="9F7F5F"/>
            </a:solidFill>
            <a:ln w="12700" cap="rnd">
              <a:solidFill>
                <a:srgbClr val="000000"/>
              </a:solidFill>
              <a:round/>
              <a:headEnd/>
              <a:tailEnd/>
            </a:ln>
          </p:spPr>
          <p:txBody>
            <a:bodyPr/>
            <a:lstStyle/>
            <a:p>
              <a:endParaRPr lang="de-CH"/>
            </a:p>
          </p:txBody>
        </p:sp>
        <p:grpSp>
          <p:nvGrpSpPr>
            <p:cNvPr id="6166" name="Group 145"/>
            <p:cNvGrpSpPr>
              <a:grpSpLocks/>
            </p:cNvGrpSpPr>
            <p:nvPr/>
          </p:nvGrpSpPr>
          <p:grpSpPr bwMode="auto">
            <a:xfrm>
              <a:off x="2520" y="5303"/>
              <a:ext cx="141" cy="117"/>
              <a:chOff x="2520" y="5303"/>
              <a:chExt cx="141" cy="117"/>
            </a:xfrm>
          </p:grpSpPr>
          <p:sp>
            <p:nvSpPr>
              <p:cNvPr id="6214" name="Freeform 146"/>
              <p:cNvSpPr>
                <a:spLocks/>
              </p:cNvSpPr>
              <p:nvPr/>
            </p:nvSpPr>
            <p:spPr bwMode="auto">
              <a:xfrm>
                <a:off x="2565" y="5307"/>
                <a:ext cx="96" cy="113"/>
              </a:xfrm>
              <a:custGeom>
                <a:avLst/>
                <a:gdLst>
                  <a:gd name="T0" fmla="*/ 49 w 96"/>
                  <a:gd name="T1" fmla="*/ 0 h 113"/>
                  <a:gd name="T2" fmla="*/ 95 w 96"/>
                  <a:gd name="T3" fmla="*/ 16 h 113"/>
                  <a:gd name="T4" fmla="*/ 95 w 96"/>
                  <a:gd name="T5" fmla="*/ 49 h 113"/>
                  <a:gd name="T6" fmla="*/ 54 w 96"/>
                  <a:gd name="T7" fmla="*/ 51 h 113"/>
                  <a:gd name="T8" fmla="*/ 32 w 96"/>
                  <a:gd name="T9" fmla="*/ 106 h 113"/>
                  <a:gd name="T10" fmla="*/ 0 w 96"/>
                  <a:gd name="T11" fmla="*/ 112 h 113"/>
                  <a:gd name="T12" fmla="*/ 49 w 96"/>
                  <a:gd name="T13" fmla="*/ 0 h 113"/>
                  <a:gd name="T14" fmla="*/ 0 60000 65536"/>
                  <a:gd name="T15" fmla="*/ 0 60000 65536"/>
                  <a:gd name="T16" fmla="*/ 0 60000 65536"/>
                  <a:gd name="T17" fmla="*/ 0 60000 65536"/>
                  <a:gd name="T18" fmla="*/ 0 60000 65536"/>
                  <a:gd name="T19" fmla="*/ 0 60000 65536"/>
                  <a:gd name="T20" fmla="*/ 0 60000 65536"/>
                  <a:gd name="T21" fmla="*/ 0 w 96"/>
                  <a:gd name="T22" fmla="*/ 0 h 113"/>
                  <a:gd name="T23" fmla="*/ 96 w 96"/>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13">
                    <a:moveTo>
                      <a:pt x="49" y="0"/>
                    </a:moveTo>
                    <a:lnTo>
                      <a:pt x="95" y="16"/>
                    </a:lnTo>
                    <a:lnTo>
                      <a:pt x="95" y="49"/>
                    </a:lnTo>
                    <a:lnTo>
                      <a:pt x="54" y="51"/>
                    </a:lnTo>
                    <a:lnTo>
                      <a:pt x="32" y="106"/>
                    </a:lnTo>
                    <a:lnTo>
                      <a:pt x="0" y="112"/>
                    </a:lnTo>
                    <a:lnTo>
                      <a:pt x="49" y="0"/>
                    </a:lnTo>
                  </a:path>
                </a:pathLst>
              </a:custGeom>
              <a:solidFill>
                <a:srgbClr val="7FFFDF"/>
              </a:solidFill>
              <a:ln w="12700" cap="rnd">
                <a:solidFill>
                  <a:srgbClr val="000000"/>
                </a:solidFill>
                <a:round/>
                <a:headEnd/>
                <a:tailEnd/>
              </a:ln>
            </p:spPr>
            <p:txBody>
              <a:bodyPr/>
              <a:lstStyle/>
              <a:p>
                <a:endParaRPr lang="de-CH"/>
              </a:p>
            </p:txBody>
          </p:sp>
          <p:sp>
            <p:nvSpPr>
              <p:cNvPr id="6215" name="Freeform 147"/>
              <p:cNvSpPr>
                <a:spLocks/>
              </p:cNvSpPr>
              <p:nvPr/>
            </p:nvSpPr>
            <p:spPr bwMode="auto">
              <a:xfrm>
                <a:off x="2520" y="5303"/>
                <a:ext cx="97" cy="117"/>
              </a:xfrm>
              <a:custGeom>
                <a:avLst/>
                <a:gdLst>
                  <a:gd name="T0" fmla="*/ 50 w 97"/>
                  <a:gd name="T1" fmla="*/ 10 h 117"/>
                  <a:gd name="T2" fmla="*/ 96 w 97"/>
                  <a:gd name="T3" fmla="*/ 0 h 117"/>
                  <a:gd name="T4" fmla="*/ 46 w 97"/>
                  <a:gd name="T5" fmla="*/ 113 h 117"/>
                  <a:gd name="T6" fmla="*/ 0 w 97"/>
                  <a:gd name="T7" fmla="*/ 116 h 117"/>
                  <a:gd name="T8" fmla="*/ 50 w 97"/>
                  <a:gd name="T9" fmla="*/ 10 h 117"/>
                  <a:gd name="T10" fmla="*/ 0 60000 65536"/>
                  <a:gd name="T11" fmla="*/ 0 60000 65536"/>
                  <a:gd name="T12" fmla="*/ 0 60000 65536"/>
                  <a:gd name="T13" fmla="*/ 0 60000 65536"/>
                  <a:gd name="T14" fmla="*/ 0 60000 65536"/>
                  <a:gd name="T15" fmla="*/ 0 w 97"/>
                  <a:gd name="T16" fmla="*/ 0 h 117"/>
                  <a:gd name="T17" fmla="*/ 97 w 97"/>
                  <a:gd name="T18" fmla="*/ 117 h 117"/>
                </a:gdLst>
                <a:ahLst/>
                <a:cxnLst>
                  <a:cxn ang="T10">
                    <a:pos x="T0" y="T1"/>
                  </a:cxn>
                  <a:cxn ang="T11">
                    <a:pos x="T2" y="T3"/>
                  </a:cxn>
                  <a:cxn ang="T12">
                    <a:pos x="T4" y="T5"/>
                  </a:cxn>
                  <a:cxn ang="T13">
                    <a:pos x="T6" y="T7"/>
                  </a:cxn>
                  <a:cxn ang="T14">
                    <a:pos x="T8" y="T9"/>
                  </a:cxn>
                </a:cxnLst>
                <a:rect l="T15" t="T16" r="T17" b="T18"/>
                <a:pathLst>
                  <a:path w="97" h="117">
                    <a:moveTo>
                      <a:pt x="50" y="10"/>
                    </a:moveTo>
                    <a:lnTo>
                      <a:pt x="96" y="0"/>
                    </a:lnTo>
                    <a:lnTo>
                      <a:pt x="46" y="113"/>
                    </a:lnTo>
                    <a:lnTo>
                      <a:pt x="0" y="116"/>
                    </a:lnTo>
                    <a:lnTo>
                      <a:pt x="50" y="10"/>
                    </a:lnTo>
                  </a:path>
                </a:pathLst>
              </a:custGeom>
              <a:solidFill>
                <a:srgbClr val="00FFFF"/>
              </a:solidFill>
              <a:ln w="12700" cap="rnd">
                <a:solidFill>
                  <a:srgbClr val="000000"/>
                </a:solidFill>
                <a:round/>
                <a:headEnd/>
                <a:tailEnd/>
              </a:ln>
            </p:spPr>
            <p:txBody>
              <a:bodyPr/>
              <a:lstStyle/>
              <a:p>
                <a:endParaRPr lang="de-CH"/>
              </a:p>
            </p:txBody>
          </p:sp>
        </p:grpSp>
        <p:grpSp>
          <p:nvGrpSpPr>
            <p:cNvPr id="6167" name="Group 148"/>
            <p:cNvGrpSpPr>
              <a:grpSpLocks/>
            </p:cNvGrpSpPr>
            <p:nvPr/>
          </p:nvGrpSpPr>
          <p:grpSpPr bwMode="auto">
            <a:xfrm>
              <a:off x="2716" y="5272"/>
              <a:ext cx="159" cy="134"/>
              <a:chOff x="2716" y="5272"/>
              <a:chExt cx="159" cy="134"/>
            </a:xfrm>
          </p:grpSpPr>
          <p:sp>
            <p:nvSpPr>
              <p:cNvPr id="6212" name="Freeform 149"/>
              <p:cNvSpPr>
                <a:spLocks/>
              </p:cNvSpPr>
              <p:nvPr/>
            </p:nvSpPr>
            <p:spPr bwMode="auto">
              <a:xfrm>
                <a:off x="2716" y="5272"/>
                <a:ext cx="114" cy="134"/>
              </a:xfrm>
              <a:custGeom>
                <a:avLst/>
                <a:gdLst>
                  <a:gd name="T0" fmla="*/ 61 w 114"/>
                  <a:gd name="T1" fmla="*/ 7 h 134"/>
                  <a:gd name="T2" fmla="*/ 113 w 114"/>
                  <a:gd name="T3" fmla="*/ 0 h 134"/>
                  <a:gd name="T4" fmla="*/ 58 w 114"/>
                  <a:gd name="T5" fmla="*/ 130 h 134"/>
                  <a:gd name="T6" fmla="*/ 0 w 114"/>
                  <a:gd name="T7" fmla="*/ 133 h 134"/>
                  <a:gd name="T8" fmla="*/ 61 w 114"/>
                  <a:gd name="T9" fmla="*/ 7 h 134"/>
                  <a:gd name="T10" fmla="*/ 0 60000 65536"/>
                  <a:gd name="T11" fmla="*/ 0 60000 65536"/>
                  <a:gd name="T12" fmla="*/ 0 60000 65536"/>
                  <a:gd name="T13" fmla="*/ 0 60000 65536"/>
                  <a:gd name="T14" fmla="*/ 0 60000 65536"/>
                  <a:gd name="T15" fmla="*/ 0 w 114"/>
                  <a:gd name="T16" fmla="*/ 0 h 134"/>
                  <a:gd name="T17" fmla="*/ 114 w 114"/>
                  <a:gd name="T18" fmla="*/ 134 h 134"/>
                </a:gdLst>
                <a:ahLst/>
                <a:cxnLst>
                  <a:cxn ang="T10">
                    <a:pos x="T0" y="T1"/>
                  </a:cxn>
                  <a:cxn ang="T11">
                    <a:pos x="T2" y="T3"/>
                  </a:cxn>
                  <a:cxn ang="T12">
                    <a:pos x="T4" y="T5"/>
                  </a:cxn>
                  <a:cxn ang="T13">
                    <a:pos x="T6" y="T7"/>
                  </a:cxn>
                  <a:cxn ang="T14">
                    <a:pos x="T8" y="T9"/>
                  </a:cxn>
                </a:cxnLst>
                <a:rect l="T15" t="T16" r="T17" b="T18"/>
                <a:pathLst>
                  <a:path w="114" h="134">
                    <a:moveTo>
                      <a:pt x="61" y="7"/>
                    </a:moveTo>
                    <a:lnTo>
                      <a:pt x="113" y="0"/>
                    </a:lnTo>
                    <a:lnTo>
                      <a:pt x="58" y="130"/>
                    </a:lnTo>
                    <a:lnTo>
                      <a:pt x="0" y="133"/>
                    </a:lnTo>
                    <a:lnTo>
                      <a:pt x="61" y="7"/>
                    </a:lnTo>
                  </a:path>
                </a:pathLst>
              </a:custGeom>
              <a:solidFill>
                <a:srgbClr val="00FFFF"/>
              </a:solidFill>
              <a:ln w="12700" cap="rnd">
                <a:solidFill>
                  <a:srgbClr val="000000"/>
                </a:solidFill>
                <a:round/>
                <a:headEnd/>
                <a:tailEnd/>
              </a:ln>
            </p:spPr>
            <p:txBody>
              <a:bodyPr/>
              <a:lstStyle/>
              <a:p>
                <a:endParaRPr lang="de-CH"/>
              </a:p>
            </p:txBody>
          </p:sp>
          <p:sp>
            <p:nvSpPr>
              <p:cNvPr id="6213" name="Freeform 150"/>
              <p:cNvSpPr>
                <a:spLocks/>
              </p:cNvSpPr>
              <p:nvPr/>
            </p:nvSpPr>
            <p:spPr bwMode="auto">
              <a:xfrm>
                <a:off x="2773" y="5273"/>
                <a:ext cx="102" cy="126"/>
              </a:xfrm>
              <a:custGeom>
                <a:avLst/>
                <a:gdLst>
                  <a:gd name="T0" fmla="*/ 55 w 102"/>
                  <a:gd name="T1" fmla="*/ 0 h 126"/>
                  <a:gd name="T2" fmla="*/ 0 w 102"/>
                  <a:gd name="T3" fmla="*/ 125 h 126"/>
                  <a:gd name="T4" fmla="*/ 35 w 102"/>
                  <a:gd name="T5" fmla="*/ 113 h 126"/>
                  <a:gd name="T6" fmla="*/ 57 w 102"/>
                  <a:gd name="T7" fmla="*/ 59 h 126"/>
                  <a:gd name="T8" fmla="*/ 101 w 102"/>
                  <a:gd name="T9" fmla="*/ 56 h 126"/>
                  <a:gd name="T10" fmla="*/ 101 w 102"/>
                  <a:gd name="T11" fmla="*/ 21 h 126"/>
                  <a:gd name="T12" fmla="*/ 55 w 102"/>
                  <a:gd name="T13" fmla="*/ 0 h 126"/>
                  <a:gd name="T14" fmla="*/ 0 60000 65536"/>
                  <a:gd name="T15" fmla="*/ 0 60000 65536"/>
                  <a:gd name="T16" fmla="*/ 0 60000 65536"/>
                  <a:gd name="T17" fmla="*/ 0 60000 65536"/>
                  <a:gd name="T18" fmla="*/ 0 60000 65536"/>
                  <a:gd name="T19" fmla="*/ 0 60000 65536"/>
                  <a:gd name="T20" fmla="*/ 0 60000 65536"/>
                  <a:gd name="T21" fmla="*/ 0 w 102"/>
                  <a:gd name="T22" fmla="*/ 0 h 126"/>
                  <a:gd name="T23" fmla="*/ 102 w 102"/>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126">
                    <a:moveTo>
                      <a:pt x="55" y="0"/>
                    </a:moveTo>
                    <a:lnTo>
                      <a:pt x="0" y="125"/>
                    </a:lnTo>
                    <a:lnTo>
                      <a:pt x="35" y="113"/>
                    </a:lnTo>
                    <a:lnTo>
                      <a:pt x="57" y="59"/>
                    </a:lnTo>
                    <a:lnTo>
                      <a:pt x="101" y="56"/>
                    </a:lnTo>
                    <a:lnTo>
                      <a:pt x="101" y="21"/>
                    </a:lnTo>
                    <a:lnTo>
                      <a:pt x="55" y="0"/>
                    </a:lnTo>
                  </a:path>
                </a:pathLst>
              </a:custGeom>
              <a:solidFill>
                <a:srgbClr val="7FFFDF"/>
              </a:solidFill>
              <a:ln w="12700" cap="rnd">
                <a:solidFill>
                  <a:srgbClr val="000000"/>
                </a:solidFill>
                <a:round/>
                <a:headEnd/>
                <a:tailEnd/>
              </a:ln>
            </p:spPr>
            <p:txBody>
              <a:bodyPr/>
              <a:lstStyle/>
              <a:p>
                <a:endParaRPr lang="de-CH"/>
              </a:p>
            </p:txBody>
          </p:sp>
        </p:grpSp>
        <p:grpSp>
          <p:nvGrpSpPr>
            <p:cNvPr id="6168" name="Group 151"/>
            <p:cNvGrpSpPr>
              <a:grpSpLocks/>
            </p:cNvGrpSpPr>
            <p:nvPr/>
          </p:nvGrpSpPr>
          <p:grpSpPr bwMode="auto">
            <a:xfrm>
              <a:off x="2863" y="5615"/>
              <a:ext cx="152" cy="62"/>
              <a:chOff x="2863" y="5615"/>
              <a:chExt cx="152" cy="62"/>
            </a:xfrm>
          </p:grpSpPr>
          <p:sp>
            <p:nvSpPr>
              <p:cNvPr id="6210" name="Freeform 152"/>
              <p:cNvSpPr>
                <a:spLocks/>
              </p:cNvSpPr>
              <p:nvPr/>
            </p:nvSpPr>
            <p:spPr bwMode="auto">
              <a:xfrm>
                <a:off x="2863" y="5615"/>
                <a:ext cx="115" cy="62"/>
              </a:xfrm>
              <a:custGeom>
                <a:avLst/>
                <a:gdLst>
                  <a:gd name="T0" fmla="*/ 0 w 115"/>
                  <a:gd name="T1" fmla="*/ 61 h 62"/>
                  <a:gd name="T2" fmla="*/ 114 w 115"/>
                  <a:gd name="T3" fmla="*/ 61 h 62"/>
                  <a:gd name="T4" fmla="*/ 114 w 115"/>
                  <a:gd name="T5" fmla="*/ 0 h 62"/>
                  <a:gd name="T6" fmla="*/ 0 w 115"/>
                  <a:gd name="T7" fmla="*/ 0 h 62"/>
                  <a:gd name="T8" fmla="*/ 0 w 115"/>
                  <a:gd name="T9" fmla="*/ 61 h 62"/>
                  <a:gd name="T10" fmla="*/ 0 60000 65536"/>
                  <a:gd name="T11" fmla="*/ 0 60000 65536"/>
                  <a:gd name="T12" fmla="*/ 0 60000 65536"/>
                  <a:gd name="T13" fmla="*/ 0 60000 65536"/>
                  <a:gd name="T14" fmla="*/ 0 60000 65536"/>
                  <a:gd name="T15" fmla="*/ 0 w 115"/>
                  <a:gd name="T16" fmla="*/ 0 h 62"/>
                  <a:gd name="T17" fmla="*/ 115 w 115"/>
                  <a:gd name="T18" fmla="*/ 62 h 62"/>
                </a:gdLst>
                <a:ahLst/>
                <a:cxnLst>
                  <a:cxn ang="T10">
                    <a:pos x="T0" y="T1"/>
                  </a:cxn>
                  <a:cxn ang="T11">
                    <a:pos x="T2" y="T3"/>
                  </a:cxn>
                  <a:cxn ang="T12">
                    <a:pos x="T4" y="T5"/>
                  </a:cxn>
                  <a:cxn ang="T13">
                    <a:pos x="T6" y="T7"/>
                  </a:cxn>
                  <a:cxn ang="T14">
                    <a:pos x="T8" y="T9"/>
                  </a:cxn>
                </a:cxnLst>
                <a:rect l="T15" t="T16" r="T17" b="T18"/>
                <a:pathLst>
                  <a:path w="115" h="62">
                    <a:moveTo>
                      <a:pt x="0" y="61"/>
                    </a:moveTo>
                    <a:lnTo>
                      <a:pt x="114" y="61"/>
                    </a:lnTo>
                    <a:lnTo>
                      <a:pt x="114" y="0"/>
                    </a:lnTo>
                    <a:lnTo>
                      <a:pt x="0" y="0"/>
                    </a:lnTo>
                    <a:lnTo>
                      <a:pt x="0" y="61"/>
                    </a:lnTo>
                  </a:path>
                </a:pathLst>
              </a:custGeom>
              <a:solidFill>
                <a:srgbClr val="009F9F"/>
              </a:solidFill>
              <a:ln w="12700" cap="rnd">
                <a:solidFill>
                  <a:srgbClr val="000000"/>
                </a:solidFill>
                <a:round/>
                <a:headEnd/>
                <a:tailEnd/>
              </a:ln>
            </p:spPr>
            <p:txBody>
              <a:bodyPr/>
              <a:lstStyle/>
              <a:p>
                <a:endParaRPr lang="de-CH"/>
              </a:p>
            </p:txBody>
          </p:sp>
          <p:sp>
            <p:nvSpPr>
              <p:cNvPr id="6211" name="Freeform 153"/>
              <p:cNvSpPr>
                <a:spLocks/>
              </p:cNvSpPr>
              <p:nvPr/>
            </p:nvSpPr>
            <p:spPr bwMode="auto">
              <a:xfrm>
                <a:off x="2977" y="5615"/>
                <a:ext cx="38" cy="62"/>
              </a:xfrm>
              <a:custGeom>
                <a:avLst/>
                <a:gdLst>
                  <a:gd name="T0" fmla="*/ 0 w 38"/>
                  <a:gd name="T1" fmla="*/ 0 h 62"/>
                  <a:gd name="T2" fmla="*/ 0 w 38"/>
                  <a:gd name="T3" fmla="*/ 61 h 62"/>
                  <a:gd name="T4" fmla="*/ 37 w 38"/>
                  <a:gd name="T5" fmla="*/ 58 h 62"/>
                  <a:gd name="T6" fmla="*/ 37 w 38"/>
                  <a:gd name="T7" fmla="*/ 5 h 62"/>
                  <a:gd name="T8" fmla="*/ 0 w 38"/>
                  <a:gd name="T9" fmla="*/ 0 h 62"/>
                  <a:gd name="T10" fmla="*/ 0 60000 65536"/>
                  <a:gd name="T11" fmla="*/ 0 60000 65536"/>
                  <a:gd name="T12" fmla="*/ 0 60000 65536"/>
                  <a:gd name="T13" fmla="*/ 0 60000 65536"/>
                  <a:gd name="T14" fmla="*/ 0 60000 65536"/>
                  <a:gd name="T15" fmla="*/ 0 w 38"/>
                  <a:gd name="T16" fmla="*/ 0 h 62"/>
                  <a:gd name="T17" fmla="*/ 38 w 38"/>
                  <a:gd name="T18" fmla="*/ 62 h 62"/>
                </a:gdLst>
                <a:ahLst/>
                <a:cxnLst>
                  <a:cxn ang="T10">
                    <a:pos x="T0" y="T1"/>
                  </a:cxn>
                  <a:cxn ang="T11">
                    <a:pos x="T2" y="T3"/>
                  </a:cxn>
                  <a:cxn ang="T12">
                    <a:pos x="T4" y="T5"/>
                  </a:cxn>
                  <a:cxn ang="T13">
                    <a:pos x="T6" y="T7"/>
                  </a:cxn>
                  <a:cxn ang="T14">
                    <a:pos x="T8" y="T9"/>
                  </a:cxn>
                </a:cxnLst>
                <a:rect l="T15" t="T16" r="T17" b="T18"/>
                <a:pathLst>
                  <a:path w="38" h="62">
                    <a:moveTo>
                      <a:pt x="0" y="0"/>
                    </a:moveTo>
                    <a:lnTo>
                      <a:pt x="0" y="61"/>
                    </a:lnTo>
                    <a:lnTo>
                      <a:pt x="37" y="58"/>
                    </a:lnTo>
                    <a:lnTo>
                      <a:pt x="37" y="5"/>
                    </a:lnTo>
                    <a:lnTo>
                      <a:pt x="0" y="0"/>
                    </a:lnTo>
                  </a:path>
                </a:pathLst>
              </a:custGeom>
              <a:solidFill>
                <a:srgbClr val="00FFFF"/>
              </a:solidFill>
              <a:ln w="12700" cap="rnd">
                <a:solidFill>
                  <a:srgbClr val="000000"/>
                </a:solidFill>
                <a:round/>
                <a:headEnd/>
                <a:tailEnd/>
              </a:ln>
            </p:spPr>
            <p:txBody>
              <a:bodyPr/>
              <a:lstStyle/>
              <a:p>
                <a:endParaRPr lang="de-CH"/>
              </a:p>
            </p:txBody>
          </p:sp>
        </p:grpSp>
        <p:grpSp>
          <p:nvGrpSpPr>
            <p:cNvPr id="6169" name="Group 154"/>
            <p:cNvGrpSpPr>
              <a:grpSpLocks/>
            </p:cNvGrpSpPr>
            <p:nvPr/>
          </p:nvGrpSpPr>
          <p:grpSpPr bwMode="auto">
            <a:xfrm>
              <a:off x="2379" y="5448"/>
              <a:ext cx="384" cy="224"/>
              <a:chOff x="2379" y="5448"/>
              <a:chExt cx="384" cy="224"/>
            </a:xfrm>
          </p:grpSpPr>
          <p:sp>
            <p:nvSpPr>
              <p:cNvPr id="6205" name="Freeform 155"/>
              <p:cNvSpPr>
                <a:spLocks/>
              </p:cNvSpPr>
              <p:nvPr/>
            </p:nvSpPr>
            <p:spPr bwMode="auto">
              <a:xfrm>
                <a:off x="2381" y="5456"/>
                <a:ext cx="182" cy="16"/>
              </a:xfrm>
              <a:custGeom>
                <a:avLst/>
                <a:gdLst>
                  <a:gd name="T0" fmla="*/ 0 w 182"/>
                  <a:gd name="T1" fmla="*/ 7 h 16"/>
                  <a:gd name="T2" fmla="*/ 163 w 182"/>
                  <a:gd name="T3" fmla="*/ 0 h 16"/>
                  <a:gd name="T4" fmla="*/ 181 w 182"/>
                  <a:gd name="T5" fmla="*/ 12 h 16"/>
                  <a:gd name="T6" fmla="*/ 16 w 182"/>
                  <a:gd name="T7" fmla="*/ 15 h 16"/>
                  <a:gd name="T8" fmla="*/ 0 w 182"/>
                  <a:gd name="T9" fmla="*/ 7 h 16"/>
                  <a:gd name="T10" fmla="*/ 0 60000 65536"/>
                  <a:gd name="T11" fmla="*/ 0 60000 65536"/>
                  <a:gd name="T12" fmla="*/ 0 60000 65536"/>
                  <a:gd name="T13" fmla="*/ 0 60000 65536"/>
                  <a:gd name="T14" fmla="*/ 0 60000 65536"/>
                  <a:gd name="T15" fmla="*/ 0 w 182"/>
                  <a:gd name="T16" fmla="*/ 0 h 16"/>
                  <a:gd name="T17" fmla="*/ 182 w 182"/>
                  <a:gd name="T18" fmla="*/ 16 h 16"/>
                </a:gdLst>
                <a:ahLst/>
                <a:cxnLst>
                  <a:cxn ang="T10">
                    <a:pos x="T0" y="T1"/>
                  </a:cxn>
                  <a:cxn ang="T11">
                    <a:pos x="T2" y="T3"/>
                  </a:cxn>
                  <a:cxn ang="T12">
                    <a:pos x="T4" y="T5"/>
                  </a:cxn>
                  <a:cxn ang="T13">
                    <a:pos x="T6" y="T7"/>
                  </a:cxn>
                  <a:cxn ang="T14">
                    <a:pos x="T8" y="T9"/>
                  </a:cxn>
                </a:cxnLst>
                <a:rect l="T15" t="T16" r="T17" b="T18"/>
                <a:pathLst>
                  <a:path w="182" h="16">
                    <a:moveTo>
                      <a:pt x="0" y="7"/>
                    </a:moveTo>
                    <a:lnTo>
                      <a:pt x="163" y="0"/>
                    </a:lnTo>
                    <a:lnTo>
                      <a:pt x="181" y="12"/>
                    </a:lnTo>
                    <a:lnTo>
                      <a:pt x="16" y="15"/>
                    </a:lnTo>
                    <a:lnTo>
                      <a:pt x="0" y="7"/>
                    </a:lnTo>
                  </a:path>
                </a:pathLst>
              </a:custGeom>
              <a:solidFill>
                <a:srgbClr val="008080"/>
              </a:solidFill>
              <a:ln w="12700" cap="rnd">
                <a:solidFill>
                  <a:srgbClr val="000000"/>
                </a:solidFill>
                <a:round/>
                <a:headEnd/>
                <a:tailEnd/>
              </a:ln>
            </p:spPr>
            <p:txBody>
              <a:bodyPr/>
              <a:lstStyle/>
              <a:p>
                <a:endParaRPr lang="de-CH"/>
              </a:p>
            </p:txBody>
          </p:sp>
          <p:sp>
            <p:nvSpPr>
              <p:cNvPr id="6206" name="Freeform 156"/>
              <p:cNvSpPr>
                <a:spLocks/>
              </p:cNvSpPr>
              <p:nvPr/>
            </p:nvSpPr>
            <p:spPr bwMode="auto">
              <a:xfrm>
                <a:off x="2379" y="5461"/>
                <a:ext cx="20" cy="205"/>
              </a:xfrm>
              <a:custGeom>
                <a:avLst/>
                <a:gdLst>
                  <a:gd name="T0" fmla="*/ 0 w 20"/>
                  <a:gd name="T1" fmla="*/ 204 h 205"/>
                  <a:gd name="T2" fmla="*/ 0 w 20"/>
                  <a:gd name="T3" fmla="*/ 0 h 205"/>
                  <a:gd name="T4" fmla="*/ 19 w 20"/>
                  <a:gd name="T5" fmla="*/ 10 h 205"/>
                  <a:gd name="T6" fmla="*/ 19 w 20"/>
                  <a:gd name="T7" fmla="*/ 204 h 205"/>
                  <a:gd name="T8" fmla="*/ 0 w 20"/>
                  <a:gd name="T9" fmla="*/ 204 h 205"/>
                  <a:gd name="T10" fmla="*/ 0 60000 65536"/>
                  <a:gd name="T11" fmla="*/ 0 60000 65536"/>
                  <a:gd name="T12" fmla="*/ 0 60000 65536"/>
                  <a:gd name="T13" fmla="*/ 0 60000 65536"/>
                  <a:gd name="T14" fmla="*/ 0 60000 65536"/>
                  <a:gd name="T15" fmla="*/ 0 w 20"/>
                  <a:gd name="T16" fmla="*/ 0 h 205"/>
                  <a:gd name="T17" fmla="*/ 20 w 20"/>
                  <a:gd name="T18" fmla="*/ 205 h 205"/>
                </a:gdLst>
                <a:ahLst/>
                <a:cxnLst>
                  <a:cxn ang="T10">
                    <a:pos x="T0" y="T1"/>
                  </a:cxn>
                  <a:cxn ang="T11">
                    <a:pos x="T2" y="T3"/>
                  </a:cxn>
                  <a:cxn ang="T12">
                    <a:pos x="T4" y="T5"/>
                  </a:cxn>
                  <a:cxn ang="T13">
                    <a:pos x="T6" y="T7"/>
                  </a:cxn>
                  <a:cxn ang="T14">
                    <a:pos x="T8" y="T9"/>
                  </a:cxn>
                </a:cxnLst>
                <a:rect l="T15" t="T16" r="T17" b="T18"/>
                <a:pathLst>
                  <a:path w="20" h="205">
                    <a:moveTo>
                      <a:pt x="0" y="204"/>
                    </a:moveTo>
                    <a:lnTo>
                      <a:pt x="0" y="0"/>
                    </a:lnTo>
                    <a:lnTo>
                      <a:pt x="19" y="10"/>
                    </a:lnTo>
                    <a:lnTo>
                      <a:pt x="19" y="204"/>
                    </a:lnTo>
                    <a:lnTo>
                      <a:pt x="0" y="204"/>
                    </a:lnTo>
                  </a:path>
                </a:pathLst>
              </a:custGeom>
              <a:solidFill>
                <a:srgbClr val="00BF9F"/>
              </a:solidFill>
              <a:ln w="12700" cap="rnd">
                <a:solidFill>
                  <a:srgbClr val="000000"/>
                </a:solidFill>
                <a:round/>
                <a:headEnd/>
                <a:tailEnd/>
              </a:ln>
            </p:spPr>
            <p:txBody>
              <a:bodyPr/>
              <a:lstStyle/>
              <a:p>
                <a:endParaRPr lang="de-CH"/>
              </a:p>
            </p:txBody>
          </p:sp>
          <p:sp>
            <p:nvSpPr>
              <p:cNvPr id="6207" name="Freeform 157"/>
              <p:cNvSpPr>
                <a:spLocks/>
              </p:cNvSpPr>
              <p:nvPr/>
            </p:nvSpPr>
            <p:spPr bwMode="auto">
              <a:xfrm>
                <a:off x="2540" y="5454"/>
                <a:ext cx="19" cy="214"/>
              </a:xfrm>
              <a:custGeom>
                <a:avLst/>
                <a:gdLst>
                  <a:gd name="T0" fmla="*/ 0 w 19"/>
                  <a:gd name="T1" fmla="*/ 213 h 214"/>
                  <a:gd name="T2" fmla="*/ 0 w 19"/>
                  <a:gd name="T3" fmla="*/ 0 h 214"/>
                  <a:gd name="T4" fmla="*/ 18 w 19"/>
                  <a:gd name="T5" fmla="*/ 12 h 214"/>
                  <a:gd name="T6" fmla="*/ 18 w 19"/>
                  <a:gd name="T7" fmla="*/ 213 h 214"/>
                  <a:gd name="T8" fmla="*/ 0 w 19"/>
                  <a:gd name="T9" fmla="*/ 213 h 214"/>
                  <a:gd name="T10" fmla="*/ 0 60000 65536"/>
                  <a:gd name="T11" fmla="*/ 0 60000 65536"/>
                  <a:gd name="T12" fmla="*/ 0 60000 65536"/>
                  <a:gd name="T13" fmla="*/ 0 60000 65536"/>
                  <a:gd name="T14" fmla="*/ 0 60000 65536"/>
                  <a:gd name="T15" fmla="*/ 0 w 19"/>
                  <a:gd name="T16" fmla="*/ 0 h 214"/>
                  <a:gd name="T17" fmla="*/ 19 w 19"/>
                  <a:gd name="T18" fmla="*/ 214 h 214"/>
                </a:gdLst>
                <a:ahLst/>
                <a:cxnLst>
                  <a:cxn ang="T10">
                    <a:pos x="T0" y="T1"/>
                  </a:cxn>
                  <a:cxn ang="T11">
                    <a:pos x="T2" y="T3"/>
                  </a:cxn>
                  <a:cxn ang="T12">
                    <a:pos x="T4" y="T5"/>
                  </a:cxn>
                  <a:cxn ang="T13">
                    <a:pos x="T6" y="T7"/>
                  </a:cxn>
                  <a:cxn ang="T14">
                    <a:pos x="T8" y="T9"/>
                  </a:cxn>
                </a:cxnLst>
                <a:rect l="T15" t="T16" r="T17" b="T18"/>
                <a:pathLst>
                  <a:path w="19" h="214">
                    <a:moveTo>
                      <a:pt x="0" y="213"/>
                    </a:moveTo>
                    <a:lnTo>
                      <a:pt x="0" y="0"/>
                    </a:lnTo>
                    <a:lnTo>
                      <a:pt x="18" y="12"/>
                    </a:lnTo>
                    <a:lnTo>
                      <a:pt x="18" y="213"/>
                    </a:lnTo>
                    <a:lnTo>
                      <a:pt x="0" y="213"/>
                    </a:lnTo>
                  </a:path>
                </a:pathLst>
              </a:custGeom>
              <a:solidFill>
                <a:srgbClr val="00BF9F"/>
              </a:solidFill>
              <a:ln w="12700" cap="rnd">
                <a:solidFill>
                  <a:srgbClr val="000000"/>
                </a:solidFill>
                <a:round/>
                <a:headEnd/>
                <a:tailEnd/>
              </a:ln>
            </p:spPr>
            <p:txBody>
              <a:bodyPr/>
              <a:lstStyle/>
              <a:p>
                <a:endParaRPr lang="de-CH"/>
              </a:p>
            </p:txBody>
          </p:sp>
          <p:sp>
            <p:nvSpPr>
              <p:cNvPr id="6208" name="Freeform 158"/>
              <p:cNvSpPr>
                <a:spLocks/>
              </p:cNvSpPr>
              <p:nvPr/>
            </p:nvSpPr>
            <p:spPr bwMode="auto">
              <a:xfrm>
                <a:off x="2541" y="5449"/>
                <a:ext cx="222" cy="19"/>
              </a:xfrm>
              <a:custGeom>
                <a:avLst/>
                <a:gdLst>
                  <a:gd name="T0" fmla="*/ 0 w 222"/>
                  <a:gd name="T1" fmla="*/ 7 h 19"/>
                  <a:gd name="T2" fmla="*/ 192 w 222"/>
                  <a:gd name="T3" fmla="*/ 0 h 19"/>
                  <a:gd name="T4" fmla="*/ 221 w 222"/>
                  <a:gd name="T5" fmla="*/ 11 h 19"/>
                  <a:gd name="T6" fmla="*/ 19 w 222"/>
                  <a:gd name="T7" fmla="*/ 18 h 19"/>
                  <a:gd name="T8" fmla="*/ 0 w 222"/>
                  <a:gd name="T9" fmla="*/ 7 h 19"/>
                  <a:gd name="T10" fmla="*/ 0 60000 65536"/>
                  <a:gd name="T11" fmla="*/ 0 60000 65536"/>
                  <a:gd name="T12" fmla="*/ 0 60000 65536"/>
                  <a:gd name="T13" fmla="*/ 0 60000 65536"/>
                  <a:gd name="T14" fmla="*/ 0 60000 65536"/>
                  <a:gd name="T15" fmla="*/ 0 w 222"/>
                  <a:gd name="T16" fmla="*/ 0 h 19"/>
                  <a:gd name="T17" fmla="*/ 222 w 222"/>
                  <a:gd name="T18" fmla="*/ 19 h 19"/>
                </a:gdLst>
                <a:ahLst/>
                <a:cxnLst>
                  <a:cxn ang="T10">
                    <a:pos x="T0" y="T1"/>
                  </a:cxn>
                  <a:cxn ang="T11">
                    <a:pos x="T2" y="T3"/>
                  </a:cxn>
                  <a:cxn ang="T12">
                    <a:pos x="T4" y="T5"/>
                  </a:cxn>
                  <a:cxn ang="T13">
                    <a:pos x="T6" y="T7"/>
                  </a:cxn>
                  <a:cxn ang="T14">
                    <a:pos x="T8" y="T9"/>
                  </a:cxn>
                </a:cxnLst>
                <a:rect l="T15" t="T16" r="T17" b="T18"/>
                <a:pathLst>
                  <a:path w="222" h="19">
                    <a:moveTo>
                      <a:pt x="0" y="7"/>
                    </a:moveTo>
                    <a:lnTo>
                      <a:pt x="192" y="0"/>
                    </a:lnTo>
                    <a:lnTo>
                      <a:pt x="221" y="11"/>
                    </a:lnTo>
                    <a:lnTo>
                      <a:pt x="19" y="18"/>
                    </a:lnTo>
                    <a:lnTo>
                      <a:pt x="0" y="7"/>
                    </a:lnTo>
                  </a:path>
                </a:pathLst>
              </a:custGeom>
              <a:solidFill>
                <a:srgbClr val="008080"/>
              </a:solidFill>
              <a:ln w="12700" cap="rnd">
                <a:solidFill>
                  <a:srgbClr val="000000"/>
                </a:solidFill>
                <a:round/>
                <a:headEnd/>
                <a:tailEnd/>
              </a:ln>
            </p:spPr>
            <p:txBody>
              <a:bodyPr/>
              <a:lstStyle/>
              <a:p>
                <a:endParaRPr lang="de-CH"/>
              </a:p>
            </p:txBody>
          </p:sp>
          <p:sp>
            <p:nvSpPr>
              <p:cNvPr id="6209" name="Freeform 159"/>
              <p:cNvSpPr>
                <a:spLocks/>
              </p:cNvSpPr>
              <p:nvPr/>
            </p:nvSpPr>
            <p:spPr bwMode="auto">
              <a:xfrm>
                <a:off x="2740" y="5448"/>
                <a:ext cx="23" cy="224"/>
              </a:xfrm>
              <a:custGeom>
                <a:avLst/>
                <a:gdLst>
                  <a:gd name="T0" fmla="*/ 0 w 23"/>
                  <a:gd name="T1" fmla="*/ 223 h 224"/>
                  <a:gd name="T2" fmla="*/ 0 w 23"/>
                  <a:gd name="T3" fmla="*/ 0 h 224"/>
                  <a:gd name="T4" fmla="*/ 22 w 23"/>
                  <a:gd name="T5" fmla="*/ 12 h 224"/>
                  <a:gd name="T6" fmla="*/ 22 w 23"/>
                  <a:gd name="T7" fmla="*/ 223 h 224"/>
                  <a:gd name="T8" fmla="*/ 0 w 23"/>
                  <a:gd name="T9" fmla="*/ 223 h 224"/>
                  <a:gd name="T10" fmla="*/ 0 60000 65536"/>
                  <a:gd name="T11" fmla="*/ 0 60000 65536"/>
                  <a:gd name="T12" fmla="*/ 0 60000 65536"/>
                  <a:gd name="T13" fmla="*/ 0 60000 65536"/>
                  <a:gd name="T14" fmla="*/ 0 60000 65536"/>
                  <a:gd name="T15" fmla="*/ 0 w 23"/>
                  <a:gd name="T16" fmla="*/ 0 h 224"/>
                  <a:gd name="T17" fmla="*/ 23 w 23"/>
                  <a:gd name="T18" fmla="*/ 224 h 224"/>
                </a:gdLst>
                <a:ahLst/>
                <a:cxnLst>
                  <a:cxn ang="T10">
                    <a:pos x="T0" y="T1"/>
                  </a:cxn>
                  <a:cxn ang="T11">
                    <a:pos x="T2" y="T3"/>
                  </a:cxn>
                  <a:cxn ang="T12">
                    <a:pos x="T4" y="T5"/>
                  </a:cxn>
                  <a:cxn ang="T13">
                    <a:pos x="T6" y="T7"/>
                  </a:cxn>
                  <a:cxn ang="T14">
                    <a:pos x="T8" y="T9"/>
                  </a:cxn>
                </a:cxnLst>
                <a:rect l="T15" t="T16" r="T17" b="T18"/>
                <a:pathLst>
                  <a:path w="23" h="224">
                    <a:moveTo>
                      <a:pt x="0" y="223"/>
                    </a:moveTo>
                    <a:lnTo>
                      <a:pt x="0" y="0"/>
                    </a:lnTo>
                    <a:lnTo>
                      <a:pt x="22" y="12"/>
                    </a:lnTo>
                    <a:lnTo>
                      <a:pt x="22" y="223"/>
                    </a:lnTo>
                    <a:lnTo>
                      <a:pt x="0" y="223"/>
                    </a:lnTo>
                  </a:path>
                </a:pathLst>
              </a:custGeom>
              <a:solidFill>
                <a:srgbClr val="00BF9F"/>
              </a:solidFill>
              <a:ln w="12700" cap="rnd">
                <a:solidFill>
                  <a:srgbClr val="000000"/>
                </a:solidFill>
                <a:round/>
                <a:headEnd/>
                <a:tailEnd/>
              </a:ln>
            </p:spPr>
            <p:txBody>
              <a:bodyPr/>
              <a:lstStyle/>
              <a:p>
                <a:endParaRPr lang="de-CH"/>
              </a:p>
            </p:txBody>
          </p:sp>
        </p:grpSp>
        <p:grpSp>
          <p:nvGrpSpPr>
            <p:cNvPr id="6170" name="Group 160"/>
            <p:cNvGrpSpPr>
              <a:grpSpLocks/>
            </p:cNvGrpSpPr>
            <p:nvPr/>
          </p:nvGrpSpPr>
          <p:grpSpPr bwMode="auto">
            <a:xfrm>
              <a:off x="1662" y="5610"/>
              <a:ext cx="501" cy="50"/>
              <a:chOff x="1662" y="5610"/>
              <a:chExt cx="501" cy="50"/>
            </a:xfrm>
          </p:grpSpPr>
          <p:grpSp>
            <p:nvGrpSpPr>
              <p:cNvPr id="6171" name="Group 161"/>
              <p:cNvGrpSpPr>
                <a:grpSpLocks/>
              </p:cNvGrpSpPr>
              <p:nvPr/>
            </p:nvGrpSpPr>
            <p:grpSpPr bwMode="auto">
              <a:xfrm>
                <a:off x="1662" y="5610"/>
                <a:ext cx="251" cy="50"/>
                <a:chOff x="1662" y="5610"/>
                <a:chExt cx="251" cy="50"/>
              </a:xfrm>
            </p:grpSpPr>
            <p:grpSp>
              <p:nvGrpSpPr>
                <p:cNvPr id="6193" name="Group 162"/>
                <p:cNvGrpSpPr>
                  <a:grpSpLocks/>
                </p:cNvGrpSpPr>
                <p:nvPr/>
              </p:nvGrpSpPr>
              <p:grpSpPr bwMode="auto">
                <a:xfrm>
                  <a:off x="1662" y="5610"/>
                  <a:ext cx="64" cy="50"/>
                  <a:chOff x="1662" y="5610"/>
                  <a:chExt cx="64" cy="50"/>
                </a:xfrm>
              </p:grpSpPr>
              <p:sp>
                <p:nvSpPr>
                  <p:cNvPr id="6203" name="Freeform 163"/>
                  <p:cNvSpPr>
                    <a:spLocks/>
                  </p:cNvSpPr>
                  <p:nvPr/>
                </p:nvSpPr>
                <p:spPr bwMode="auto">
                  <a:xfrm>
                    <a:off x="1662" y="5610"/>
                    <a:ext cx="64" cy="50"/>
                  </a:xfrm>
                  <a:custGeom>
                    <a:avLst/>
                    <a:gdLst>
                      <a:gd name="T0" fmla="*/ 0 w 64"/>
                      <a:gd name="T1" fmla="*/ 0 h 50"/>
                      <a:gd name="T2" fmla="*/ 63 w 64"/>
                      <a:gd name="T3" fmla="*/ 0 h 50"/>
                      <a:gd name="T4" fmla="*/ 63 w 64"/>
                      <a:gd name="T5" fmla="*/ 49 h 50"/>
                      <a:gd name="T6" fmla="*/ 0 w 64"/>
                      <a:gd name="T7" fmla="*/ 49 h 50"/>
                      <a:gd name="T8" fmla="*/ 0 w 64"/>
                      <a:gd name="T9" fmla="*/ 0 h 50"/>
                      <a:gd name="T10" fmla="*/ 0 60000 65536"/>
                      <a:gd name="T11" fmla="*/ 0 60000 65536"/>
                      <a:gd name="T12" fmla="*/ 0 60000 65536"/>
                      <a:gd name="T13" fmla="*/ 0 60000 65536"/>
                      <a:gd name="T14" fmla="*/ 0 60000 65536"/>
                      <a:gd name="T15" fmla="*/ 0 w 64"/>
                      <a:gd name="T16" fmla="*/ 0 h 50"/>
                      <a:gd name="T17" fmla="*/ 64 w 64"/>
                      <a:gd name="T18" fmla="*/ 50 h 50"/>
                    </a:gdLst>
                    <a:ahLst/>
                    <a:cxnLst>
                      <a:cxn ang="T10">
                        <a:pos x="T0" y="T1"/>
                      </a:cxn>
                      <a:cxn ang="T11">
                        <a:pos x="T2" y="T3"/>
                      </a:cxn>
                      <a:cxn ang="T12">
                        <a:pos x="T4" y="T5"/>
                      </a:cxn>
                      <a:cxn ang="T13">
                        <a:pos x="T6" y="T7"/>
                      </a:cxn>
                      <a:cxn ang="T14">
                        <a:pos x="T8" y="T9"/>
                      </a:cxn>
                    </a:cxnLst>
                    <a:rect l="T15" t="T16" r="T17" b="T18"/>
                    <a:pathLst>
                      <a:path w="64" h="50">
                        <a:moveTo>
                          <a:pt x="0" y="0"/>
                        </a:moveTo>
                        <a:lnTo>
                          <a:pt x="63" y="0"/>
                        </a:lnTo>
                        <a:lnTo>
                          <a:pt x="63" y="49"/>
                        </a:lnTo>
                        <a:lnTo>
                          <a:pt x="0" y="4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04" name="Freeform 164"/>
                  <p:cNvSpPr>
                    <a:spLocks/>
                  </p:cNvSpPr>
                  <p:nvPr/>
                </p:nvSpPr>
                <p:spPr bwMode="auto">
                  <a:xfrm>
                    <a:off x="1662" y="5610"/>
                    <a:ext cx="64" cy="50"/>
                  </a:xfrm>
                  <a:custGeom>
                    <a:avLst/>
                    <a:gdLst>
                      <a:gd name="T0" fmla="*/ 0 w 64"/>
                      <a:gd name="T1" fmla="*/ 0 h 50"/>
                      <a:gd name="T2" fmla="*/ 63 w 64"/>
                      <a:gd name="T3" fmla="*/ 49 h 50"/>
                      <a:gd name="T4" fmla="*/ 63 w 64"/>
                      <a:gd name="T5" fmla="*/ 0 h 50"/>
                      <a:gd name="T6" fmla="*/ 0 w 64"/>
                      <a:gd name="T7" fmla="*/ 49 h 50"/>
                      <a:gd name="T8" fmla="*/ 0 60000 65536"/>
                      <a:gd name="T9" fmla="*/ 0 60000 65536"/>
                      <a:gd name="T10" fmla="*/ 0 60000 65536"/>
                      <a:gd name="T11" fmla="*/ 0 60000 65536"/>
                      <a:gd name="T12" fmla="*/ 0 w 64"/>
                      <a:gd name="T13" fmla="*/ 0 h 50"/>
                      <a:gd name="T14" fmla="*/ 64 w 64"/>
                      <a:gd name="T15" fmla="*/ 50 h 50"/>
                    </a:gdLst>
                    <a:ahLst/>
                    <a:cxnLst>
                      <a:cxn ang="T8">
                        <a:pos x="T0" y="T1"/>
                      </a:cxn>
                      <a:cxn ang="T9">
                        <a:pos x="T2" y="T3"/>
                      </a:cxn>
                      <a:cxn ang="T10">
                        <a:pos x="T4" y="T5"/>
                      </a:cxn>
                      <a:cxn ang="T11">
                        <a:pos x="T6" y="T7"/>
                      </a:cxn>
                    </a:cxnLst>
                    <a:rect l="T12" t="T13" r="T14" b="T15"/>
                    <a:pathLst>
                      <a:path w="64" h="50">
                        <a:moveTo>
                          <a:pt x="0" y="0"/>
                        </a:moveTo>
                        <a:lnTo>
                          <a:pt x="63" y="49"/>
                        </a:lnTo>
                        <a:lnTo>
                          <a:pt x="63" y="0"/>
                        </a:lnTo>
                        <a:lnTo>
                          <a:pt x="0"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194" name="Group 165"/>
                <p:cNvGrpSpPr>
                  <a:grpSpLocks/>
                </p:cNvGrpSpPr>
                <p:nvPr/>
              </p:nvGrpSpPr>
              <p:grpSpPr bwMode="auto">
                <a:xfrm>
                  <a:off x="1725" y="5610"/>
                  <a:ext cx="63" cy="50"/>
                  <a:chOff x="1725" y="5610"/>
                  <a:chExt cx="63" cy="50"/>
                </a:xfrm>
              </p:grpSpPr>
              <p:sp>
                <p:nvSpPr>
                  <p:cNvPr id="6201" name="Freeform 166"/>
                  <p:cNvSpPr>
                    <a:spLocks/>
                  </p:cNvSpPr>
                  <p:nvPr/>
                </p:nvSpPr>
                <p:spPr bwMode="auto">
                  <a:xfrm>
                    <a:off x="1725" y="5610"/>
                    <a:ext cx="63" cy="50"/>
                  </a:xfrm>
                  <a:custGeom>
                    <a:avLst/>
                    <a:gdLst>
                      <a:gd name="T0" fmla="*/ 0 w 63"/>
                      <a:gd name="T1" fmla="*/ 0 h 50"/>
                      <a:gd name="T2" fmla="*/ 62 w 63"/>
                      <a:gd name="T3" fmla="*/ 0 h 50"/>
                      <a:gd name="T4" fmla="*/ 62 w 63"/>
                      <a:gd name="T5" fmla="*/ 49 h 50"/>
                      <a:gd name="T6" fmla="*/ 0 w 63"/>
                      <a:gd name="T7" fmla="*/ 49 h 50"/>
                      <a:gd name="T8" fmla="*/ 0 w 63"/>
                      <a:gd name="T9" fmla="*/ 0 h 50"/>
                      <a:gd name="T10" fmla="*/ 0 60000 65536"/>
                      <a:gd name="T11" fmla="*/ 0 60000 65536"/>
                      <a:gd name="T12" fmla="*/ 0 60000 65536"/>
                      <a:gd name="T13" fmla="*/ 0 60000 65536"/>
                      <a:gd name="T14" fmla="*/ 0 60000 65536"/>
                      <a:gd name="T15" fmla="*/ 0 w 63"/>
                      <a:gd name="T16" fmla="*/ 0 h 50"/>
                      <a:gd name="T17" fmla="*/ 63 w 63"/>
                      <a:gd name="T18" fmla="*/ 50 h 50"/>
                    </a:gdLst>
                    <a:ahLst/>
                    <a:cxnLst>
                      <a:cxn ang="T10">
                        <a:pos x="T0" y="T1"/>
                      </a:cxn>
                      <a:cxn ang="T11">
                        <a:pos x="T2" y="T3"/>
                      </a:cxn>
                      <a:cxn ang="T12">
                        <a:pos x="T4" y="T5"/>
                      </a:cxn>
                      <a:cxn ang="T13">
                        <a:pos x="T6" y="T7"/>
                      </a:cxn>
                      <a:cxn ang="T14">
                        <a:pos x="T8" y="T9"/>
                      </a:cxn>
                    </a:cxnLst>
                    <a:rect l="T15" t="T16" r="T17" b="T18"/>
                    <a:pathLst>
                      <a:path w="63" h="50">
                        <a:moveTo>
                          <a:pt x="0" y="0"/>
                        </a:moveTo>
                        <a:lnTo>
                          <a:pt x="62" y="0"/>
                        </a:lnTo>
                        <a:lnTo>
                          <a:pt x="62" y="49"/>
                        </a:lnTo>
                        <a:lnTo>
                          <a:pt x="0" y="4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02" name="Freeform 167"/>
                  <p:cNvSpPr>
                    <a:spLocks/>
                  </p:cNvSpPr>
                  <p:nvPr/>
                </p:nvSpPr>
                <p:spPr bwMode="auto">
                  <a:xfrm>
                    <a:off x="1725" y="5610"/>
                    <a:ext cx="63" cy="50"/>
                  </a:xfrm>
                  <a:custGeom>
                    <a:avLst/>
                    <a:gdLst>
                      <a:gd name="T0" fmla="*/ 0 w 63"/>
                      <a:gd name="T1" fmla="*/ 0 h 50"/>
                      <a:gd name="T2" fmla="*/ 62 w 63"/>
                      <a:gd name="T3" fmla="*/ 49 h 50"/>
                      <a:gd name="T4" fmla="*/ 62 w 63"/>
                      <a:gd name="T5" fmla="*/ 0 h 50"/>
                      <a:gd name="T6" fmla="*/ 0 w 63"/>
                      <a:gd name="T7" fmla="*/ 49 h 50"/>
                      <a:gd name="T8" fmla="*/ 0 60000 65536"/>
                      <a:gd name="T9" fmla="*/ 0 60000 65536"/>
                      <a:gd name="T10" fmla="*/ 0 60000 65536"/>
                      <a:gd name="T11" fmla="*/ 0 60000 65536"/>
                      <a:gd name="T12" fmla="*/ 0 w 63"/>
                      <a:gd name="T13" fmla="*/ 0 h 50"/>
                      <a:gd name="T14" fmla="*/ 63 w 63"/>
                      <a:gd name="T15" fmla="*/ 50 h 50"/>
                    </a:gdLst>
                    <a:ahLst/>
                    <a:cxnLst>
                      <a:cxn ang="T8">
                        <a:pos x="T0" y="T1"/>
                      </a:cxn>
                      <a:cxn ang="T9">
                        <a:pos x="T2" y="T3"/>
                      </a:cxn>
                      <a:cxn ang="T10">
                        <a:pos x="T4" y="T5"/>
                      </a:cxn>
                      <a:cxn ang="T11">
                        <a:pos x="T6" y="T7"/>
                      </a:cxn>
                    </a:cxnLst>
                    <a:rect l="T12" t="T13" r="T14" b="T15"/>
                    <a:pathLst>
                      <a:path w="63" h="50">
                        <a:moveTo>
                          <a:pt x="0" y="0"/>
                        </a:moveTo>
                        <a:lnTo>
                          <a:pt x="62" y="49"/>
                        </a:lnTo>
                        <a:lnTo>
                          <a:pt x="62" y="0"/>
                        </a:lnTo>
                        <a:lnTo>
                          <a:pt x="0"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195" name="Group 168"/>
                <p:cNvGrpSpPr>
                  <a:grpSpLocks/>
                </p:cNvGrpSpPr>
                <p:nvPr/>
              </p:nvGrpSpPr>
              <p:grpSpPr bwMode="auto">
                <a:xfrm>
                  <a:off x="1787" y="5610"/>
                  <a:ext cx="62" cy="50"/>
                  <a:chOff x="1787" y="5610"/>
                  <a:chExt cx="62" cy="50"/>
                </a:xfrm>
              </p:grpSpPr>
              <p:sp>
                <p:nvSpPr>
                  <p:cNvPr id="6199" name="Freeform 169"/>
                  <p:cNvSpPr>
                    <a:spLocks/>
                  </p:cNvSpPr>
                  <p:nvPr/>
                </p:nvSpPr>
                <p:spPr bwMode="auto">
                  <a:xfrm>
                    <a:off x="1787" y="5610"/>
                    <a:ext cx="62" cy="50"/>
                  </a:xfrm>
                  <a:custGeom>
                    <a:avLst/>
                    <a:gdLst>
                      <a:gd name="T0" fmla="*/ 0 w 62"/>
                      <a:gd name="T1" fmla="*/ 0 h 50"/>
                      <a:gd name="T2" fmla="*/ 61 w 62"/>
                      <a:gd name="T3" fmla="*/ 0 h 50"/>
                      <a:gd name="T4" fmla="*/ 61 w 62"/>
                      <a:gd name="T5" fmla="*/ 49 h 50"/>
                      <a:gd name="T6" fmla="*/ 0 w 62"/>
                      <a:gd name="T7" fmla="*/ 49 h 50"/>
                      <a:gd name="T8" fmla="*/ 0 w 62"/>
                      <a:gd name="T9" fmla="*/ 0 h 50"/>
                      <a:gd name="T10" fmla="*/ 0 60000 65536"/>
                      <a:gd name="T11" fmla="*/ 0 60000 65536"/>
                      <a:gd name="T12" fmla="*/ 0 60000 65536"/>
                      <a:gd name="T13" fmla="*/ 0 60000 65536"/>
                      <a:gd name="T14" fmla="*/ 0 60000 65536"/>
                      <a:gd name="T15" fmla="*/ 0 w 62"/>
                      <a:gd name="T16" fmla="*/ 0 h 50"/>
                      <a:gd name="T17" fmla="*/ 62 w 62"/>
                      <a:gd name="T18" fmla="*/ 50 h 50"/>
                    </a:gdLst>
                    <a:ahLst/>
                    <a:cxnLst>
                      <a:cxn ang="T10">
                        <a:pos x="T0" y="T1"/>
                      </a:cxn>
                      <a:cxn ang="T11">
                        <a:pos x="T2" y="T3"/>
                      </a:cxn>
                      <a:cxn ang="T12">
                        <a:pos x="T4" y="T5"/>
                      </a:cxn>
                      <a:cxn ang="T13">
                        <a:pos x="T6" y="T7"/>
                      </a:cxn>
                      <a:cxn ang="T14">
                        <a:pos x="T8" y="T9"/>
                      </a:cxn>
                    </a:cxnLst>
                    <a:rect l="T15" t="T16" r="T17" b="T18"/>
                    <a:pathLst>
                      <a:path w="62" h="50">
                        <a:moveTo>
                          <a:pt x="0" y="0"/>
                        </a:moveTo>
                        <a:lnTo>
                          <a:pt x="61" y="0"/>
                        </a:lnTo>
                        <a:lnTo>
                          <a:pt x="61" y="49"/>
                        </a:lnTo>
                        <a:lnTo>
                          <a:pt x="0" y="4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200" name="Freeform 170"/>
                  <p:cNvSpPr>
                    <a:spLocks/>
                  </p:cNvSpPr>
                  <p:nvPr/>
                </p:nvSpPr>
                <p:spPr bwMode="auto">
                  <a:xfrm>
                    <a:off x="1787" y="5610"/>
                    <a:ext cx="62" cy="50"/>
                  </a:xfrm>
                  <a:custGeom>
                    <a:avLst/>
                    <a:gdLst>
                      <a:gd name="T0" fmla="*/ 0 w 62"/>
                      <a:gd name="T1" fmla="*/ 0 h 50"/>
                      <a:gd name="T2" fmla="*/ 61 w 62"/>
                      <a:gd name="T3" fmla="*/ 49 h 50"/>
                      <a:gd name="T4" fmla="*/ 61 w 62"/>
                      <a:gd name="T5" fmla="*/ 0 h 50"/>
                      <a:gd name="T6" fmla="*/ 0 w 62"/>
                      <a:gd name="T7" fmla="*/ 49 h 50"/>
                      <a:gd name="T8" fmla="*/ 0 60000 65536"/>
                      <a:gd name="T9" fmla="*/ 0 60000 65536"/>
                      <a:gd name="T10" fmla="*/ 0 60000 65536"/>
                      <a:gd name="T11" fmla="*/ 0 60000 65536"/>
                      <a:gd name="T12" fmla="*/ 0 w 62"/>
                      <a:gd name="T13" fmla="*/ 0 h 50"/>
                      <a:gd name="T14" fmla="*/ 62 w 62"/>
                      <a:gd name="T15" fmla="*/ 50 h 50"/>
                    </a:gdLst>
                    <a:ahLst/>
                    <a:cxnLst>
                      <a:cxn ang="T8">
                        <a:pos x="T0" y="T1"/>
                      </a:cxn>
                      <a:cxn ang="T9">
                        <a:pos x="T2" y="T3"/>
                      </a:cxn>
                      <a:cxn ang="T10">
                        <a:pos x="T4" y="T5"/>
                      </a:cxn>
                      <a:cxn ang="T11">
                        <a:pos x="T6" y="T7"/>
                      </a:cxn>
                    </a:cxnLst>
                    <a:rect l="T12" t="T13" r="T14" b="T15"/>
                    <a:pathLst>
                      <a:path w="62" h="50">
                        <a:moveTo>
                          <a:pt x="0" y="0"/>
                        </a:moveTo>
                        <a:lnTo>
                          <a:pt x="61" y="49"/>
                        </a:lnTo>
                        <a:lnTo>
                          <a:pt x="61" y="0"/>
                        </a:lnTo>
                        <a:lnTo>
                          <a:pt x="0"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196" name="Group 171"/>
                <p:cNvGrpSpPr>
                  <a:grpSpLocks/>
                </p:cNvGrpSpPr>
                <p:nvPr/>
              </p:nvGrpSpPr>
              <p:grpSpPr bwMode="auto">
                <a:xfrm>
                  <a:off x="1848" y="5610"/>
                  <a:ext cx="65" cy="50"/>
                  <a:chOff x="1848" y="5610"/>
                  <a:chExt cx="65" cy="50"/>
                </a:xfrm>
              </p:grpSpPr>
              <p:sp>
                <p:nvSpPr>
                  <p:cNvPr id="6197" name="Freeform 172"/>
                  <p:cNvSpPr>
                    <a:spLocks/>
                  </p:cNvSpPr>
                  <p:nvPr/>
                </p:nvSpPr>
                <p:spPr bwMode="auto">
                  <a:xfrm>
                    <a:off x="1848" y="5610"/>
                    <a:ext cx="65" cy="50"/>
                  </a:xfrm>
                  <a:custGeom>
                    <a:avLst/>
                    <a:gdLst>
                      <a:gd name="T0" fmla="*/ 0 w 65"/>
                      <a:gd name="T1" fmla="*/ 0 h 50"/>
                      <a:gd name="T2" fmla="*/ 64 w 65"/>
                      <a:gd name="T3" fmla="*/ 0 h 50"/>
                      <a:gd name="T4" fmla="*/ 64 w 65"/>
                      <a:gd name="T5" fmla="*/ 49 h 50"/>
                      <a:gd name="T6" fmla="*/ 0 w 65"/>
                      <a:gd name="T7" fmla="*/ 49 h 50"/>
                      <a:gd name="T8" fmla="*/ 0 w 65"/>
                      <a:gd name="T9" fmla="*/ 0 h 50"/>
                      <a:gd name="T10" fmla="*/ 0 60000 65536"/>
                      <a:gd name="T11" fmla="*/ 0 60000 65536"/>
                      <a:gd name="T12" fmla="*/ 0 60000 65536"/>
                      <a:gd name="T13" fmla="*/ 0 60000 65536"/>
                      <a:gd name="T14" fmla="*/ 0 60000 65536"/>
                      <a:gd name="T15" fmla="*/ 0 w 65"/>
                      <a:gd name="T16" fmla="*/ 0 h 50"/>
                      <a:gd name="T17" fmla="*/ 65 w 65"/>
                      <a:gd name="T18" fmla="*/ 50 h 50"/>
                    </a:gdLst>
                    <a:ahLst/>
                    <a:cxnLst>
                      <a:cxn ang="T10">
                        <a:pos x="T0" y="T1"/>
                      </a:cxn>
                      <a:cxn ang="T11">
                        <a:pos x="T2" y="T3"/>
                      </a:cxn>
                      <a:cxn ang="T12">
                        <a:pos x="T4" y="T5"/>
                      </a:cxn>
                      <a:cxn ang="T13">
                        <a:pos x="T6" y="T7"/>
                      </a:cxn>
                      <a:cxn ang="T14">
                        <a:pos x="T8" y="T9"/>
                      </a:cxn>
                    </a:cxnLst>
                    <a:rect l="T15" t="T16" r="T17" b="T18"/>
                    <a:pathLst>
                      <a:path w="65" h="50">
                        <a:moveTo>
                          <a:pt x="0" y="0"/>
                        </a:moveTo>
                        <a:lnTo>
                          <a:pt x="64" y="0"/>
                        </a:lnTo>
                        <a:lnTo>
                          <a:pt x="64" y="49"/>
                        </a:lnTo>
                        <a:lnTo>
                          <a:pt x="0" y="4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198" name="Freeform 173"/>
                  <p:cNvSpPr>
                    <a:spLocks/>
                  </p:cNvSpPr>
                  <p:nvPr/>
                </p:nvSpPr>
                <p:spPr bwMode="auto">
                  <a:xfrm>
                    <a:off x="1848" y="5610"/>
                    <a:ext cx="65" cy="50"/>
                  </a:xfrm>
                  <a:custGeom>
                    <a:avLst/>
                    <a:gdLst>
                      <a:gd name="T0" fmla="*/ 0 w 65"/>
                      <a:gd name="T1" fmla="*/ 0 h 50"/>
                      <a:gd name="T2" fmla="*/ 64 w 65"/>
                      <a:gd name="T3" fmla="*/ 49 h 50"/>
                      <a:gd name="T4" fmla="*/ 64 w 65"/>
                      <a:gd name="T5" fmla="*/ 0 h 50"/>
                      <a:gd name="T6" fmla="*/ 0 w 65"/>
                      <a:gd name="T7" fmla="*/ 49 h 50"/>
                      <a:gd name="T8" fmla="*/ 0 60000 65536"/>
                      <a:gd name="T9" fmla="*/ 0 60000 65536"/>
                      <a:gd name="T10" fmla="*/ 0 60000 65536"/>
                      <a:gd name="T11" fmla="*/ 0 60000 65536"/>
                      <a:gd name="T12" fmla="*/ 0 w 65"/>
                      <a:gd name="T13" fmla="*/ 0 h 50"/>
                      <a:gd name="T14" fmla="*/ 65 w 65"/>
                      <a:gd name="T15" fmla="*/ 50 h 50"/>
                    </a:gdLst>
                    <a:ahLst/>
                    <a:cxnLst>
                      <a:cxn ang="T8">
                        <a:pos x="T0" y="T1"/>
                      </a:cxn>
                      <a:cxn ang="T9">
                        <a:pos x="T2" y="T3"/>
                      </a:cxn>
                      <a:cxn ang="T10">
                        <a:pos x="T4" y="T5"/>
                      </a:cxn>
                      <a:cxn ang="T11">
                        <a:pos x="T6" y="T7"/>
                      </a:cxn>
                    </a:cxnLst>
                    <a:rect l="T12" t="T13" r="T14" b="T15"/>
                    <a:pathLst>
                      <a:path w="65" h="50">
                        <a:moveTo>
                          <a:pt x="0" y="0"/>
                        </a:moveTo>
                        <a:lnTo>
                          <a:pt x="64" y="49"/>
                        </a:lnTo>
                        <a:lnTo>
                          <a:pt x="64" y="0"/>
                        </a:lnTo>
                        <a:lnTo>
                          <a:pt x="0"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grpSp>
            <p:nvGrpSpPr>
              <p:cNvPr id="6172" name="Group 174"/>
              <p:cNvGrpSpPr>
                <a:grpSpLocks/>
              </p:cNvGrpSpPr>
              <p:nvPr/>
            </p:nvGrpSpPr>
            <p:grpSpPr bwMode="auto">
              <a:xfrm>
                <a:off x="1912" y="5610"/>
                <a:ext cx="251" cy="50"/>
                <a:chOff x="1912" y="5610"/>
                <a:chExt cx="251" cy="50"/>
              </a:xfrm>
            </p:grpSpPr>
            <p:grpSp>
              <p:nvGrpSpPr>
                <p:cNvPr id="6181" name="Group 175"/>
                <p:cNvGrpSpPr>
                  <a:grpSpLocks/>
                </p:cNvGrpSpPr>
                <p:nvPr/>
              </p:nvGrpSpPr>
              <p:grpSpPr bwMode="auto">
                <a:xfrm>
                  <a:off x="1912" y="5610"/>
                  <a:ext cx="62" cy="50"/>
                  <a:chOff x="1912" y="5610"/>
                  <a:chExt cx="62" cy="50"/>
                </a:xfrm>
              </p:grpSpPr>
              <p:sp>
                <p:nvSpPr>
                  <p:cNvPr id="6191" name="Freeform 176"/>
                  <p:cNvSpPr>
                    <a:spLocks/>
                  </p:cNvSpPr>
                  <p:nvPr/>
                </p:nvSpPr>
                <p:spPr bwMode="auto">
                  <a:xfrm>
                    <a:off x="1912" y="5610"/>
                    <a:ext cx="62" cy="50"/>
                  </a:xfrm>
                  <a:custGeom>
                    <a:avLst/>
                    <a:gdLst>
                      <a:gd name="T0" fmla="*/ 0 w 62"/>
                      <a:gd name="T1" fmla="*/ 0 h 50"/>
                      <a:gd name="T2" fmla="*/ 61 w 62"/>
                      <a:gd name="T3" fmla="*/ 0 h 50"/>
                      <a:gd name="T4" fmla="*/ 61 w 62"/>
                      <a:gd name="T5" fmla="*/ 49 h 50"/>
                      <a:gd name="T6" fmla="*/ 0 w 62"/>
                      <a:gd name="T7" fmla="*/ 49 h 50"/>
                      <a:gd name="T8" fmla="*/ 0 w 62"/>
                      <a:gd name="T9" fmla="*/ 0 h 50"/>
                      <a:gd name="T10" fmla="*/ 0 60000 65536"/>
                      <a:gd name="T11" fmla="*/ 0 60000 65536"/>
                      <a:gd name="T12" fmla="*/ 0 60000 65536"/>
                      <a:gd name="T13" fmla="*/ 0 60000 65536"/>
                      <a:gd name="T14" fmla="*/ 0 60000 65536"/>
                      <a:gd name="T15" fmla="*/ 0 w 62"/>
                      <a:gd name="T16" fmla="*/ 0 h 50"/>
                      <a:gd name="T17" fmla="*/ 62 w 62"/>
                      <a:gd name="T18" fmla="*/ 50 h 50"/>
                    </a:gdLst>
                    <a:ahLst/>
                    <a:cxnLst>
                      <a:cxn ang="T10">
                        <a:pos x="T0" y="T1"/>
                      </a:cxn>
                      <a:cxn ang="T11">
                        <a:pos x="T2" y="T3"/>
                      </a:cxn>
                      <a:cxn ang="T12">
                        <a:pos x="T4" y="T5"/>
                      </a:cxn>
                      <a:cxn ang="T13">
                        <a:pos x="T6" y="T7"/>
                      </a:cxn>
                      <a:cxn ang="T14">
                        <a:pos x="T8" y="T9"/>
                      </a:cxn>
                    </a:cxnLst>
                    <a:rect l="T15" t="T16" r="T17" b="T18"/>
                    <a:pathLst>
                      <a:path w="62" h="50">
                        <a:moveTo>
                          <a:pt x="0" y="0"/>
                        </a:moveTo>
                        <a:lnTo>
                          <a:pt x="61" y="0"/>
                        </a:lnTo>
                        <a:lnTo>
                          <a:pt x="61" y="49"/>
                        </a:lnTo>
                        <a:lnTo>
                          <a:pt x="0" y="4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192" name="Freeform 177"/>
                  <p:cNvSpPr>
                    <a:spLocks/>
                  </p:cNvSpPr>
                  <p:nvPr/>
                </p:nvSpPr>
                <p:spPr bwMode="auto">
                  <a:xfrm>
                    <a:off x="1912" y="5610"/>
                    <a:ext cx="62" cy="50"/>
                  </a:xfrm>
                  <a:custGeom>
                    <a:avLst/>
                    <a:gdLst>
                      <a:gd name="T0" fmla="*/ 0 w 62"/>
                      <a:gd name="T1" fmla="*/ 0 h 50"/>
                      <a:gd name="T2" fmla="*/ 61 w 62"/>
                      <a:gd name="T3" fmla="*/ 49 h 50"/>
                      <a:gd name="T4" fmla="*/ 61 w 62"/>
                      <a:gd name="T5" fmla="*/ 0 h 50"/>
                      <a:gd name="T6" fmla="*/ 0 w 62"/>
                      <a:gd name="T7" fmla="*/ 49 h 50"/>
                      <a:gd name="T8" fmla="*/ 0 60000 65536"/>
                      <a:gd name="T9" fmla="*/ 0 60000 65536"/>
                      <a:gd name="T10" fmla="*/ 0 60000 65536"/>
                      <a:gd name="T11" fmla="*/ 0 60000 65536"/>
                      <a:gd name="T12" fmla="*/ 0 w 62"/>
                      <a:gd name="T13" fmla="*/ 0 h 50"/>
                      <a:gd name="T14" fmla="*/ 62 w 62"/>
                      <a:gd name="T15" fmla="*/ 50 h 50"/>
                    </a:gdLst>
                    <a:ahLst/>
                    <a:cxnLst>
                      <a:cxn ang="T8">
                        <a:pos x="T0" y="T1"/>
                      </a:cxn>
                      <a:cxn ang="T9">
                        <a:pos x="T2" y="T3"/>
                      </a:cxn>
                      <a:cxn ang="T10">
                        <a:pos x="T4" y="T5"/>
                      </a:cxn>
                      <a:cxn ang="T11">
                        <a:pos x="T6" y="T7"/>
                      </a:cxn>
                    </a:cxnLst>
                    <a:rect l="T12" t="T13" r="T14" b="T15"/>
                    <a:pathLst>
                      <a:path w="62" h="50">
                        <a:moveTo>
                          <a:pt x="0" y="0"/>
                        </a:moveTo>
                        <a:lnTo>
                          <a:pt x="61" y="49"/>
                        </a:lnTo>
                        <a:lnTo>
                          <a:pt x="61" y="0"/>
                        </a:lnTo>
                        <a:lnTo>
                          <a:pt x="0"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182" name="Group 178"/>
                <p:cNvGrpSpPr>
                  <a:grpSpLocks/>
                </p:cNvGrpSpPr>
                <p:nvPr/>
              </p:nvGrpSpPr>
              <p:grpSpPr bwMode="auto">
                <a:xfrm>
                  <a:off x="1973" y="5610"/>
                  <a:ext cx="64" cy="50"/>
                  <a:chOff x="1973" y="5610"/>
                  <a:chExt cx="64" cy="50"/>
                </a:xfrm>
              </p:grpSpPr>
              <p:sp>
                <p:nvSpPr>
                  <p:cNvPr id="6189" name="Freeform 179"/>
                  <p:cNvSpPr>
                    <a:spLocks/>
                  </p:cNvSpPr>
                  <p:nvPr/>
                </p:nvSpPr>
                <p:spPr bwMode="auto">
                  <a:xfrm>
                    <a:off x="1973" y="5610"/>
                    <a:ext cx="64" cy="50"/>
                  </a:xfrm>
                  <a:custGeom>
                    <a:avLst/>
                    <a:gdLst>
                      <a:gd name="T0" fmla="*/ 0 w 64"/>
                      <a:gd name="T1" fmla="*/ 0 h 50"/>
                      <a:gd name="T2" fmla="*/ 63 w 64"/>
                      <a:gd name="T3" fmla="*/ 0 h 50"/>
                      <a:gd name="T4" fmla="*/ 63 w 64"/>
                      <a:gd name="T5" fmla="*/ 49 h 50"/>
                      <a:gd name="T6" fmla="*/ 0 w 64"/>
                      <a:gd name="T7" fmla="*/ 49 h 50"/>
                      <a:gd name="T8" fmla="*/ 0 w 64"/>
                      <a:gd name="T9" fmla="*/ 0 h 50"/>
                      <a:gd name="T10" fmla="*/ 0 60000 65536"/>
                      <a:gd name="T11" fmla="*/ 0 60000 65536"/>
                      <a:gd name="T12" fmla="*/ 0 60000 65536"/>
                      <a:gd name="T13" fmla="*/ 0 60000 65536"/>
                      <a:gd name="T14" fmla="*/ 0 60000 65536"/>
                      <a:gd name="T15" fmla="*/ 0 w 64"/>
                      <a:gd name="T16" fmla="*/ 0 h 50"/>
                      <a:gd name="T17" fmla="*/ 64 w 64"/>
                      <a:gd name="T18" fmla="*/ 50 h 50"/>
                    </a:gdLst>
                    <a:ahLst/>
                    <a:cxnLst>
                      <a:cxn ang="T10">
                        <a:pos x="T0" y="T1"/>
                      </a:cxn>
                      <a:cxn ang="T11">
                        <a:pos x="T2" y="T3"/>
                      </a:cxn>
                      <a:cxn ang="T12">
                        <a:pos x="T4" y="T5"/>
                      </a:cxn>
                      <a:cxn ang="T13">
                        <a:pos x="T6" y="T7"/>
                      </a:cxn>
                      <a:cxn ang="T14">
                        <a:pos x="T8" y="T9"/>
                      </a:cxn>
                    </a:cxnLst>
                    <a:rect l="T15" t="T16" r="T17" b="T18"/>
                    <a:pathLst>
                      <a:path w="64" h="50">
                        <a:moveTo>
                          <a:pt x="0" y="0"/>
                        </a:moveTo>
                        <a:lnTo>
                          <a:pt x="63" y="0"/>
                        </a:lnTo>
                        <a:lnTo>
                          <a:pt x="63" y="49"/>
                        </a:lnTo>
                        <a:lnTo>
                          <a:pt x="0" y="4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190" name="Freeform 180"/>
                  <p:cNvSpPr>
                    <a:spLocks/>
                  </p:cNvSpPr>
                  <p:nvPr/>
                </p:nvSpPr>
                <p:spPr bwMode="auto">
                  <a:xfrm>
                    <a:off x="1973" y="5610"/>
                    <a:ext cx="64" cy="50"/>
                  </a:xfrm>
                  <a:custGeom>
                    <a:avLst/>
                    <a:gdLst>
                      <a:gd name="T0" fmla="*/ 0 w 64"/>
                      <a:gd name="T1" fmla="*/ 0 h 50"/>
                      <a:gd name="T2" fmla="*/ 63 w 64"/>
                      <a:gd name="T3" fmla="*/ 49 h 50"/>
                      <a:gd name="T4" fmla="*/ 63 w 64"/>
                      <a:gd name="T5" fmla="*/ 0 h 50"/>
                      <a:gd name="T6" fmla="*/ 0 w 64"/>
                      <a:gd name="T7" fmla="*/ 49 h 50"/>
                      <a:gd name="T8" fmla="*/ 0 60000 65536"/>
                      <a:gd name="T9" fmla="*/ 0 60000 65536"/>
                      <a:gd name="T10" fmla="*/ 0 60000 65536"/>
                      <a:gd name="T11" fmla="*/ 0 60000 65536"/>
                      <a:gd name="T12" fmla="*/ 0 w 64"/>
                      <a:gd name="T13" fmla="*/ 0 h 50"/>
                      <a:gd name="T14" fmla="*/ 64 w 64"/>
                      <a:gd name="T15" fmla="*/ 50 h 50"/>
                    </a:gdLst>
                    <a:ahLst/>
                    <a:cxnLst>
                      <a:cxn ang="T8">
                        <a:pos x="T0" y="T1"/>
                      </a:cxn>
                      <a:cxn ang="T9">
                        <a:pos x="T2" y="T3"/>
                      </a:cxn>
                      <a:cxn ang="T10">
                        <a:pos x="T4" y="T5"/>
                      </a:cxn>
                      <a:cxn ang="T11">
                        <a:pos x="T6" y="T7"/>
                      </a:cxn>
                    </a:cxnLst>
                    <a:rect l="T12" t="T13" r="T14" b="T15"/>
                    <a:pathLst>
                      <a:path w="64" h="50">
                        <a:moveTo>
                          <a:pt x="0" y="0"/>
                        </a:moveTo>
                        <a:lnTo>
                          <a:pt x="63" y="49"/>
                        </a:lnTo>
                        <a:lnTo>
                          <a:pt x="63" y="0"/>
                        </a:lnTo>
                        <a:lnTo>
                          <a:pt x="0"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183" name="Group 181"/>
                <p:cNvGrpSpPr>
                  <a:grpSpLocks/>
                </p:cNvGrpSpPr>
                <p:nvPr/>
              </p:nvGrpSpPr>
              <p:grpSpPr bwMode="auto">
                <a:xfrm>
                  <a:off x="2036" y="5610"/>
                  <a:ext cx="65" cy="50"/>
                  <a:chOff x="2036" y="5610"/>
                  <a:chExt cx="65" cy="50"/>
                </a:xfrm>
              </p:grpSpPr>
              <p:sp>
                <p:nvSpPr>
                  <p:cNvPr id="6187" name="Freeform 182"/>
                  <p:cNvSpPr>
                    <a:spLocks/>
                  </p:cNvSpPr>
                  <p:nvPr/>
                </p:nvSpPr>
                <p:spPr bwMode="auto">
                  <a:xfrm>
                    <a:off x="2036" y="5610"/>
                    <a:ext cx="65" cy="50"/>
                  </a:xfrm>
                  <a:custGeom>
                    <a:avLst/>
                    <a:gdLst>
                      <a:gd name="T0" fmla="*/ 0 w 65"/>
                      <a:gd name="T1" fmla="*/ 0 h 50"/>
                      <a:gd name="T2" fmla="*/ 64 w 65"/>
                      <a:gd name="T3" fmla="*/ 0 h 50"/>
                      <a:gd name="T4" fmla="*/ 64 w 65"/>
                      <a:gd name="T5" fmla="*/ 49 h 50"/>
                      <a:gd name="T6" fmla="*/ 0 w 65"/>
                      <a:gd name="T7" fmla="*/ 49 h 50"/>
                      <a:gd name="T8" fmla="*/ 0 w 65"/>
                      <a:gd name="T9" fmla="*/ 0 h 50"/>
                      <a:gd name="T10" fmla="*/ 0 60000 65536"/>
                      <a:gd name="T11" fmla="*/ 0 60000 65536"/>
                      <a:gd name="T12" fmla="*/ 0 60000 65536"/>
                      <a:gd name="T13" fmla="*/ 0 60000 65536"/>
                      <a:gd name="T14" fmla="*/ 0 60000 65536"/>
                      <a:gd name="T15" fmla="*/ 0 w 65"/>
                      <a:gd name="T16" fmla="*/ 0 h 50"/>
                      <a:gd name="T17" fmla="*/ 65 w 65"/>
                      <a:gd name="T18" fmla="*/ 50 h 50"/>
                    </a:gdLst>
                    <a:ahLst/>
                    <a:cxnLst>
                      <a:cxn ang="T10">
                        <a:pos x="T0" y="T1"/>
                      </a:cxn>
                      <a:cxn ang="T11">
                        <a:pos x="T2" y="T3"/>
                      </a:cxn>
                      <a:cxn ang="T12">
                        <a:pos x="T4" y="T5"/>
                      </a:cxn>
                      <a:cxn ang="T13">
                        <a:pos x="T6" y="T7"/>
                      </a:cxn>
                      <a:cxn ang="T14">
                        <a:pos x="T8" y="T9"/>
                      </a:cxn>
                    </a:cxnLst>
                    <a:rect l="T15" t="T16" r="T17" b="T18"/>
                    <a:pathLst>
                      <a:path w="65" h="50">
                        <a:moveTo>
                          <a:pt x="0" y="0"/>
                        </a:moveTo>
                        <a:lnTo>
                          <a:pt x="64" y="0"/>
                        </a:lnTo>
                        <a:lnTo>
                          <a:pt x="64" y="49"/>
                        </a:lnTo>
                        <a:lnTo>
                          <a:pt x="0" y="4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188" name="Freeform 183"/>
                  <p:cNvSpPr>
                    <a:spLocks/>
                  </p:cNvSpPr>
                  <p:nvPr/>
                </p:nvSpPr>
                <p:spPr bwMode="auto">
                  <a:xfrm>
                    <a:off x="2036" y="5610"/>
                    <a:ext cx="65" cy="50"/>
                  </a:xfrm>
                  <a:custGeom>
                    <a:avLst/>
                    <a:gdLst>
                      <a:gd name="T0" fmla="*/ 0 w 65"/>
                      <a:gd name="T1" fmla="*/ 0 h 50"/>
                      <a:gd name="T2" fmla="*/ 64 w 65"/>
                      <a:gd name="T3" fmla="*/ 49 h 50"/>
                      <a:gd name="T4" fmla="*/ 64 w 65"/>
                      <a:gd name="T5" fmla="*/ 0 h 50"/>
                      <a:gd name="T6" fmla="*/ 0 w 65"/>
                      <a:gd name="T7" fmla="*/ 49 h 50"/>
                      <a:gd name="T8" fmla="*/ 0 60000 65536"/>
                      <a:gd name="T9" fmla="*/ 0 60000 65536"/>
                      <a:gd name="T10" fmla="*/ 0 60000 65536"/>
                      <a:gd name="T11" fmla="*/ 0 60000 65536"/>
                      <a:gd name="T12" fmla="*/ 0 w 65"/>
                      <a:gd name="T13" fmla="*/ 0 h 50"/>
                      <a:gd name="T14" fmla="*/ 65 w 65"/>
                      <a:gd name="T15" fmla="*/ 50 h 50"/>
                    </a:gdLst>
                    <a:ahLst/>
                    <a:cxnLst>
                      <a:cxn ang="T8">
                        <a:pos x="T0" y="T1"/>
                      </a:cxn>
                      <a:cxn ang="T9">
                        <a:pos x="T2" y="T3"/>
                      </a:cxn>
                      <a:cxn ang="T10">
                        <a:pos x="T4" y="T5"/>
                      </a:cxn>
                      <a:cxn ang="T11">
                        <a:pos x="T6" y="T7"/>
                      </a:cxn>
                    </a:cxnLst>
                    <a:rect l="T12" t="T13" r="T14" b="T15"/>
                    <a:pathLst>
                      <a:path w="65" h="50">
                        <a:moveTo>
                          <a:pt x="0" y="0"/>
                        </a:moveTo>
                        <a:lnTo>
                          <a:pt x="64" y="49"/>
                        </a:lnTo>
                        <a:lnTo>
                          <a:pt x="64" y="0"/>
                        </a:lnTo>
                        <a:lnTo>
                          <a:pt x="0"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nvGrpSpPr>
                <p:cNvPr id="6184" name="Group 184"/>
                <p:cNvGrpSpPr>
                  <a:grpSpLocks/>
                </p:cNvGrpSpPr>
                <p:nvPr/>
              </p:nvGrpSpPr>
              <p:grpSpPr bwMode="auto">
                <a:xfrm>
                  <a:off x="2100" y="5610"/>
                  <a:ext cx="63" cy="50"/>
                  <a:chOff x="2100" y="5610"/>
                  <a:chExt cx="63" cy="50"/>
                </a:xfrm>
              </p:grpSpPr>
              <p:sp>
                <p:nvSpPr>
                  <p:cNvPr id="6185" name="Freeform 185"/>
                  <p:cNvSpPr>
                    <a:spLocks/>
                  </p:cNvSpPr>
                  <p:nvPr/>
                </p:nvSpPr>
                <p:spPr bwMode="auto">
                  <a:xfrm>
                    <a:off x="2100" y="5610"/>
                    <a:ext cx="63" cy="50"/>
                  </a:xfrm>
                  <a:custGeom>
                    <a:avLst/>
                    <a:gdLst>
                      <a:gd name="T0" fmla="*/ 0 w 63"/>
                      <a:gd name="T1" fmla="*/ 0 h 50"/>
                      <a:gd name="T2" fmla="*/ 62 w 63"/>
                      <a:gd name="T3" fmla="*/ 0 h 50"/>
                      <a:gd name="T4" fmla="*/ 62 w 63"/>
                      <a:gd name="T5" fmla="*/ 49 h 50"/>
                      <a:gd name="T6" fmla="*/ 0 w 63"/>
                      <a:gd name="T7" fmla="*/ 49 h 50"/>
                      <a:gd name="T8" fmla="*/ 0 w 63"/>
                      <a:gd name="T9" fmla="*/ 0 h 50"/>
                      <a:gd name="T10" fmla="*/ 0 60000 65536"/>
                      <a:gd name="T11" fmla="*/ 0 60000 65536"/>
                      <a:gd name="T12" fmla="*/ 0 60000 65536"/>
                      <a:gd name="T13" fmla="*/ 0 60000 65536"/>
                      <a:gd name="T14" fmla="*/ 0 60000 65536"/>
                      <a:gd name="T15" fmla="*/ 0 w 63"/>
                      <a:gd name="T16" fmla="*/ 0 h 50"/>
                      <a:gd name="T17" fmla="*/ 63 w 63"/>
                      <a:gd name="T18" fmla="*/ 50 h 50"/>
                    </a:gdLst>
                    <a:ahLst/>
                    <a:cxnLst>
                      <a:cxn ang="T10">
                        <a:pos x="T0" y="T1"/>
                      </a:cxn>
                      <a:cxn ang="T11">
                        <a:pos x="T2" y="T3"/>
                      </a:cxn>
                      <a:cxn ang="T12">
                        <a:pos x="T4" y="T5"/>
                      </a:cxn>
                      <a:cxn ang="T13">
                        <a:pos x="T6" y="T7"/>
                      </a:cxn>
                      <a:cxn ang="T14">
                        <a:pos x="T8" y="T9"/>
                      </a:cxn>
                    </a:cxnLst>
                    <a:rect l="T15" t="T16" r="T17" b="T18"/>
                    <a:pathLst>
                      <a:path w="63" h="50">
                        <a:moveTo>
                          <a:pt x="0" y="0"/>
                        </a:moveTo>
                        <a:lnTo>
                          <a:pt x="62" y="0"/>
                        </a:lnTo>
                        <a:lnTo>
                          <a:pt x="62" y="49"/>
                        </a:lnTo>
                        <a:lnTo>
                          <a:pt x="0" y="4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sp>
                <p:nvSpPr>
                  <p:cNvPr id="6186" name="Freeform 186"/>
                  <p:cNvSpPr>
                    <a:spLocks/>
                  </p:cNvSpPr>
                  <p:nvPr/>
                </p:nvSpPr>
                <p:spPr bwMode="auto">
                  <a:xfrm>
                    <a:off x="2100" y="5610"/>
                    <a:ext cx="63" cy="50"/>
                  </a:xfrm>
                  <a:custGeom>
                    <a:avLst/>
                    <a:gdLst>
                      <a:gd name="T0" fmla="*/ 0 w 63"/>
                      <a:gd name="T1" fmla="*/ 0 h 50"/>
                      <a:gd name="T2" fmla="*/ 62 w 63"/>
                      <a:gd name="T3" fmla="*/ 49 h 50"/>
                      <a:gd name="T4" fmla="*/ 62 w 63"/>
                      <a:gd name="T5" fmla="*/ 0 h 50"/>
                      <a:gd name="T6" fmla="*/ 0 w 63"/>
                      <a:gd name="T7" fmla="*/ 49 h 50"/>
                      <a:gd name="T8" fmla="*/ 0 60000 65536"/>
                      <a:gd name="T9" fmla="*/ 0 60000 65536"/>
                      <a:gd name="T10" fmla="*/ 0 60000 65536"/>
                      <a:gd name="T11" fmla="*/ 0 60000 65536"/>
                      <a:gd name="T12" fmla="*/ 0 w 63"/>
                      <a:gd name="T13" fmla="*/ 0 h 50"/>
                      <a:gd name="T14" fmla="*/ 63 w 63"/>
                      <a:gd name="T15" fmla="*/ 50 h 50"/>
                    </a:gdLst>
                    <a:ahLst/>
                    <a:cxnLst>
                      <a:cxn ang="T8">
                        <a:pos x="T0" y="T1"/>
                      </a:cxn>
                      <a:cxn ang="T9">
                        <a:pos x="T2" y="T3"/>
                      </a:cxn>
                      <a:cxn ang="T10">
                        <a:pos x="T4" y="T5"/>
                      </a:cxn>
                      <a:cxn ang="T11">
                        <a:pos x="T6" y="T7"/>
                      </a:cxn>
                    </a:cxnLst>
                    <a:rect l="T12" t="T13" r="T14" b="T15"/>
                    <a:pathLst>
                      <a:path w="63" h="50">
                        <a:moveTo>
                          <a:pt x="0" y="0"/>
                        </a:moveTo>
                        <a:lnTo>
                          <a:pt x="62" y="49"/>
                        </a:lnTo>
                        <a:lnTo>
                          <a:pt x="62" y="0"/>
                        </a:lnTo>
                        <a:lnTo>
                          <a:pt x="0"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CH"/>
                  </a:p>
                </p:txBody>
              </p:sp>
            </p:grpSp>
          </p:grpSp>
          <p:sp>
            <p:nvSpPr>
              <p:cNvPr id="6173" name="Line 187"/>
              <p:cNvSpPr>
                <a:spLocks noChangeShapeType="1"/>
              </p:cNvSpPr>
              <p:nvPr/>
            </p:nvSpPr>
            <p:spPr bwMode="auto">
              <a:xfrm>
                <a:off x="1818" y="5614"/>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174" name="Line 188"/>
              <p:cNvSpPr>
                <a:spLocks noChangeShapeType="1"/>
              </p:cNvSpPr>
              <p:nvPr/>
            </p:nvSpPr>
            <p:spPr bwMode="auto">
              <a:xfrm>
                <a:off x="2005" y="5614"/>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175" name="Line 189"/>
              <p:cNvSpPr>
                <a:spLocks noChangeShapeType="1"/>
              </p:cNvSpPr>
              <p:nvPr/>
            </p:nvSpPr>
            <p:spPr bwMode="auto">
              <a:xfrm>
                <a:off x="1881" y="5614"/>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176" name="Line 190"/>
              <p:cNvSpPr>
                <a:spLocks noChangeShapeType="1"/>
              </p:cNvSpPr>
              <p:nvPr/>
            </p:nvSpPr>
            <p:spPr bwMode="auto">
              <a:xfrm>
                <a:off x="1942" y="5614"/>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177" name="Line 191"/>
              <p:cNvSpPr>
                <a:spLocks noChangeShapeType="1"/>
              </p:cNvSpPr>
              <p:nvPr/>
            </p:nvSpPr>
            <p:spPr bwMode="auto">
              <a:xfrm>
                <a:off x="1754" y="5614"/>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178" name="Line 192"/>
              <p:cNvSpPr>
                <a:spLocks noChangeShapeType="1"/>
              </p:cNvSpPr>
              <p:nvPr/>
            </p:nvSpPr>
            <p:spPr bwMode="auto">
              <a:xfrm>
                <a:off x="1693" y="5614"/>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179" name="Line 193"/>
              <p:cNvSpPr>
                <a:spLocks noChangeShapeType="1"/>
              </p:cNvSpPr>
              <p:nvPr/>
            </p:nvSpPr>
            <p:spPr bwMode="auto">
              <a:xfrm>
                <a:off x="2068" y="5614"/>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6180" name="Line 194"/>
              <p:cNvSpPr>
                <a:spLocks noChangeShapeType="1"/>
              </p:cNvSpPr>
              <p:nvPr/>
            </p:nvSpPr>
            <p:spPr bwMode="auto">
              <a:xfrm>
                <a:off x="2130" y="5614"/>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grpSp>
      </p:grpSp>
      <p:sp>
        <p:nvSpPr>
          <p:cNvPr id="6149" name="Rectangle 3"/>
          <p:cNvSpPr>
            <a:spLocks noChangeArrowheads="1"/>
          </p:cNvSpPr>
          <p:nvPr/>
        </p:nvSpPr>
        <p:spPr bwMode="auto">
          <a:xfrm>
            <a:off x="850900" y="3121025"/>
            <a:ext cx="40132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algn="ctr" eaLnBrk="1" hangingPunct="1">
              <a:spcBef>
                <a:spcPct val="30000"/>
              </a:spcBef>
            </a:pPr>
            <a:r>
              <a:rPr lang="de-CH" sz="2000" b="1"/>
              <a:t>Recycling </a:t>
            </a:r>
          </a:p>
          <a:p>
            <a:pPr marL="342900" indent="-342900" eaLnBrk="1" hangingPunct="1">
              <a:spcBef>
                <a:spcPct val="30000"/>
              </a:spcBef>
              <a:buFontTx/>
              <a:buChar char="•"/>
            </a:pPr>
            <a:r>
              <a:rPr lang="de-CH" sz="1800"/>
              <a:t>Beschränkung auf ökologisch und ökonomisch sinnvoll verwertbare Fraktionen</a:t>
            </a:r>
            <a:br>
              <a:rPr lang="de-CH" sz="1800"/>
            </a:br>
            <a:r>
              <a:rPr lang="de-CH" sz="1800"/>
              <a:t>(positive „Rosinenpickerei“)</a:t>
            </a:r>
          </a:p>
          <a:p>
            <a:pPr marL="342900" indent="-342900" eaLnBrk="1" hangingPunct="1">
              <a:spcBef>
                <a:spcPct val="30000"/>
              </a:spcBef>
              <a:buFontTx/>
              <a:buChar char="•"/>
            </a:pPr>
            <a:r>
              <a:rPr lang="de-CH" sz="1800"/>
              <a:t>verbreitetes, funktionierendes Sammelsystem mit gesicherter Finanzierung</a:t>
            </a:r>
          </a:p>
          <a:p>
            <a:pPr marL="342900" indent="-342900" eaLnBrk="1" hangingPunct="1">
              <a:spcBef>
                <a:spcPct val="30000"/>
              </a:spcBef>
              <a:buFontTx/>
              <a:buChar char="•"/>
            </a:pPr>
            <a:r>
              <a:rPr lang="de-CH" sz="1800"/>
              <a:t>von den Bürgern gewünscht und akzeptiert</a:t>
            </a:r>
          </a:p>
        </p:txBody>
      </p:sp>
      <p:pic>
        <p:nvPicPr>
          <p:cNvPr id="6150" name="Bild 1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2800" y="159385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197"/>
          <p:cNvSpPr>
            <a:spLocks noChangeArrowheads="1"/>
          </p:cNvSpPr>
          <p:nvPr/>
        </p:nvSpPr>
        <p:spPr bwMode="auto">
          <a:xfrm>
            <a:off x="4370388" y="1611313"/>
            <a:ext cx="89693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CH" sz="9600" b="1"/>
              <a:t>+</a:t>
            </a:r>
          </a:p>
        </p:txBody>
      </p:sp>
    </p:spTree>
    <p:extLst>
      <p:ext uri="{BB962C8B-B14F-4D97-AF65-F5344CB8AC3E}">
        <p14:creationId xmlns:p14="http://schemas.microsoft.com/office/powerpoint/2010/main" val="458948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5"/>
          <p:cNvSpPr>
            <a:spLocks noGrp="1"/>
          </p:cNvSpPr>
          <p:nvPr>
            <p:ph type="title"/>
          </p:nvPr>
        </p:nvSpPr>
        <p:spPr>
          <a:xfrm>
            <a:off x="503238" y="0"/>
            <a:ext cx="7848600" cy="1182688"/>
          </a:xfrm>
        </p:spPr>
        <p:txBody>
          <a:bodyPr/>
          <a:lstStyle/>
          <a:p>
            <a:r>
              <a:rPr lang="de-CH" smtClean="0"/>
              <a:t>Baustellenimpressionen</a:t>
            </a:r>
          </a:p>
        </p:txBody>
      </p:sp>
      <p:pic>
        <p:nvPicPr>
          <p:cNvPr id="74755" name="Grafik 4" descr="DSC069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944563"/>
            <a:ext cx="4032250" cy="53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575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Grafik 4" descr="DSC069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8050"/>
            <a:ext cx="705643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7025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Grafik 11" descr="021020081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81075"/>
            <a:ext cx="7008812"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49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4"/>
          <p:cNvSpPr>
            <a:spLocks noGrp="1"/>
          </p:cNvSpPr>
          <p:nvPr>
            <p:ph type="title"/>
          </p:nvPr>
        </p:nvSpPr>
        <p:spPr>
          <a:xfrm>
            <a:off x="539750" y="365125"/>
            <a:ext cx="8064500" cy="492125"/>
          </a:xfrm>
        </p:spPr>
        <p:txBody>
          <a:bodyPr/>
          <a:lstStyle/>
          <a:p>
            <a:r>
              <a:rPr lang="de-CH" smtClean="0"/>
              <a:t>15. Juni 2009 &gt; Grundsteinlegung</a:t>
            </a:r>
          </a:p>
        </p:txBody>
      </p:sp>
      <p:pic>
        <p:nvPicPr>
          <p:cNvPr id="77827" name="Grafik 7" descr="1245592785-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08050"/>
            <a:ext cx="74168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8359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Bild 2" descr="Pfaehlungen Energiezentrale Kopi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81075"/>
            <a:ext cx="70564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itel 3"/>
          <p:cNvSpPr>
            <a:spLocks noGrp="1"/>
          </p:cNvSpPr>
          <p:nvPr>
            <p:ph type="title"/>
          </p:nvPr>
        </p:nvSpPr>
        <p:spPr>
          <a:xfrm>
            <a:off x="539750" y="365125"/>
            <a:ext cx="8064500" cy="492125"/>
          </a:xfrm>
        </p:spPr>
        <p:txBody>
          <a:bodyPr/>
          <a:lstStyle/>
          <a:p>
            <a:r>
              <a:rPr lang="de-DE" smtClean="0"/>
              <a:t>Baugrund &gt; </a:t>
            </a:r>
            <a:r>
              <a:rPr lang="de-DE" sz="2400" smtClean="0"/>
              <a:t>400 Pfähle gegen Setzungen</a:t>
            </a:r>
            <a:endParaRPr lang="de-CH" sz="2400" smtClean="0"/>
          </a:p>
        </p:txBody>
      </p:sp>
    </p:spTree>
    <p:extLst>
      <p:ext uri="{BB962C8B-B14F-4D97-AF65-F5344CB8AC3E}">
        <p14:creationId xmlns:p14="http://schemas.microsoft.com/office/powerpoint/2010/main" val="4886105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642938" y="1785938"/>
            <a:ext cx="2143125" cy="1571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p>
        </p:txBody>
      </p:sp>
      <p:pic>
        <p:nvPicPr>
          <p:cNvPr id="79875" name="Grafik 13" descr="KVA_Stand 04.06.20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765175"/>
            <a:ext cx="6891337"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31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642938" y="3643313"/>
            <a:ext cx="2143125" cy="1571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p>
        </p:txBody>
      </p:sp>
      <p:pic>
        <p:nvPicPr>
          <p:cNvPr id="82948" name="Grafik 18" descr="KVA_Stand 27.08.20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3950"/>
            <a:ext cx="70516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503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5429250" y="1785938"/>
            <a:ext cx="2143125" cy="1571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p>
        </p:txBody>
      </p:sp>
      <p:pic>
        <p:nvPicPr>
          <p:cNvPr id="81924" name="Grafik 17" descr="KVA_Stand 26.10.20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46163"/>
            <a:ext cx="70326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548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Bild 1" descr="2.KVA_vistapl.2_1008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196975"/>
            <a:ext cx="6696075"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5"/>
          <p:cNvSpPr txBox="1">
            <a:spLocks noChangeArrowheads="1"/>
          </p:cNvSpPr>
          <p:nvPr/>
        </p:nvSpPr>
        <p:spPr bwMode="auto">
          <a:xfrm>
            <a:off x="238125" y="228600"/>
            <a:ext cx="909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a:latin typeface="Arial Black" pitchFamily="34" charset="0"/>
              </a:rPr>
              <a:t> </a:t>
            </a:r>
            <a:endParaRPr lang="de-DE" sz="2000"/>
          </a:p>
        </p:txBody>
      </p:sp>
    </p:spTree>
    <p:extLst>
      <p:ext uri="{BB962C8B-B14F-4D97-AF65-F5344CB8AC3E}">
        <p14:creationId xmlns:p14="http://schemas.microsoft.com/office/powerpoint/2010/main" val="29448754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5"/>
          <p:cNvSpPr txBox="1">
            <a:spLocks noChangeArrowheads="1"/>
          </p:cNvSpPr>
          <p:nvPr/>
        </p:nvSpPr>
        <p:spPr bwMode="auto">
          <a:xfrm>
            <a:off x="238125" y="228600"/>
            <a:ext cx="909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sz="2000">
                <a:latin typeface="Arial Black" pitchFamily="34" charset="0"/>
              </a:rPr>
              <a:t> </a:t>
            </a:r>
            <a:endParaRPr lang="de-DE" sz="2000"/>
          </a:p>
        </p:txBody>
      </p:sp>
      <p:pic>
        <p:nvPicPr>
          <p:cNvPr id="84995" name="Bild 2" descr="193_PU_100406_019.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981075"/>
            <a:ext cx="37004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itel 3"/>
          <p:cNvSpPr>
            <a:spLocks noGrp="1"/>
          </p:cNvSpPr>
          <p:nvPr>
            <p:ph type="title"/>
          </p:nvPr>
        </p:nvSpPr>
        <p:spPr>
          <a:xfrm>
            <a:off x="539750" y="365125"/>
            <a:ext cx="8064500" cy="862013"/>
          </a:xfrm>
        </p:spPr>
        <p:txBody>
          <a:bodyPr/>
          <a:lstStyle/>
          <a:p>
            <a:r>
              <a:rPr lang="de-DE" dirty="0" smtClean="0"/>
              <a:t>Baugrund &gt; </a:t>
            </a:r>
            <a:r>
              <a:rPr lang="de-DE" sz="2400" dirty="0" smtClean="0"/>
              <a:t>Wasserfüllung des Kehrichtbunkers (12‘000 t)</a:t>
            </a:r>
          </a:p>
        </p:txBody>
      </p:sp>
    </p:spTree>
    <p:extLst>
      <p:ext uri="{BB962C8B-B14F-4D97-AF65-F5344CB8AC3E}">
        <p14:creationId xmlns:p14="http://schemas.microsoft.com/office/powerpoint/2010/main" val="361219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71550" y="260350"/>
            <a:ext cx="7129463" cy="792163"/>
          </a:xfrm>
        </p:spPr>
        <p:txBody>
          <a:bodyPr/>
          <a:lstStyle/>
          <a:p>
            <a:pPr algn="ctr" eaLnBrk="1" hangingPunct="1"/>
            <a:r>
              <a:rPr lang="de-DE" sz="2800" smtClean="0">
                <a:ea typeface="ＭＳ Ｐゴシック" pitchFamily="34" charset="-128"/>
              </a:rPr>
              <a:t>Was wurde erreicht?</a:t>
            </a:r>
          </a:p>
        </p:txBody>
      </p:sp>
      <p:sp>
        <p:nvSpPr>
          <p:cNvPr id="7171" name="Rectangle 3"/>
          <p:cNvSpPr>
            <a:spLocks noGrp="1" noChangeArrowheads="1"/>
          </p:cNvSpPr>
          <p:nvPr>
            <p:ph type="body" idx="1"/>
          </p:nvPr>
        </p:nvSpPr>
        <p:spPr>
          <a:xfrm>
            <a:off x="468313" y="1268413"/>
            <a:ext cx="8351837" cy="4752975"/>
          </a:xfrm>
        </p:spPr>
        <p:txBody>
          <a:bodyPr/>
          <a:lstStyle/>
          <a:p>
            <a:pPr eaLnBrk="1" hangingPunct="1">
              <a:spcBef>
                <a:spcPct val="50000"/>
              </a:spcBef>
            </a:pPr>
            <a:r>
              <a:rPr lang="de-DE" sz="1900" smtClean="0">
                <a:ea typeface="ＭＳ Ｐゴシック" pitchFamily="34" charset="-128"/>
              </a:rPr>
              <a:t>Umweltgerechte Abfallbehandlung und – entsorgung, insbesondere infolge des Ablagerungsverbotes von brennbaren Abfällen.</a:t>
            </a:r>
          </a:p>
          <a:p>
            <a:pPr eaLnBrk="1" hangingPunct="1">
              <a:spcBef>
                <a:spcPct val="50000"/>
              </a:spcBef>
            </a:pPr>
            <a:r>
              <a:rPr lang="de-DE" sz="1900" smtClean="0">
                <a:ea typeface="ＭＳ Ｐゴシック" pitchFamily="34" charset="-128"/>
              </a:rPr>
              <a:t>Hohe Recyclingquoten. Zwischen 1980 bis 2009 haben sich die Recyclingquoten für Siedlungsabfälle auf 51% (2009) vervierfacht.</a:t>
            </a:r>
          </a:p>
          <a:p>
            <a:pPr lvl="1" eaLnBrk="1" hangingPunct="1">
              <a:spcBef>
                <a:spcPct val="50000"/>
              </a:spcBef>
            </a:pPr>
            <a:r>
              <a:rPr lang="de-DE" sz="2100" smtClean="0">
                <a:ea typeface="ＭＳ Ｐゴシック" pitchFamily="34" charset="-128"/>
              </a:rPr>
              <a:t>Recyclingquoten von ausgewählten Fraktionen (2009):</a:t>
            </a:r>
          </a:p>
          <a:p>
            <a:pPr lvl="1" eaLnBrk="1" hangingPunct="1">
              <a:spcBef>
                <a:spcPct val="50000"/>
              </a:spcBef>
            </a:pPr>
            <a:r>
              <a:rPr lang="de-DE" sz="2100" smtClean="0">
                <a:ea typeface="ＭＳ Ｐゴシック" pitchFamily="34" charset="-128"/>
              </a:rPr>
              <a:t>Glas 95%</a:t>
            </a:r>
          </a:p>
          <a:p>
            <a:pPr lvl="1" eaLnBrk="1" hangingPunct="1">
              <a:spcBef>
                <a:spcPct val="0"/>
              </a:spcBef>
            </a:pPr>
            <a:r>
              <a:rPr lang="de-DE" sz="2100" smtClean="0">
                <a:ea typeface="ＭＳ Ｐゴシック" pitchFamily="34" charset="-128"/>
              </a:rPr>
              <a:t>Aluminiumdosen 91%</a:t>
            </a:r>
          </a:p>
          <a:p>
            <a:pPr lvl="1" eaLnBrk="1" hangingPunct="1">
              <a:spcBef>
                <a:spcPct val="0"/>
              </a:spcBef>
            </a:pPr>
            <a:r>
              <a:rPr lang="de-DE" sz="2100" smtClean="0">
                <a:ea typeface="ＭＳ Ｐゴシック" pitchFamily="34" charset="-128"/>
              </a:rPr>
              <a:t>Papier und Karton 82%</a:t>
            </a:r>
          </a:p>
          <a:p>
            <a:pPr lvl="1" eaLnBrk="1" hangingPunct="1">
              <a:spcBef>
                <a:spcPct val="0"/>
              </a:spcBef>
            </a:pPr>
            <a:r>
              <a:rPr lang="de-DE" sz="2100" smtClean="0">
                <a:ea typeface="ＭＳ Ｐゴシック" pitchFamily="34" charset="-128"/>
              </a:rPr>
              <a:t>Batterien 71%</a:t>
            </a:r>
          </a:p>
          <a:p>
            <a:pPr eaLnBrk="1" hangingPunct="1">
              <a:spcBef>
                <a:spcPct val="50000"/>
              </a:spcBef>
            </a:pPr>
            <a:r>
              <a:rPr lang="de-DE" sz="1900" smtClean="0">
                <a:ea typeface="ＭＳ Ｐゴシック" pitchFamily="34" charset="-128"/>
              </a:rPr>
              <a:t>Saubere Abfallverbrennung in modernen Müllverbrennungsanlagen mit Gewinnung von Elektrizität und Fernwärme</a:t>
            </a:r>
          </a:p>
          <a:p>
            <a:pPr eaLnBrk="1" hangingPunct="1">
              <a:spcBef>
                <a:spcPct val="50000"/>
              </a:spcBef>
            </a:pPr>
            <a:endParaRPr lang="de-DE" sz="1900" smtClean="0">
              <a:ea typeface="ＭＳ Ｐゴシック" pitchFamily="34" charset="-128"/>
            </a:endParaRPr>
          </a:p>
        </p:txBody>
      </p:sp>
    </p:spTree>
    <p:extLst>
      <p:ext uri="{BB962C8B-B14F-4D97-AF65-F5344CB8AC3E}">
        <p14:creationId xmlns:p14="http://schemas.microsoft.com/office/powerpoint/2010/main" val="75648942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3071813" y="3643313"/>
            <a:ext cx="2143125" cy="1571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p>
        </p:txBody>
      </p:sp>
      <p:pic>
        <p:nvPicPr>
          <p:cNvPr id="86020" name="Grafik 16" descr="KVA_Stand 04.12.20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049338"/>
            <a:ext cx="6878638"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906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5429250" y="3643313"/>
            <a:ext cx="2143125" cy="1571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p>
        </p:txBody>
      </p:sp>
      <p:pic>
        <p:nvPicPr>
          <p:cNvPr id="87044" name="Picture 8" descr="KVA _Januar 2010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36638"/>
            <a:ext cx="7032625"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410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Grafik 15" descr="KVA_Stand 18.03.20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81075"/>
            <a:ext cx="700563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125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Grafik 16" descr="KVA_Stand 14.04.20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38" y="981075"/>
            <a:ext cx="70358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093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Grafik 17" descr="KVA_Stand 09.06.20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81075"/>
            <a:ext cx="6962775"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087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Grafik 5" descr="100804_Baustel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52513"/>
            <a:ext cx="733107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36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2" descr="http://satura.hlw.co.at/projects/kva/images/layers/0/0/image18__watermark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8050"/>
            <a:ext cx="7127875"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653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8050"/>
            <a:ext cx="7104063"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85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8050"/>
            <a:ext cx="71278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200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8050"/>
            <a:ext cx="7104063"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898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755650" y="333375"/>
            <a:ext cx="82248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b="1"/>
              <a:t>Zeitliche Entwicklung der Siedlungsabfallmengen</a:t>
            </a:r>
            <a:br>
              <a:rPr lang="en-GB" b="1"/>
            </a:br>
            <a:r>
              <a:rPr lang="en-GB" b="1"/>
              <a:t>und deren Behandlung</a:t>
            </a:r>
          </a:p>
        </p:txBody>
      </p:sp>
      <p:graphicFrame>
        <p:nvGraphicFramePr>
          <p:cNvPr id="5" name="Diagramm 4"/>
          <p:cNvGraphicFramePr>
            <a:graphicFrameLocks noGrp="1"/>
          </p:cNvGraphicFramePr>
          <p:nvPr/>
        </p:nvGraphicFramePr>
        <p:xfrm>
          <a:off x="-338137" y="604837"/>
          <a:ext cx="9820275" cy="5648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16027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08050"/>
            <a:ext cx="71278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691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02_Energiewirtschaft\E_220_EPE\04_Projekte\Energiezentrale Forsthaus\Baustelle Forsthaus\2010\KW 50_2010\10122010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88640"/>
            <a:ext cx="4843192" cy="6457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527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02_Energiewirtschaft\E_220_EPE\04_Projekte\Energiezentrale Forsthaus\Baustelle Forsthaus\2011\KW 15_2011\HHKW\130420111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15956"/>
            <a:ext cx="4968552"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844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02_Energiewirtschaft\E_220_EPE\04_Projekte\Energiezentrale Forsthaus\Baustelle Forsthaus\2011\KW 15_2011\HHKW\DSC026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88640"/>
            <a:ext cx="4909320" cy="654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912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title"/>
          </p:nvPr>
        </p:nvSpPr>
        <p:spPr>
          <a:xfrm>
            <a:off x="719138" y="1952625"/>
            <a:ext cx="7848600" cy="1182688"/>
          </a:xfrm>
        </p:spPr>
        <p:txBody>
          <a:bodyPr/>
          <a:lstStyle/>
          <a:p>
            <a:pPr>
              <a:spcBef>
                <a:spcPct val="50000"/>
              </a:spcBef>
            </a:pPr>
            <a:r>
              <a:rPr lang="de-CH" smtClean="0"/>
              <a:t>Baustellen-Impressionen</a:t>
            </a:r>
            <a:endParaRPr lang="de-CH" b="0" smtClean="0"/>
          </a:p>
        </p:txBody>
      </p:sp>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728663"/>
            <a:ext cx="729615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99588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Inhaltsplatzhalt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68313" y="620713"/>
            <a:ext cx="7416800" cy="5562600"/>
          </a:xfrm>
        </p:spPr>
      </p:pic>
    </p:spTree>
    <p:extLst>
      <p:ext uri="{BB962C8B-B14F-4D97-AF65-F5344CB8AC3E}">
        <p14:creationId xmlns:p14="http://schemas.microsoft.com/office/powerpoint/2010/main" val="2993906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125" y="657225"/>
            <a:ext cx="7356475"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7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Grafi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57225"/>
            <a:ext cx="74168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892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238" y="647700"/>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16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5763"/>
            <a:ext cx="8142288"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301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187450" y="333375"/>
            <a:ext cx="75612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r>
              <a:rPr lang="de-DE" sz="2800" b="1"/>
              <a:t>Recycling in der Schweiz</a:t>
            </a:r>
            <a:endParaRPr lang="de-DE" sz="2800" b="1">
              <a:solidFill>
                <a:srgbClr val="A50021"/>
              </a:solidFill>
            </a:endParaRPr>
          </a:p>
        </p:txBody>
      </p:sp>
      <p:sp>
        <p:nvSpPr>
          <p:cNvPr id="9219" name="Rectangle 3"/>
          <p:cNvSpPr>
            <a:spLocks noChangeArrowheads="1"/>
          </p:cNvSpPr>
          <p:nvPr/>
        </p:nvSpPr>
        <p:spPr bwMode="auto">
          <a:xfrm>
            <a:off x="611188" y="1844675"/>
            <a:ext cx="74898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42900" indent="-342900" eaLnBrk="1" hangingPunct="1">
              <a:spcBef>
                <a:spcPct val="20000"/>
              </a:spcBef>
            </a:pPr>
            <a:r>
              <a:rPr lang="de-DE" sz="2000"/>
              <a:t>	Spezifische Abfallfraktionen werden nur </a:t>
            </a:r>
            <a:br>
              <a:rPr lang="de-DE" sz="2000"/>
            </a:br>
            <a:r>
              <a:rPr lang="de-DE" sz="2000"/>
              <a:t>dann gesammelt und stofflich verwertet,</a:t>
            </a:r>
          </a:p>
          <a:p>
            <a:pPr marL="342900" indent="-342900" eaLnBrk="1" hangingPunct="1">
              <a:spcBef>
                <a:spcPct val="20000"/>
              </a:spcBef>
            </a:pPr>
            <a:r>
              <a:rPr lang="de-DE" sz="2000"/>
              <a:t>	wenn:</a:t>
            </a:r>
            <a:br>
              <a:rPr lang="de-DE" sz="2000"/>
            </a:br>
            <a:endParaRPr lang="de-DE" sz="2000"/>
          </a:p>
          <a:p>
            <a:pPr marL="742950" lvl="1" indent="-285750" eaLnBrk="1" hangingPunct="1">
              <a:spcBef>
                <a:spcPct val="20000"/>
              </a:spcBef>
              <a:buClr>
                <a:schemeClr val="bg2"/>
              </a:buClr>
              <a:buFontTx/>
              <a:buChar char="•"/>
            </a:pPr>
            <a:r>
              <a:rPr lang="de-DE" sz="2000"/>
              <a:t>Wenn das Recycling ökologisch vorteilhafter ist als die Entsorgung des Abfalls und die Produktion eines neuen Produkts. (</a:t>
            </a:r>
            <a:r>
              <a:rPr lang="de-DE" sz="2000" b="1"/>
              <a:t>Vorteile für die Umwelt!</a:t>
            </a:r>
            <a:r>
              <a:rPr lang="de-DE" sz="2000"/>
              <a:t>)</a:t>
            </a:r>
          </a:p>
          <a:p>
            <a:pPr marL="742950" lvl="1" indent="-285750" eaLnBrk="1" hangingPunct="1">
              <a:spcBef>
                <a:spcPct val="20000"/>
              </a:spcBef>
              <a:buClr>
                <a:schemeClr val="bg2"/>
              </a:buClr>
            </a:pPr>
            <a:r>
              <a:rPr lang="de-DE" sz="2000"/>
              <a:t> 	und</a:t>
            </a:r>
          </a:p>
          <a:p>
            <a:pPr marL="742950" lvl="1" indent="-285750" eaLnBrk="1" hangingPunct="1">
              <a:spcBef>
                <a:spcPct val="20000"/>
              </a:spcBef>
              <a:buClr>
                <a:schemeClr val="bg2"/>
              </a:buClr>
              <a:buFontTx/>
              <a:buChar char="•"/>
            </a:pPr>
            <a:r>
              <a:rPr lang="de-DE" sz="2000"/>
              <a:t>Wenn das Recycling wirtschaftlich tragbar und verhältnismässig ist. </a:t>
            </a:r>
            <a:r>
              <a:rPr lang="de-DE" sz="2000" b="1"/>
              <a:t>(Die Sammlung und die Verwertung muss finanziert werden!)</a:t>
            </a:r>
          </a:p>
          <a:p>
            <a:pPr marL="342900" indent="-342900" eaLnBrk="1" hangingPunct="1">
              <a:spcBef>
                <a:spcPct val="20000"/>
              </a:spcBef>
              <a:buFontTx/>
              <a:buChar char="•"/>
            </a:pPr>
            <a:endParaRPr lang="de-DE" sz="2000" b="1"/>
          </a:p>
        </p:txBody>
      </p:sp>
      <p:pic>
        <p:nvPicPr>
          <p:cNvPr id="9220" name="Bild 1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146685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4708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238" y="333375"/>
            <a:ext cx="82772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37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G:\02_Energiewirtschaft\E_400_EF\EZ Forsthaus\Bilder\Bau\KW 02_12 S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60350"/>
            <a:ext cx="8720138"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866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32656"/>
            <a:ext cx="8586510" cy="5698580"/>
          </a:xfrm>
          <a:prstGeom prst="rect">
            <a:avLst/>
          </a:prstGeom>
        </p:spPr>
      </p:pic>
    </p:spTree>
    <p:extLst>
      <p:ext uri="{BB962C8B-B14F-4D97-AF65-F5344CB8AC3E}">
        <p14:creationId xmlns:p14="http://schemas.microsoft.com/office/powerpoint/2010/main" val="179111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F718C3EE-4BA3-41E0-B97C-99887A2E583D}" type="slidenum">
              <a:rPr lang="de-CH" smtClean="0"/>
              <a:pPr/>
              <a:t>83</a:t>
            </a:fld>
            <a:endParaRPr lang="de-CH"/>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180"/>
            <a:ext cx="8714849" cy="5887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541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de-CH" sz="2800" smtClean="0">
                <a:ea typeface="ＭＳ Ｐゴシック" pitchFamily="34" charset="-128"/>
              </a:rPr>
              <a:t> Weshalb verbrennen wir Abfälle</a:t>
            </a:r>
            <a:r>
              <a:rPr lang="de-CH" smtClean="0">
                <a:ea typeface="ＭＳ Ｐゴシック" pitchFamily="34" charset="-128"/>
              </a:rPr>
              <a:t> ?</a:t>
            </a:r>
          </a:p>
        </p:txBody>
      </p:sp>
      <p:sp>
        <p:nvSpPr>
          <p:cNvPr id="10243" name="Rectangle 3"/>
          <p:cNvSpPr>
            <a:spLocks noGrp="1" noChangeArrowheads="1"/>
          </p:cNvSpPr>
          <p:nvPr>
            <p:ph type="body" idx="1"/>
          </p:nvPr>
        </p:nvSpPr>
        <p:spPr>
          <a:xfrm>
            <a:off x="422275" y="973138"/>
            <a:ext cx="5360988" cy="5368925"/>
          </a:xfrm>
        </p:spPr>
        <p:txBody>
          <a:bodyPr/>
          <a:lstStyle/>
          <a:p>
            <a:r>
              <a:rPr lang="de-CH" sz="2000" smtClean="0">
                <a:ea typeface="ＭＳ Ｐゴシック" pitchFamily="34" charset="-128"/>
              </a:rPr>
              <a:t>Volumenreduktion</a:t>
            </a:r>
          </a:p>
          <a:p>
            <a:r>
              <a:rPr lang="de-CH" sz="2000" smtClean="0">
                <a:ea typeface="ＭＳ Ｐゴシック" pitchFamily="34" charset="-128"/>
              </a:rPr>
              <a:t>Energiegewinnung</a:t>
            </a:r>
          </a:p>
          <a:p>
            <a:r>
              <a:rPr lang="de-CH" sz="2000" smtClean="0">
                <a:ea typeface="ＭＳ Ｐゴシック" pitchFamily="34" charset="-128"/>
              </a:rPr>
              <a:t>Zerstörung problematischer  </a:t>
            </a:r>
            <a:br>
              <a:rPr lang="de-CH" sz="2000" smtClean="0">
                <a:ea typeface="ＭＳ Ｐゴシック" pitchFamily="34" charset="-128"/>
              </a:rPr>
            </a:br>
            <a:r>
              <a:rPr lang="de-CH" sz="2000" smtClean="0">
                <a:ea typeface="ＭＳ Ｐゴシック" pitchFamily="34" charset="-128"/>
              </a:rPr>
              <a:t>organischer Verbindungen </a:t>
            </a:r>
          </a:p>
          <a:p>
            <a:r>
              <a:rPr lang="de-CH" sz="2000" smtClean="0">
                <a:ea typeface="ＭＳ Ｐゴシック" pitchFamily="34" charset="-128"/>
              </a:rPr>
              <a:t>Tiefe Schadstoffemissionen in</a:t>
            </a:r>
            <a:br>
              <a:rPr lang="de-CH" sz="2000" smtClean="0">
                <a:ea typeface="ＭＳ Ｐゴシック" pitchFamily="34" charset="-128"/>
              </a:rPr>
            </a:br>
            <a:r>
              <a:rPr lang="de-CH" sz="2000" smtClean="0">
                <a:ea typeface="ＭＳ Ｐゴシック" pitchFamily="34" charset="-128"/>
              </a:rPr>
              <a:t>modernen Anlagen </a:t>
            </a:r>
          </a:p>
          <a:p>
            <a:r>
              <a:rPr lang="de-CH" sz="2000" smtClean="0">
                <a:ea typeface="ＭＳ Ｐゴシック" pitchFamily="34" charset="-128"/>
              </a:rPr>
              <a:t>Stabilere Rückstände für Ablagerung</a:t>
            </a:r>
          </a:p>
          <a:p>
            <a:r>
              <a:rPr lang="de-CH" sz="2000" smtClean="0">
                <a:ea typeface="ＭＳ Ｐゴシック" pitchFamily="34" charset="-128"/>
              </a:rPr>
              <a:t>Vermeidung der Methanemissionen, welche bei der direkten Ablagerung  von vergärbarem Material entstehen würden</a:t>
            </a:r>
          </a:p>
          <a:p>
            <a:r>
              <a:rPr lang="de-CH" sz="2000" smtClean="0">
                <a:ea typeface="ＭＳ Ｐゴシック" pitchFamily="34" charset="-128"/>
              </a:rPr>
              <a:t>Möglichkeit zur Rückgewinnung von Metallen</a:t>
            </a:r>
          </a:p>
          <a:p>
            <a:pPr marL="903288" lvl="2" indent="11113">
              <a:buFontTx/>
              <a:buNone/>
            </a:pPr>
            <a:r>
              <a:rPr lang="de-CH" sz="2000" smtClean="0">
                <a:ea typeface="ＭＳ Ｐゴシック" pitchFamily="34" charset="-128"/>
              </a:rPr>
              <a:t>Die Abfallverbrennung ist den Bürgern in der Schweiz weitgehend politisch akzeptiert</a:t>
            </a:r>
          </a:p>
        </p:txBody>
      </p:sp>
      <p:pic>
        <p:nvPicPr>
          <p:cNvPr id="10244" name="Picture 1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1371600"/>
            <a:ext cx="292258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AutoShape 195"/>
          <p:cNvSpPr>
            <a:spLocks noChangeArrowheads="1"/>
          </p:cNvSpPr>
          <p:nvPr/>
        </p:nvSpPr>
        <p:spPr bwMode="auto">
          <a:xfrm>
            <a:off x="795338" y="5118100"/>
            <a:ext cx="438150" cy="760413"/>
          </a:xfrm>
          <a:prstGeom prst="rightArrow">
            <a:avLst>
              <a:gd name="adj1" fmla="val 50000"/>
              <a:gd name="adj2" fmla="val 54616"/>
            </a:avLst>
          </a:prstGeom>
          <a:solidFill>
            <a:srgbClr val="FF0000"/>
          </a:solidFill>
          <a:ln w="9525">
            <a:solidFill>
              <a:schemeClr val="tx1"/>
            </a:solidFill>
            <a:miter lim="800000"/>
            <a:headEnd/>
            <a:tailEnd/>
          </a:ln>
        </p:spPr>
        <p:txBody>
          <a:bodyPr wrap="none" anchor="ctr"/>
          <a:lstStyle/>
          <a:p>
            <a:endParaRPr lang="de-DE"/>
          </a:p>
        </p:txBody>
      </p:sp>
    </p:spTree>
    <p:extLst>
      <p:ext uri="{BB962C8B-B14F-4D97-AF65-F5344CB8AC3E}">
        <p14:creationId xmlns:p14="http://schemas.microsoft.com/office/powerpoint/2010/main" val="126376848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A_Präsentation ohne Bilder">
  <a:themeElements>
    <a:clrScheme name="ewb">
      <a:dk1>
        <a:sysClr val="windowText" lastClr="000000"/>
      </a:dk1>
      <a:lt1>
        <a:sysClr val="window" lastClr="FFFFFF"/>
      </a:lt1>
      <a:dk2>
        <a:srgbClr val="F58B30"/>
      </a:dk2>
      <a:lt2>
        <a:srgbClr val="FFFFFF"/>
      </a:lt2>
      <a:accent1>
        <a:srgbClr val="E36C09"/>
      </a:accent1>
      <a:accent2>
        <a:srgbClr val="17365D"/>
      </a:accent2>
      <a:accent3>
        <a:srgbClr val="00B050"/>
      </a:accent3>
      <a:accent4>
        <a:srgbClr val="00B0F0"/>
      </a:accent4>
      <a:accent5>
        <a:srgbClr val="FF0000"/>
      </a:accent5>
      <a:accent6>
        <a:srgbClr val="FFFF00"/>
      </a:accent6>
      <a:hlink>
        <a:srgbClr val="E36C09"/>
      </a:hlink>
      <a:folHlink>
        <a:srgbClr val="FAC08F"/>
      </a:folHlink>
    </a:clrScheme>
    <a:fontScheme name="ewb">
      <a:majorFont>
        <a:latin typeface="Arial"/>
        <a:ea typeface=""/>
        <a:cs typeface=""/>
      </a:majorFont>
      <a:minorFont>
        <a:latin typeface="Arial"/>
        <a:ea typeface=""/>
        <a:cs typeface=""/>
      </a:minorFont>
    </a:fontScheme>
    <a:fmtScheme name="Meti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890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DBUND 2005 Master BAFU EN - 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DBUND 2005 Master BAFU EN - v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A_Präsentation ohne Bilder</Template>
  <TotalTime>0</TotalTime>
  <Words>1040</Words>
  <Application>Microsoft Office PowerPoint</Application>
  <PresentationFormat>Bildschirmpräsentation (4:3)</PresentationFormat>
  <Paragraphs>305</Paragraphs>
  <Slides>83</Slides>
  <Notes>40</Notes>
  <HiddenSlides>0</HiddenSlides>
  <MMClips>0</MMClips>
  <ScaleCrop>false</ScaleCrop>
  <HeadingPairs>
    <vt:vector size="6" baseType="variant">
      <vt:variant>
        <vt:lpstr>Design</vt:lpstr>
      </vt:variant>
      <vt:variant>
        <vt:i4>1</vt:i4>
      </vt:variant>
      <vt:variant>
        <vt:lpstr>Eingebettete OLE-Server</vt:lpstr>
      </vt:variant>
      <vt:variant>
        <vt:i4>4</vt:i4>
      </vt:variant>
      <vt:variant>
        <vt:lpstr>Folientitel</vt:lpstr>
      </vt:variant>
      <vt:variant>
        <vt:i4>83</vt:i4>
      </vt:variant>
    </vt:vector>
  </HeadingPairs>
  <TitlesOfParts>
    <vt:vector size="88" baseType="lpstr">
      <vt:lpstr>A_Präsentation ohne Bilder</vt:lpstr>
      <vt:lpstr>Acrobat Document</vt:lpstr>
      <vt:lpstr>Microsoft Graph 2000-Diagramm</vt:lpstr>
      <vt:lpstr>Microsoft Excel-Tabelle</vt:lpstr>
      <vt:lpstr>Adobe Acrobat Document</vt:lpstr>
      <vt:lpstr>Die neue KVA Bern</vt:lpstr>
      <vt:lpstr>Inhaltsübersicht</vt:lpstr>
      <vt:lpstr>Inhaltsübersicht</vt:lpstr>
      <vt:lpstr>PowerPoint-Präsentation</vt:lpstr>
      <vt:lpstr>Das Schweizer Modell</vt:lpstr>
      <vt:lpstr>Was wurde erreicht?</vt:lpstr>
      <vt:lpstr>PowerPoint-Präsentation</vt:lpstr>
      <vt:lpstr>PowerPoint-Präsentation</vt:lpstr>
      <vt:lpstr> Weshalb verbrennen wir Abfälle ?</vt:lpstr>
      <vt:lpstr>Inhaltsübersicht</vt:lpstr>
      <vt:lpstr>Energie Wasser Bern</vt:lpstr>
      <vt:lpstr>Geschäftsleitung</vt:lpstr>
      <vt:lpstr>Unsere Dienstleistungen</vt:lpstr>
      <vt:lpstr>Unsere Kennzahlen 2011</vt:lpstr>
      <vt:lpstr>Kehrichtverwertung</vt:lpstr>
      <vt:lpstr>Unser Versorgungsgebiet für Kehrichtverwertung</vt:lpstr>
      <vt:lpstr>Wärme - Fernwärme</vt:lpstr>
      <vt:lpstr>Inhaltsübersicht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Inhaltsübersicht</vt:lpstr>
      <vt:lpstr>PowerPoint-Präsentation</vt:lpstr>
      <vt:lpstr>Die Bedeutung der  Energiezentrale Forsthaus  für Energie Wasser Bern </vt:lpstr>
      <vt:lpstr>Die Gründe für den Neubau</vt:lpstr>
      <vt:lpstr>Energiezentrale Forsthaus Die strategische Bedeutung (1)</vt:lpstr>
      <vt:lpstr>Energiezentrale Forsthaus Die strategische Bedeutung (2) </vt:lpstr>
      <vt:lpstr>Energiezentrale Forsthaus Standort / Erschliessung</vt:lpstr>
      <vt:lpstr>Energiezentrale Forsthaus</vt:lpstr>
      <vt:lpstr>Anlageschema der Energiezentrale Forsthaus</vt:lpstr>
      <vt:lpstr>Energiezentrale Forsthaus Zahlen</vt:lpstr>
      <vt:lpstr>PowerPoint-Präsentation</vt:lpstr>
      <vt:lpstr>PowerPoint-Präsentation</vt:lpstr>
      <vt:lpstr>Energiezentrale Forsthaus Termine</vt:lpstr>
      <vt:lpstr>PowerPoint-Präsentation</vt:lpstr>
      <vt:lpstr>Energiezentrale Forsthaus</vt:lpstr>
      <vt:lpstr>Energiezentrale Forsthaus</vt:lpstr>
      <vt:lpstr>Energiezentrale Forsthaus</vt:lpstr>
      <vt:lpstr>Energiezentrale Forsthaus</vt:lpstr>
      <vt:lpstr>Inhaltsübersicht</vt:lpstr>
      <vt:lpstr>Neue KVA Bern</vt:lpstr>
      <vt:lpstr>Längsschnitt durch die KVA</vt:lpstr>
      <vt:lpstr>Verfahrensschema der KVA</vt:lpstr>
      <vt:lpstr>PowerPoint-Präsentation</vt:lpstr>
      <vt:lpstr>PowerPoint-Präsentation</vt:lpstr>
      <vt:lpstr>Baustellenimpressionen</vt:lpstr>
      <vt:lpstr>PowerPoint-Präsentation</vt:lpstr>
      <vt:lpstr>PowerPoint-Präsentation</vt:lpstr>
      <vt:lpstr>15. Juni 2009 &gt; Grundsteinlegung</vt:lpstr>
      <vt:lpstr>Baugrund &gt; 400 Pfähle gegen Setzungen</vt:lpstr>
      <vt:lpstr>PowerPoint-Präsentation</vt:lpstr>
      <vt:lpstr>PowerPoint-Präsentation</vt:lpstr>
      <vt:lpstr>PowerPoint-Präsentation</vt:lpstr>
      <vt:lpstr>PowerPoint-Präsentation</vt:lpstr>
      <vt:lpstr>Baugrund &gt; Wasserfüllung des Kehrichtbunkers (12‘000 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Baustellen-Impressionen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2012-08-08T05:47:29Z</dcterms:created>
  <dcterms:modified xsi:type="dcterms:W3CDTF">2013-04-22T09:39:25Z</dcterms:modified>
</cp:coreProperties>
</file>